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87" r:id="rId2"/>
    <p:sldId id="3193" r:id="rId3"/>
    <p:sldId id="3192" r:id="rId4"/>
    <p:sldId id="3195" r:id="rId5"/>
    <p:sldId id="3196" r:id="rId6"/>
    <p:sldId id="3197" r:id="rId7"/>
    <p:sldId id="3198" r:id="rId8"/>
    <p:sldId id="3194" r:id="rId9"/>
    <p:sldId id="294" r:id="rId10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D7E3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23" autoAdjust="0"/>
    <p:restoredTop sz="99884" autoAdjust="0"/>
  </p:normalViewPr>
  <p:slideViewPr>
    <p:cSldViewPr snapToGrid="0">
      <p:cViewPr varScale="1">
        <p:scale>
          <a:sx n="66" d="100"/>
          <a:sy n="66" d="100"/>
        </p:scale>
        <p:origin x="600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7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4FBD97-69D6-4D68-ACC2-CEF54EF53366}" type="datetimeFigureOut">
              <a:rPr lang="zh-TW" altLang="en-US" smtClean="0"/>
              <a:t>2023/3/22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114FBF-B215-415D-B6B2-7142FEF46B5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462997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sv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194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訂版面配置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E6087FEA-FD09-418D-A7C8-E0D1F85E651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1122084" y="6311900"/>
            <a:ext cx="7493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5E1F61-5E7F-4F12-BEA8-C971857993E2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29972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訂版面配置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5AC15AF5-3AA6-469B-8C4C-0D1F458F991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1442700" y="6492875"/>
            <a:ext cx="7493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12846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訂版面配置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3A644E4-6D9B-4F1A-992F-7C6174FFF8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166" y="744688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4" name="頁尾版面配置區 2">
            <a:extLst>
              <a:ext uri="{FF2B5EF4-FFF2-40B4-BE49-F238E27FC236}">
                <a16:creationId xmlns:a16="http://schemas.microsoft.com/office/drawing/2014/main" id="{381798B3-8B42-403E-AFDB-4E856EBD07F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1270172" y="6354853"/>
            <a:ext cx="7493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49914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標題投影片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尾版面配置區 1">
            <a:extLst>
              <a:ext uri="{FF2B5EF4-FFF2-40B4-BE49-F238E27FC236}">
                <a16:creationId xmlns:a16="http://schemas.microsoft.com/office/drawing/2014/main" id="{3AC0378D-9EC3-4DFB-9C2E-25C8E1ED4B2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1442700" y="6492875"/>
            <a:ext cx="7493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4352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標題投影片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形 2">
            <a:extLst>
              <a:ext uri="{FF2B5EF4-FFF2-40B4-BE49-F238E27FC236}">
                <a16:creationId xmlns:a16="http://schemas.microsoft.com/office/drawing/2014/main" id="{FFFE1150-7FC9-4246-BCE5-1E806B648A9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75559" y="1050681"/>
            <a:ext cx="3240882" cy="1659617"/>
          </a:xfrm>
          <a:prstGeom prst="rect">
            <a:avLst/>
          </a:prstGeom>
        </p:spPr>
      </p:pic>
      <p:cxnSp>
        <p:nvCxnSpPr>
          <p:cNvPr id="5" name="直線接點 4">
            <a:extLst>
              <a:ext uri="{FF2B5EF4-FFF2-40B4-BE49-F238E27FC236}">
                <a16:creationId xmlns:a16="http://schemas.microsoft.com/office/drawing/2014/main" id="{104C31AB-43E9-42F1-9713-F75ADEAD964C}"/>
              </a:ext>
            </a:extLst>
          </p:cNvPr>
          <p:cNvCxnSpPr/>
          <p:nvPr userDrawn="1"/>
        </p:nvCxnSpPr>
        <p:spPr>
          <a:xfrm>
            <a:off x="1243013" y="3286125"/>
            <a:ext cx="10215563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3467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自訂版面配置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B843C2F-33BD-45E8-B25D-299AC5D20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296" y="524152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2431998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B740493-2BC4-4431-B943-2976F31509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604500" y="6311900"/>
            <a:ext cx="749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 dirty="0"/>
          </a:p>
        </p:txBody>
      </p:sp>
      <p:pic>
        <p:nvPicPr>
          <p:cNvPr id="4" name="圖形 3">
            <a:extLst>
              <a:ext uri="{FF2B5EF4-FFF2-40B4-BE49-F238E27FC236}">
                <a16:creationId xmlns:a16="http://schemas.microsoft.com/office/drawing/2014/main" id="{2A365E1B-3061-AB92-AA1E-6310B1310F4C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45657" y="160637"/>
            <a:ext cx="1179214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088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6" r:id="rId7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>
            <a:extLst>
              <a:ext uri="{FF2B5EF4-FFF2-40B4-BE49-F238E27FC236}">
                <a16:creationId xmlns:a16="http://schemas.microsoft.com/office/drawing/2014/main" id="{2D43A85B-DEC3-4372-88D0-D354D7E76217}"/>
              </a:ext>
            </a:extLst>
          </p:cNvPr>
          <p:cNvSpPr txBox="1">
            <a:spLocks/>
          </p:cNvSpPr>
          <p:nvPr/>
        </p:nvSpPr>
        <p:spPr>
          <a:xfrm>
            <a:off x="672710" y="1995986"/>
            <a:ext cx="9810991" cy="906665"/>
          </a:xfrm>
          <a:prstGeom prst="rect">
            <a:avLst/>
          </a:prstGeom>
        </p:spPr>
        <p:txBody>
          <a:bodyPr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6000"/>
              </a:lnSpc>
            </a:pPr>
            <a:r>
              <a:rPr lang="en-US" altLang="zh-TW" dirty="0">
                <a:solidFill>
                  <a:srgbClr val="083C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DCS Q&amp;A for Amkor</a:t>
            </a:r>
          </a:p>
          <a:p>
            <a:pPr algn="l">
              <a:lnSpc>
                <a:spcPts val="6000"/>
              </a:lnSpc>
            </a:pPr>
            <a:endParaRPr lang="en-US" altLang="zh-TW" dirty="0">
              <a:solidFill>
                <a:srgbClr val="083C6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6904507" y="4449247"/>
            <a:ext cx="3110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Ellison Yang/San Wang</a:t>
            </a:r>
          </a:p>
          <a:p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2023/03/21</a:t>
            </a: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CF008B0A-90A3-D795-31A6-A7EA98648794}"/>
              </a:ext>
            </a:extLst>
          </p:cNvPr>
          <p:cNvSpPr txBox="1"/>
          <p:nvPr/>
        </p:nvSpPr>
        <p:spPr>
          <a:xfrm>
            <a:off x="3805645" y="6294668"/>
            <a:ext cx="51074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200" b="1" dirty="0">
                <a:solidFill>
                  <a:srgbClr val="0000FF"/>
                </a:solidFill>
              </a:rPr>
              <a:t>本文件內容為</a:t>
            </a:r>
            <a:r>
              <a:rPr lang="en-US" altLang="zh-TW" sz="1200" b="1" dirty="0">
                <a:solidFill>
                  <a:srgbClr val="0000FF"/>
                </a:solidFill>
              </a:rPr>
              <a:t>Mirle DCS</a:t>
            </a:r>
            <a:r>
              <a:rPr lang="zh-TW" altLang="en-US" sz="1200" b="1" dirty="0">
                <a:solidFill>
                  <a:srgbClr val="0000FF"/>
                </a:solidFill>
              </a:rPr>
              <a:t>產品介紹文件，交付給客戶版本會依實際需求增減</a:t>
            </a:r>
          </a:p>
        </p:txBody>
      </p:sp>
    </p:spTree>
    <p:extLst>
      <p:ext uri="{BB962C8B-B14F-4D97-AF65-F5344CB8AC3E}">
        <p14:creationId xmlns:p14="http://schemas.microsoft.com/office/powerpoint/2010/main" val="28003579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7D776BE-9A89-E023-A641-FCF18CEFD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868" y="534312"/>
            <a:ext cx="10515600" cy="1325563"/>
          </a:xfrm>
        </p:spPr>
        <p:txBody>
          <a:bodyPr/>
          <a:lstStyle/>
          <a:p>
            <a:r>
              <a:rPr lang="en-US" altLang="zh-TW" dirty="0"/>
              <a:t>Fixed Buffer</a:t>
            </a:r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08E2D84B-1F5A-D1F9-6F62-8082590416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33575"/>
            <a:ext cx="7688947" cy="3732353"/>
          </a:xfrm>
          <a:prstGeom prst="rect">
            <a:avLst/>
          </a:prstGeom>
        </p:spPr>
      </p:pic>
      <p:sp>
        <p:nvSpPr>
          <p:cNvPr id="3" name="文字方塊 2">
            <a:extLst>
              <a:ext uri="{FF2B5EF4-FFF2-40B4-BE49-F238E27FC236}">
                <a16:creationId xmlns:a16="http://schemas.microsoft.com/office/drawing/2014/main" id="{BE03C69B-7F1E-61DB-A6F0-01D6214F2233}"/>
              </a:ext>
            </a:extLst>
          </p:cNvPr>
          <p:cNvSpPr txBox="1"/>
          <p:nvPr/>
        </p:nvSpPr>
        <p:spPr>
          <a:xfrm>
            <a:off x="3223865" y="1347103"/>
            <a:ext cx="8930164" cy="203132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zh-TW" altLang="en-US" sz="1400" dirty="0"/>
              <a:t>這個流程目的要確保兩件事</a:t>
            </a:r>
            <a:r>
              <a:rPr lang="en-US" altLang="zh-TW" sz="1400" dirty="0"/>
              <a:t>:</a:t>
            </a:r>
          </a:p>
          <a:p>
            <a:r>
              <a:rPr lang="en-US" altLang="zh-TW" sz="1400" dirty="0"/>
              <a:t>1.</a:t>
            </a:r>
            <a:r>
              <a:rPr lang="zh-TW" altLang="en-US" sz="1400" dirty="0"/>
              <a:t>確保要被派出去的</a:t>
            </a:r>
            <a:r>
              <a:rPr lang="en-US" altLang="zh-TW" sz="1400" dirty="0"/>
              <a:t>Carrier</a:t>
            </a:r>
            <a:r>
              <a:rPr lang="zh-TW" altLang="en-US" sz="1400" dirty="0"/>
              <a:t>不會被占用</a:t>
            </a:r>
            <a:endParaRPr lang="en-US" altLang="zh-TW" sz="1400" dirty="0"/>
          </a:p>
          <a:p>
            <a:r>
              <a:rPr lang="en-US" altLang="zh-TW" sz="1400" dirty="0"/>
              <a:t>2.</a:t>
            </a:r>
            <a:r>
              <a:rPr lang="zh-TW" altLang="en-US" sz="1400" dirty="0"/>
              <a:t>保證一個</a:t>
            </a:r>
            <a:r>
              <a:rPr lang="en-US" altLang="zh-TW" sz="1400" dirty="0"/>
              <a:t>WIP(Lot)</a:t>
            </a:r>
            <a:r>
              <a:rPr lang="zh-TW" altLang="en-US" sz="1400" dirty="0"/>
              <a:t>被派上</a:t>
            </a:r>
            <a:r>
              <a:rPr lang="en-US" altLang="zh-TW" sz="1400" dirty="0"/>
              <a:t>EQ</a:t>
            </a:r>
          </a:p>
          <a:p>
            <a:endParaRPr lang="en-US" altLang="zh-TW" sz="1400" dirty="0"/>
          </a:p>
          <a:p>
            <a:r>
              <a:rPr lang="zh-TW" altLang="en-US" sz="1400" dirty="0"/>
              <a:t>這兩件事在</a:t>
            </a:r>
            <a:r>
              <a:rPr lang="en-US" altLang="zh-TW" sz="1400" dirty="0"/>
              <a:t>Mirle solution</a:t>
            </a:r>
            <a:r>
              <a:rPr lang="zh-TW" altLang="en-US" sz="1400" dirty="0"/>
              <a:t>是靠</a:t>
            </a:r>
            <a:r>
              <a:rPr lang="en-US" altLang="zh-TW" sz="1400" dirty="0"/>
              <a:t>DCS+MCS</a:t>
            </a:r>
            <a:r>
              <a:rPr lang="zh-TW" altLang="en-US" sz="1400" dirty="0"/>
              <a:t>一起達成 </a:t>
            </a:r>
            <a:r>
              <a:rPr lang="en-US" altLang="zh-TW" sz="1400" dirty="0"/>
              <a:t>(</a:t>
            </a:r>
            <a:r>
              <a:rPr lang="zh-TW" altLang="en-US" sz="1400" b="1" dirty="0">
                <a:solidFill>
                  <a:srgbClr val="0000FF"/>
                </a:solidFill>
              </a:rPr>
              <a:t>並不用特別設定或製作流程</a:t>
            </a:r>
            <a:r>
              <a:rPr lang="en-US" altLang="zh-TW" sz="1400" dirty="0"/>
              <a:t>)</a:t>
            </a:r>
          </a:p>
          <a:p>
            <a:r>
              <a:rPr lang="en-US" altLang="zh-TW" sz="1400" dirty="0"/>
              <a:t>1.</a:t>
            </a:r>
            <a:r>
              <a:rPr lang="zh-TW" altLang="en-US" sz="1400" dirty="0"/>
              <a:t>當</a:t>
            </a:r>
            <a:r>
              <a:rPr lang="en-US" altLang="zh-TW" sz="1400" dirty="0"/>
              <a:t>DCS</a:t>
            </a:r>
            <a:r>
              <a:rPr lang="zh-TW" altLang="en-US" sz="1400" dirty="0"/>
              <a:t>派出命令給</a:t>
            </a:r>
            <a:r>
              <a:rPr lang="en-US" altLang="zh-TW" sz="1400" dirty="0"/>
              <a:t>MCS</a:t>
            </a:r>
            <a:r>
              <a:rPr lang="zh-TW" altLang="en-US" sz="1400" dirty="0"/>
              <a:t>時，</a:t>
            </a:r>
            <a:r>
              <a:rPr lang="en-US" altLang="zh-TW" sz="1400" dirty="0"/>
              <a:t>MCS</a:t>
            </a:r>
            <a:r>
              <a:rPr lang="zh-TW" altLang="en-US" sz="1400" dirty="0"/>
              <a:t>會先確認</a:t>
            </a:r>
            <a:r>
              <a:rPr lang="en-US" altLang="zh-TW" sz="1400" dirty="0"/>
              <a:t>Carrier</a:t>
            </a:r>
            <a:r>
              <a:rPr lang="zh-TW" altLang="en-US" sz="1400" dirty="0"/>
              <a:t>是否有命令</a:t>
            </a:r>
            <a:r>
              <a:rPr lang="en-US" altLang="zh-TW" sz="1400" dirty="0"/>
              <a:t>(</a:t>
            </a:r>
            <a:r>
              <a:rPr lang="zh-TW" altLang="en-US" sz="1400" dirty="0"/>
              <a:t>類似</a:t>
            </a:r>
            <a:r>
              <a:rPr lang="en-US" altLang="zh-TW" sz="1400" dirty="0"/>
              <a:t>MES</a:t>
            </a:r>
            <a:r>
              <a:rPr lang="zh-TW" altLang="en-US" sz="1400" dirty="0"/>
              <a:t>上被</a:t>
            </a:r>
            <a:r>
              <a:rPr lang="en-US" altLang="zh-TW" sz="1400" dirty="0"/>
              <a:t>reserve)</a:t>
            </a:r>
            <a:r>
              <a:rPr lang="zh-TW" altLang="en-US" sz="1400" dirty="0"/>
              <a:t>，若無則傳送指令就會產生，</a:t>
            </a:r>
            <a:endParaRPr lang="en-US" altLang="zh-TW" sz="1400" dirty="0"/>
          </a:p>
          <a:p>
            <a:r>
              <a:rPr lang="zh-TW" altLang="en-US" sz="1400" dirty="0"/>
              <a:t>若有</a:t>
            </a:r>
            <a:r>
              <a:rPr lang="en-US" altLang="zh-TW" sz="1400" dirty="0"/>
              <a:t>MCS</a:t>
            </a:r>
            <a:r>
              <a:rPr lang="zh-TW" altLang="en-US" sz="1400" dirty="0"/>
              <a:t>會拒絕</a:t>
            </a:r>
            <a:r>
              <a:rPr lang="en-US" altLang="zh-TW" sz="1400" dirty="0"/>
              <a:t>DCS</a:t>
            </a:r>
            <a:r>
              <a:rPr lang="zh-TW" altLang="en-US" sz="1400" dirty="0"/>
              <a:t>的命令並帶理由讓</a:t>
            </a:r>
            <a:r>
              <a:rPr lang="en-US" altLang="zh-TW" sz="1400" dirty="0"/>
              <a:t>DCS</a:t>
            </a:r>
            <a:r>
              <a:rPr lang="zh-TW" altLang="en-US" sz="1400" dirty="0"/>
              <a:t>知道，此時</a:t>
            </a:r>
            <a:r>
              <a:rPr lang="en-US" altLang="zh-TW" sz="1400" dirty="0"/>
              <a:t>DCS</a:t>
            </a:r>
            <a:r>
              <a:rPr lang="zh-TW" altLang="en-US" sz="1400" dirty="0"/>
              <a:t>就會換下一個</a:t>
            </a:r>
            <a:r>
              <a:rPr lang="en-US" altLang="zh-TW" sz="1400" dirty="0"/>
              <a:t>Carrier(</a:t>
            </a:r>
            <a:r>
              <a:rPr lang="zh-TW" altLang="en-US" sz="1400" dirty="0"/>
              <a:t>除非</a:t>
            </a:r>
            <a:r>
              <a:rPr lang="en-US" altLang="zh-TW" sz="1400" dirty="0"/>
              <a:t>MCS</a:t>
            </a:r>
            <a:r>
              <a:rPr lang="zh-TW" altLang="en-US" sz="1400" dirty="0"/>
              <a:t>原命令就是要上此機台</a:t>
            </a:r>
            <a:r>
              <a:rPr lang="en-US" altLang="zh-TW" sz="1400" dirty="0"/>
              <a:t>)</a:t>
            </a:r>
            <a:r>
              <a:rPr lang="zh-TW" altLang="en-US" sz="1400" dirty="0"/>
              <a:t>。</a:t>
            </a:r>
            <a:endParaRPr lang="en-US" altLang="zh-TW" sz="1400" dirty="0"/>
          </a:p>
          <a:p>
            <a:r>
              <a:rPr lang="en-US" altLang="zh-TW" sz="1400" dirty="0"/>
              <a:t>2.</a:t>
            </a:r>
            <a:r>
              <a:rPr lang="zh-TW" altLang="en-US" sz="1400" dirty="0"/>
              <a:t>傳送中發生異常，</a:t>
            </a:r>
            <a:r>
              <a:rPr lang="en-US" altLang="zh-TW" sz="1400" dirty="0"/>
              <a:t>Carrier</a:t>
            </a:r>
            <a:r>
              <a:rPr lang="zh-TW" altLang="en-US" sz="1400" dirty="0"/>
              <a:t>沒有順利上</a:t>
            </a:r>
            <a:r>
              <a:rPr lang="en-US" altLang="zh-TW" sz="1400" dirty="0"/>
              <a:t>EQ</a:t>
            </a:r>
            <a:r>
              <a:rPr lang="zh-TW" altLang="en-US" sz="1400" dirty="0"/>
              <a:t>，</a:t>
            </a:r>
            <a:r>
              <a:rPr lang="en-US" altLang="zh-TW" sz="1400" dirty="0"/>
              <a:t>MCS</a:t>
            </a:r>
            <a:r>
              <a:rPr lang="zh-TW" altLang="en-US" sz="1400" dirty="0"/>
              <a:t>也會回報</a:t>
            </a:r>
            <a:r>
              <a:rPr lang="en-US" altLang="zh-TW" sz="1400" dirty="0"/>
              <a:t>Transfer</a:t>
            </a:r>
            <a:r>
              <a:rPr lang="zh-TW" altLang="en-US" sz="1400" dirty="0"/>
              <a:t> </a:t>
            </a:r>
            <a:r>
              <a:rPr lang="en-US" altLang="zh-TW" sz="1400" dirty="0"/>
              <a:t>result</a:t>
            </a:r>
            <a:r>
              <a:rPr lang="zh-TW" altLang="en-US" sz="1400" dirty="0"/>
              <a:t>，</a:t>
            </a:r>
            <a:r>
              <a:rPr lang="en-US" altLang="zh-TW" sz="1400" dirty="0"/>
              <a:t>DCS</a:t>
            </a:r>
            <a:r>
              <a:rPr lang="zh-TW" altLang="en-US" sz="1400" dirty="0"/>
              <a:t>根據</a:t>
            </a:r>
            <a:r>
              <a:rPr lang="en-US" altLang="zh-TW" sz="1400" dirty="0"/>
              <a:t>Transfer</a:t>
            </a:r>
            <a:r>
              <a:rPr lang="zh-TW" altLang="en-US" sz="1400" dirty="0"/>
              <a:t> </a:t>
            </a:r>
            <a:r>
              <a:rPr lang="en-US" altLang="zh-TW" sz="1400" dirty="0"/>
              <a:t>result</a:t>
            </a:r>
            <a:r>
              <a:rPr lang="zh-TW" altLang="en-US" sz="1400" dirty="0"/>
              <a:t>決定</a:t>
            </a:r>
            <a:r>
              <a:rPr lang="en-US" altLang="zh-TW" sz="1400" dirty="0"/>
              <a:t>retry</a:t>
            </a:r>
          </a:p>
          <a:p>
            <a:r>
              <a:rPr lang="zh-TW" altLang="en-US" sz="1400" dirty="0"/>
              <a:t>還是換下一個</a:t>
            </a:r>
            <a:r>
              <a:rPr lang="en-US" altLang="zh-TW" sz="1400" dirty="0"/>
              <a:t>Carrier</a:t>
            </a:r>
            <a:r>
              <a:rPr lang="zh-TW" altLang="en-US" sz="1400" dirty="0"/>
              <a:t>，直到</a:t>
            </a:r>
            <a:r>
              <a:rPr lang="en-US" altLang="zh-TW" sz="1400" dirty="0"/>
              <a:t>EQ Port Load request</a:t>
            </a:r>
            <a:r>
              <a:rPr lang="zh-TW" altLang="en-US" sz="1400" dirty="0"/>
              <a:t>狀態消失。</a:t>
            </a:r>
          </a:p>
        </p:txBody>
      </p:sp>
    </p:spTree>
    <p:extLst>
      <p:ext uri="{BB962C8B-B14F-4D97-AF65-F5344CB8AC3E}">
        <p14:creationId xmlns:p14="http://schemas.microsoft.com/office/powerpoint/2010/main" val="2635989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2D0D38B-8A0E-7D51-F564-3E9A7D92A1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080" y="493672"/>
            <a:ext cx="10515600" cy="1325563"/>
          </a:xfrm>
        </p:spPr>
        <p:txBody>
          <a:bodyPr/>
          <a:lstStyle/>
          <a:p>
            <a:r>
              <a:rPr lang="en-US" altLang="zh-TW" dirty="0"/>
              <a:t>Internal Buffer</a:t>
            </a:r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D3F6DF2B-F1D1-63CC-4A0C-51B629A42B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4198" y="101600"/>
            <a:ext cx="4235722" cy="2427328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42F26B4F-CE03-814C-B4B7-8D1D53A493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19" y="1671398"/>
            <a:ext cx="8238566" cy="4070402"/>
          </a:xfrm>
          <a:prstGeom prst="rect">
            <a:avLst/>
          </a:prstGeom>
        </p:spPr>
      </p:pic>
      <p:sp>
        <p:nvSpPr>
          <p:cNvPr id="3" name="文字方塊 2">
            <a:extLst>
              <a:ext uri="{FF2B5EF4-FFF2-40B4-BE49-F238E27FC236}">
                <a16:creationId xmlns:a16="http://schemas.microsoft.com/office/drawing/2014/main" id="{51B4D68E-33D1-BE61-B6CE-4A7085CF314D}"/>
              </a:ext>
            </a:extLst>
          </p:cNvPr>
          <p:cNvSpPr txBox="1"/>
          <p:nvPr/>
        </p:nvSpPr>
        <p:spPr>
          <a:xfrm>
            <a:off x="7747205" y="3852019"/>
            <a:ext cx="4235722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altLang="zh-TW" sz="1400" dirty="0"/>
              <a:t>Internal Buffer</a:t>
            </a:r>
            <a:r>
              <a:rPr lang="zh-TW" altLang="en-US" sz="1400" dirty="0"/>
              <a:t>如果指的是</a:t>
            </a:r>
            <a:r>
              <a:rPr lang="en-US" altLang="zh-TW" sz="1400" dirty="0"/>
              <a:t>EQ</a:t>
            </a:r>
            <a:r>
              <a:rPr lang="zh-TW" altLang="en-US" sz="1400" dirty="0"/>
              <a:t>內的</a:t>
            </a:r>
            <a:r>
              <a:rPr lang="en-US" altLang="zh-TW" sz="1400" dirty="0"/>
              <a:t>Buffer</a:t>
            </a:r>
            <a:r>
              <a:rPr lang="zh-TW" altLang="en-US" sz="1400" dirty="0"/>
              <a:t>數量，那在</a:t>
            </a:r>
            <a:r>
              <a:rPr lang="en-US" altLang="zh-TW" sz="1400" dirty="0"/>
              <a:t>DCS</a:t>
            </a:r>
            <a:r>
              <a:rPr lang="zh-TW" altLang="en-US" sz="1400" dirty="0"/>
              <a:t>內是可以在</a:t>
            </a:r>
            <a:r>
              <a:rPr lang="en-US" altLang="zh-TW" sz="1400" dirty="0"/>
              <a:t>EQ</a:t>
            </a:r>
            <a:r>
              <a:rPr lang="zh-TW" altLang="en-US" sz="1400" dirty="0"/>
              <a:t>上設定</a:t>
            </a:r>
            <a:r>
              <a:rPr lang="en-US" altLang="zh-TW" sz="1400" dirty="0"/>
              <a:t>”Product Set Count”</a:t>
            </a:r>
            <a:r>
              <a:rPr lang="zh-TW" altLang="en-US" sz="1400" dirty="0"/>
              <a:t>的設定</a:t>
            </a:r>
            <a:endParaRPr lang="en-US" altLang="zh-TW" sz="1400" dirty="0"/>
          </a:p>
          <a:p>
            <a:r>
              <a:rPr lang="zh-TW" altLang="en-US" sz="1400" dirty="0"/>
              <a:t>讓</a:t>
            </a:r>
            <a:r>
              <a:rPr lang="en-US" altLang="zh-TW" sz="1400" dirty="0"/>
              <a:t>DCS</a:t>
            </a:r>
            <a:r>
              <a:rPr lang="zh-TW" altLang="en-US" sz="1400" dirty="0"/>
              <a:t>來把這些</a:t>
            </a:r>
            <a:r>
              <a:rPr lang="en-US" altLang="zh-TW" sz="1400" dirty="0"/>
              <a:t>Buffer</a:t>
            </a:r>
            <a:r>
              <a:rPr lang="zh-TW" altLang="en-US" sz="1400" dirty="0"/>
              <a:t>填滿，並可更細的設定用那些</a:t>
            </a:r>
            <a:r>
              <a:rPr lang="en-US" altLang="zh-TW" sz="1400" dirty="0"/>
              <a:t>WIP</a:t>
            </a:r>
            <a:r>
              <a:rPr lang="zh-TW" altLang="en-US" sz="1400" dirty="0"/>
              <a:t>來填滿</a:t>
            </a:r>
            <a:r>
              <a:rPr lang="en-US" altLang="zh-TW" sz="1400" dirty="0"/>
              <a:t>(</a:t>
            </a:r>
            <a:r>
              <a:rPr lang="zh-TW" altLang="en-US" sz="1400" dirty="0"/>
              <a:t>或不設直接用</a:t>
            </a:r>
            <a:r>
              <a:rPr lang="en-US" altLang="zh-TW" sz="1400" dirty="0"/>
              <a:t>What’s Next Rule</a:t>
            </a:r>
            <a:r>
              <a:rPr lang="zh-TW" altLang="en-US" sz="1400" dirty="0"/>
              <a:t>決定</a:t>
            </a:r>
            <a:r>
              <a:rPr lang="en-US" altLang="zh-TW" sz="1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9961459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791FCE4C-C2BF-0EB5-8E4E-539D19D4BE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01" y="2037531"/>
            <a:ext cx="7644631" cy="3506622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120C8FD2-05EF-5B4F-3D45-B62E181D55FD}"/>
              </a:ext>
            </a:extLst>
          </p:cNvPr>
          <p:cNvSpPr txBox="1"/>
          <p:nvPr/>
        </p:nvSpPr>
        <p:spPr>
          <a:xfrm>
            <a:off x="7854215" y="1863263"/>
            <a:ext cx="4119077" cy="385515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altLang="zh-TW" sz="1400" dirty="0"/>
              <a:t>Sorter</a:t>
            </a:r>
            <a:r>
              <a:rPr lang="zh-TW" altLang="en-US" sz="1400" dirty="0"/>
              <a:t>的自派重點還是在</a:t>
            </a:r>
            <a:r>
              <a:rPr lang="en-US" altLang="zh-TW" sz="1400" dirty="0"/>
              <a:t>”Sorting Job</a:t>
            </a:r>
            <a:r>
              <a:rPr lang="zh-TW" altLang="en-US" sz="1400" dirty="0"/>
              <a:t>的設定</a:t>
            </a:r>
            <a:r>
              <a:rPr lang="en-US" altLang="zh-TW" sz="1400" dirty="0"/>
              <a:t>”</a:t>
            </a:r>
            <a:r>
              <a:rPr lang="zh-TW" altLang="en-US" sz="1400" dirty="0"/>
              <a:t>，這部分</a:t>
            </a:r>
            <a:r>
              <a:rPr lang="en-US" altLang="zh-TW" sz="1400" dirty="0"/>
              <a:t>DCS</a:t>
            </a:r>
            <a:r>
              <a:rPr lang="zh-TW" altLang="en-US" sz="1400" dirty="0"/>
              <a:t>和</a:t>
            </a:r>
            <a:r>
              <a:rPr lang="en-US" altLang="zh-TW" sz="1400" dirty="0"/>
              <a:t>AMA</a:t>
            </a:r>
            <a:r>
              <a:rPr lang="zh-TW" altLang="en-US" sz="1400" dirty="0"/>
              <a:t>一樣，都需要靠</a:t>
            </a:r>
            <a:r>
              <a:rPr lang="en-US" altLang="zh-TW" sz="1400" dirty="0"/>
              <a:t>MES</a:t>
            </a:r>
            <a:r>
              <a:rPr lang="zh-TW" altLang="en-US" sz="1400" dirty="0"/>
              <a:t>提供</a:t>
            </a:r>
            <a:r>
              <a:rPr lang="en-US" altLang="zh-TW" sz="1400" dirty="0"/>
              <a:t>Sorting Job </a:t>
            </a:r>
            <a:r>
              <a:rPr lang="zh-TW" altLang="en-US" sz="1400" dirty="0"/>
              <a:t>資訊。</a:t>
            </a:r>
            <a:endParaRPr lang="en-US" altLang="zh-TW" sz="1400" dirty="0"/>
          </a:p>
          <a:p>
            <a:endParaRPr lang="en-US" altLang="zh-TW" sz="1400" dirty="0"/>
          </a:p>
          <a:p>
            <a:r>
              <a:rPr lang="zh-TW" altLang="en-US" sz="1400" dirty="0"/>
              <a:t>但</a:t>
            </a:r>
            <a:r>
              <a:rPr lang="en-US" altLang="zh-TW" sz="1400" dirty="0"/>
              <a:t>DCS</a:t>
            </a:r>
            <a:r>
              <a:rPr lang="zh-TW" altLang="en-US" sz="1400" dirty="0"/>
              <a:t>的設計會希望</a:t>
            </a:r>
            <a:r>
              <a:rPr lang="en-US" altLang="zh-TW" sz="1400" dirty="0"/>
              <a:t>MES</a:t>
            </a:r>
            <a:r>
              <a:rPr lang="zh-TW" altLang="en-US" sz="1400" dirty="0"/>
              <a:t>透過</a:t>
            </a:r>
            <a:r>
              <a:rPr lang="en-US" altLang="zh-TW" sz="1400" dirty="0"/>
              <a:t>Sync DB</a:t>
            </a:r>
            <a:r>
              <a:rPr lang="zh-TW" altLang="en-US" sz="1400" dirty="0"/>
              <a:t>既有欄位來通知，並建立</a:t>
            </a:r>
            <a:r>
              <a:rPr lang="en-US" altLang="zh-TW" sz="1400" dirty="0"/>
              <a:t>Sorter</a:t>
            </a:r>
            <a:r>
              <a:rPr lang="zh-TW" altLang="en-US" sz="1400" dirty="0"/>
              <a:t>的</a:t>
            </a:r>
            <a:r>
              <a:rPr lang="en-US" altLang="zh-TW" sz="1400" dirty="0"/>
              <a:t>Rule Template</a:t>
            </a:r>
            <a:r>
              <a:rPr lang="zh-TW" altLang="en-US" sz="1400" dirty="0"/>
              <a:t>讓</a:t>
            </a:r>
            <a:r>
              <a:rPr lang="en-US" altLang="zh-TW" sz="1400" dirty="0"/>
              <a:t>Sorter EQ</a:t>
            </a:r>
            <a:r>
              <a:rPr lang="zh-TW" altLang="en-US" sz="1400" dirty="0"/>
              <a:t>套用，設定方法其實類似於其他</a:t>
            </a:r>
            <a:r>
              <a:rPr lang="en-US" altLang="zh-TW" sz="1400" dirty="0"/>
              <a:t>EQ</a:t>
            </a:r>
            <a:r>
              <a:rPr lang="zh-TW" altLang="en-US" sz="1400" dirty="0"/>
              <a:t>的</a:t>
            </a:r>
            <a:r>
              <a:rPr lang="en-US" altLang="zh-TW" sz="1400" dirty="0"/>
              <a:t>LD/ULD</a:t>
            </a:r>
            <a:r>
              <a:rPr lang="zh-TW" altLang="en-US" sz="1400" dirty="0"/>
              <a:t>模式。</a:t>
            </a:r>
            <a:endParaRPr lang="en-US" altLang="zh-TW" sz="1400" dirty="0"/>
          </a:p>
          <a:p>
            <a:endParaRPr lang="en-US" altLang="zh-TW" sz="1400" dirty="0"/>
          </a:p>
          <a:p>
            <a:r>
              <a:rPr lang="zh-TW" altLang="en-US" sz="1400" dirty="0"/>
              <a:t>使用情境是</a:t>
            </a:r>
            <a:r>
              <a:rPr lang="en-US" altLang="zh-TW" sz="1400" dirty="0"/>
              <a:t>:</a:t>
            </a:r>
            <a:r>
              <a:rPr lang="zh-TW" altLang="en-US" sz="1400" dirty="0"/>
              <a:t> </a:t>
            </a:r>
            <a:endParaRPr lang="en-US" altLang="zh-TW" sz="1400" dirty="0"/>
          </a:p>
          <a:p>
            <a:r>
              <a:rPr lang="en-US" altLang="zh-TW" sz="1400" dirty="0"/>
              <a:t>User</a:t>
            </a:r>
            <a:r>
              <a:rPr lang="zh-TW" altLang="en-US" sz="1400" dirty="0"/>
              <a:t>建完</a:t>
            </a:r>
            <a:r>
              <a:rPr lang="en-US" altLang="zh-TW" sz="1400" dirty="0"/>
              <a:t>Sorter Jog</a:t>
            </a:r>
            <a:r>
              <a:rPr lang="zh-TW" altLang="en-US" sz="1400" dirty="0"/>
              <a:t>後，</a:t>
            </a:r>
            <a:r>
              <a:rPr lang="en-US" altLang="zh-TW" sz="1400" dirty="0"/>
              <a:t>DCS</a:t>
            </a:r>
            <a:r>
              <a:rPr lang="zh-TW" altLang="en-US" sz="1400" dirty="0"/>
              <a:t>會根據</a:t>
            </a:r>
            <a:r>
              <a:rPr lang="en-US" altLang="zh-TW" sz="1400" dirty="0"/>
              <a:t>What’s Next Rule</a:t>
            </a:r>
            <a:r>
              <a:rPr lang="zh-TW" altLang="en-US" sz="1400" dirty="0"/>
              <a:t>自動從</a:t>
            </a:r>
            <a:r>
              <a:rPr lang="en-US" altLang="zh-TW" sz="1400" dirty="0"/>
              <a:t>Sync DB</a:t>
            </a:r>
            <a:r>
              <a:rPr lang="zh-TW" altLang="en-US" sz="1400" dirty="0"/>
              <a:t>內掃到要</a:t>
            </a:r>
            <a:r>
              <a:rPr lang="en-US" altLang="zh-TW" sz="1400" dirty="0"/>
              <a:t>sorting </a:t>
            </a:r>
            <a:r>
              <a:rPr lang="zh-TW" altLang="en-US" sz="1400" dirty="0"/>
              <a:t>的</a:t>
            </a:r>
            <a:r>
              <a:rPr lang="en-US" altLang="zh-TW" sz="1400" dirty="0"/>
              <a:t>carrier</a:t>
            </a:r>
            <a:r>
              <a:rPr lang="zh-TW" altLang="en-US" sz="1400" dirty="0"/>
              <a:t>並</a:t>
            </a:r>
            <a:r>
              <a:rPr lang="en-US" altLang="zh-TW" sz="1400" dirty="0"/>
              <a:t>trigger </a:t>
            </a:r>
            <a:r>
              <a:rPr lang="zh-TW" altLang="en-US" sz="1400" dirty="0"/>
              <a:t>命令上</a:t>
            </a:r>
            <a:r>
              <a:rPr lang="en-US" altLang="zh-TW" sz="1400" dirty="0"/>
              <a:t>Sorter</a:t>
            </a:r>
            <a:r>
              <a:rPr lang="zh-TW" altLang="en-US" sz="1400" dirty="0"/>
              <a:t>。</a:t>
            </a:r>
            <a:r>
              <a:rPr lang="en-US" altLang="zh-TW" sz="1400" dirty="0"/>
              <a:t>Sorting Job</a:t>
            </a:r>
            <a:r>
              <a:rPr lang="zh-TW" altLang="en-US" sz="1400" dirty="0"/>
              <a:t>完成後，會根據</a:t>
            </a:r>
            <a:r>
              <a:rPr lang="en-US" altLang="zh-TW" sz="1400" dirty="0"/>
              <a:t>Return STK rule trigger </a:t>
            </a:r>
            <a:r>
              <a:rPr lang="zh-TW" altLang="en-US" sz="1400" dirty="0"/>
              <a:t>命令送回</a:t>
            </a:r>
            <a:r>
              <a:rPr lang="en-US" altLang="zh-TW" sz="1400" dirty="0"/>
              <a:t>STK(Partition)</a:t>
            </a:r>
            <a:r>
              <a:rPr lang="zh-TW" altLang="en-US" sz="1400" dirty="0"/>
              <a:t>。</a:t>
            </a:r>
            <a:endParaRPr lang="en-US" altLang="zh-TW" sz="1400" dirty="0"/>
          </a:p>
          <a:p>
            <a:endParaRPr lang="en-US" altLang="zh-TW" sz="1400" dirty="0"/>
          </a:p>
          <a:p>
            <a:r>
              <a:rPr lang="en-US" altLang="zh-TW" sz="1400" dirty="0"/>
              <a:t>PS: Sorter Job</a:t>
            </a:r>
            <a:r>
              <a:rPr lang="zh-TW" altLang="en-US" sz="1400" dirty="0"/>
              <a:t>完成後</a:t>
            </a:r>
            <a:r>
              <a:rPr lang="en-US" altLang="zh-TW" sz="1400" dirty="0"/>
              <a:t>Carrier-Lot</a:t>
            </a:r>
            <a:r>
              <a:rPr lang="zh-TW" altLang="en-US" sz="1400" dirty="0"/>
              <a:t>關聯必須由</a:t>
            </a:r>
            <a:r>
              <a:rPr lang="en-US" altLang="zh-TW" sz="1400" dirty="0"/>
              <a:t>MES update</a:t>
            </a:r>
            <a:r>
              <a:rPr lang="zh-TW" altLang="en-US" sz="1400" dirty="0"/>
              <a:t>到</a:t>
            </a:r>
            <a:r>
              <a:rPr lang="en-US" altLang="zh-TW" sz="1400" dirty="0"/>
              <a:t>Sync DB(</a:t>
            </a:r>
            <a:r>
              <a:rPr lang="zh-TW" altLang="en-US" sz="1400" dirty="0"/>
              <a:t>若</a:t>
            </a:r>
            <a:r>
              <a:rPr lang="en-US" altLang="zh-TW" sz="1400" dirty="0"/>
              <a:t>Sorter</a:t>
            </a:r>
            <a:r>
              <a:rPr lang="zh-TW" altLang="en-US" sz="1400" dirty="0"/>
              <a:t>有上</a:t>
            </a:r>
            <a:r>
              <a:rPr lang="en-US" altLang="zh-TW" sz="1400" dirty="0"/>
              <a:t>EAP</a:t>
            </a:r>
            <a:r>
              <a:rPr lang="zh-TW" altLang="en-US" sz="1400" dirty="0"/>
              <a:t>這些應該自動完成</a:t>
            </a:r>
            <a:r>
              <a:rPr lang="en-US" altLang="zh-TW" sz="1400" dirty="0"/>
              <a:t>)</a:t>
            </a:r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C8619172-8AA0-F825-ABC6-91389894D4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080" y="493673"/>
            <a:ext cx="10515600" cy="916188"/>
          </a:xfrm>
        </p:spPr>
        <p:txBody>
          <a:bodyPr/>
          <a:lstStyle/>
          <a:p>
            <a:r>
              <a:rPr lang="en-US" altLang="zh-TW" dirty="0"/>
              <a:t>Sorter Auto Dispatch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143726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280DD316-D45B-0637-53E6-20F23A8EFC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4557"/>
            <a:ext cx="9841476" cy="3584643"/>
          </a:xfrm>
          <a:prstGeom prst="rect">
            <a:avLst/>
          </a:prstGeom>
        </p:spPr>
      </p:pic>
      <p:sp>
        <p:nvSpPr>
          <p:cNvPr id="9" name="文字方塊 8">
            <a:extLst>
              <a:ext uri="{FF2B5EF4-FFF2-40B4-BE49-F238E27FC236}">
                <a16:creationId xmlns:a16="http://schemas.microsoft.com/office/drawing/2014/main" id="{1332F5AF-E60E-C968-7983-0E7DA6368DCB}"/>
              </a:ext>
            </a:extLst>
          </p:cNvPr>
          <p:cNvSpPr txBox="1"/>
          <p:nvPr/>
        </p:nvSpPr>
        <p:spPr>
          <a:xfrm>
            <a:off x="388218" y="3994586"/>
            <a:ext cx="9270378" cy="181588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altLang="zh-TW" sz="1600" dirty="0"/>
              <a:t>4.</a:t>
            </a:r>
            <a:r>
              <a:rPr lang="zh-TW" altLang="en-US" sz="1600" dirty="0"/>
              <a:t>詳細需求需要當面理解</a:t>
            </a:r>
          </a:p>
          <a:p>
            <a:r>
              <a:rPr lang="en-US" altLang="zh-TW" sz="1600" dirty="0"/>
              <a:t>5.</a:t>
            </a:r>
            <a:r>
              <a:rPr lang="zh-TW" altLang="en-US" sz="1600" dirty="0"/>
              <a:t>是指</a:t>
            </a:r>
            <a:r>
              <a:rPr lang="en-US" altLang="zh-TW" sz="1600" dirty="0"/>
              <a:t>Reticle</a:t>
            </a:r>
            <a:r>
              <a:rPr lang="zh-TW" altLang="en-US" sz="1600" dirty="0"/>
              <a:t>的自派嗎</a:t>
            </a:r>
            <a:r>
              <a:rPr lang="en-US" altLang="zh-TW" sz="1600" dirty="0"/>
              <a:t>? </a:t>
            </a:r>
            <a:r>
              <a:rPr lang="zh-TW" altLang="en-US" sz="1600" dirty="0"/>
              <a:t>若是一樣可以用</a:t>
            </a:r>
            <a:r>
              <a:rPr lang="en-US" altLang="zh-TW" sz="1600" dirty="0"/>
              <a:t>DCS</a:t>
            </a:r>
            <a:r>
              <a:rPr lang="zh-TW" altLang="en-US" sz="1600" dirty="0"/>
              <a:t>原本運作的方式達成。細節當面討論。</a:t>
            </a:r>
          </a:p>
          <a:p>
            <a:r>
              <a:rPr lang="en-US" altLang="zh-TW" sz="1600" dirty="0"/>
              <a:t>6.A-in B-out </a:t>
            </a:r>
            <a:r>
              <a:rPr lang="zh-TW" altLang="en-US" sz="1600" dirty="0"/>
              <a:t>是指</a:t>
            </a:r>
            <a:r>
              <a:rPr lang="en-US" altLang="zh-TW" sz="1600" dirty="0" err="1"/>
              <a:t>Foup</a:t>
            </a:r>
            <a:r>
              <a:rPr lang="zh-TW" altLang="en-US" sz="1600" dirty="0"/>
              <a:t>會吃進機台</a:t>
            </a:r>
            <a:r>
              <a:rPr lang="en-US" altLang="zh-TW" sz="1600" dirty="0"/>
              <a:t>(</a:t>
            </a:r>
            <a:r>
              <a:rPr lang="zh-TW" altLang="en-US" sz="1600" dirty="0"/>
              <a:t>類似</a:t>
            </a:r>
            <a:r>
              <a:rPr lang="en-US" altLang="zh-TW" sz="1600" dirty="0"/>
              <a:t>Internal Buffer?)</a:t>
            </a:r>
            <a:r>
              <a:rPr lang="zh-TW" altLang="en-US" sz="1600" dirty="0"/>
              <a:t>還是</a:t>
            </a:r>
            <a:r>
              <a:rPr lang="en-US" altLang="zh-TW" sz="1600" dirty="0"/>
              <a:t>I-type EQ?</a:t>
            </a:r>
            <a:r>
              <a:rPr lang="zh-TW" altLang="en-US" sz="1600" dirty="0"/>
              <a:t>兩者</a:t>
            </a:r>
            <a:r>
              <a:rPr lang="en-US" altLang="zh-TW" sz="1600" dirty="0"/>
              <a:t>DCS</a:t>
            </a:r>
            <a:r>
              <a:rPr lang="zh-TW" altLang="en-US" sz="1600" dirty="0"/>
              <a:t>都能處理</a:t>
            </a:r>
          </a:p>
          <a:p>
            <a:r>
              <a:rPr lang="en-US" altLang="zh-TW" sz="1600" dirty="0"/>
              <a:t>7.Foup Clean</a:t>
            </a:r>
            <a:r>
              <a:rPr lang="zh-TW" altLang="en-US" sz="1600" dirty="0"/>
              <a:t>只需要透過</a:t>
            </a:r>
            <a:r>
              <a:rPr lang="en-US" altLang="zh-TW" sz="1600" dirty="0"/>
              <a:t>MES</a:t>
            </a:r>
            <a:r>
              <a:rPr lang="zh-TW" altLang="en-US" sz="1600" dirty="0"/>
              <a:t>或外部系統讓</a:t>
            </a:r>
            <a:r>
              <a:rPr lang="en-US" altLang="zh-TW" sz="1600" dirty="0"/>
              <a:t>DCS</a:t>
            </a:r>
            <a:r>
              <a:rPr lang="zh-TW" altLang="en-US" sz="1600" dirty="0"/>
              <a:t>知道現在</a:t>
            </a:r>
            <a:r>
              <a:rPr lang="en-US" altLang="zh-TW" sz="1600" dirty="0" err="1"/>
              <a:t>Foup</a:t>
            </a:r>
            <a:r>
              <a:rPr lang="en-US" altLang="zh-TW" sz="1600" dirty="0"/>
              <a:t> clean use time/count</a:t>
            </a:r>
            <a:r>
              <a:rPr lang="zh-TW" altLang="en-US" sz="1600" dirty="0"/>
              <a:t>現在值，</a:t>
            </a:r>
            <a:r>
              <a:rPr lang="en-US" altLang="zh-TW" sz="1600" dirty="0"/>
              <a:t>DCS</a:t>
            </a:r>
            <a:r>
              <a:rPr lang="zh-TW" altLang="en-US" sz="1600" dirty="0"/>
              <a:t>內建有</a:t>
            </a:r>
            <a:r>
              <a:rPr lang="en-US" altLang="zh-TW" sz="1600" dirty="0"/>
              <a:t>”</a:t>
            </a:r>
            <a:r>
              <a:rPr lang="en-US" altLang="zh-TW" sz="1600" dirty="0" err="1"/>
              <a:t>Foup</a:t>
            </a:r>
            <a:r>
              <a:rPr lang="en-US" altLang="zh-TW" sz="1600" dirty="0"/>
              <a:t> Clean Time Limit”</a:t>
            </a:r>
            <a:r>
              <a:rPr lang="zh-TW" altLang="en-US" sz="1600" dirty="0"/>
              <a:t>和</a:t>
            </a:r>
            <a:r>
              <a:rPr lang="en-US" altLang="zh-TW" sz="1600" dirty="0"/>
              <a:t>”</a:t>
            </a:r>
            <a:r>
              <a:rPr lang="en-US" altLang="zh-TW" sz="1600" dirty="0" err="1"/>
              <a:t>Foup</a:t>
            </a:r>
            <a:r>
              <a:rPr lang="en-US" altLang="zh-TW" sz="1600" dirty="0"/>
              <a:t> Clean Count Limit”</a:t>
            </a:r>
            <a:r>
              <a:rPr lang="zh-TW" altLang="en-US" sz="1600" dirty="0"/>
              <a:t>兩個</a:t>
            </a:r>
            <a:r>
              <a:rPr lang="en-US" altLang="zh-TW" sz="1600" dirty="0"/>
              <a:t> Filter Rule</a:t>
            </a:r>
            <a:r>
              <a:rPr lang="zh-TW" altLang="en-US" sz="1600" dirty="0"/>
              <a:t>可套用</a:t>
            </a:r>
          </a:p>
          <a:p>
            <a:r>
              <a:rPr lang="en-US" altLang="zh-TW" sz="1600" dirty="0"/>
              <a:t>8.Foup N2 Purge</a:t>
            </a:r>
            <a:r>
              <a:rPr lang="zh-TW" altLang="en-US" sz="1600" dirty="0"/>
              <a:t>只需要透過</a:t>
            </a:r>
            <a:r>
              <a:rPr lang="en-US" altLang="zh-TW" sz="1600" dirty="0"/>
              <a:t>MES</a:t>
            </a:r>
            <a:r>
              <a:rPr lang="zh-TW" altLang="en-US" sz="1600" dirty="0"/>
              <a:t>或外部系統讓</a:t>
            </a:r>
            <a:r>
              <a:rPr lang="en-US" altLang="zh-TW" sz="1600" dirty="0"/>
              <a:t>DCS</a:t>
            </a:r>
            <a:r>
              <a:rPr lang="zh-TW" altLang="en-US" sz="1600" dirty="0"/>
              <a:t>知道現在</a:t>
            </a:r>
            <a:r>
              <a:rPr lang="en-US" altLang="zh-TW" sz="1600" dirty="0" err="1"/>
              <a:t>Foup</a:t>
            </a:r>
            <a:r>
              <a:rPr lang="en-US" altLang="zh-TW" sz="1600" dirty="0"/>
              <a:t> N2 Purge use time/count</a:t>
            </a:r>
            <a:r>
              <a:rPr lang="zh-TW" altLang="en-US" sz="1600" dirty="0"/>
              <a:t>現在值，</a:t>
            </a:r>
            <a:r>
              <a:rPr lang="en-US" altLang="zh-TW" sz="1600" dirty="0"/>
              <a:t>DCS</a:t>
            </a:r>
            <a:r>
              <a:rPr lang="zh-TW" altLang="en-US" sz="1600" dirty="0"/>
              <a:t>內建有</a:t>
            </a:r>
            <a:r>
              <a:rPr lang="en-US" altLang="zh-TW" sz="1600" dirty="0"/>
              <a:t>”</a:t>
            </a:r>
            <a:r>
              <a:rPr lang="en-US" altLang="zh-TW" sz="1600" dirty="0" err="1"/>
              <a:t>Foup</a:t>
            </a:r>
            <a:r>
              <a:rPr lang="en-US" altLang="zh-TW" sz="1600" dirty="0"/>
              <a:t> N2 Purge Time Limit”</a:t>
            </a:r>
            <a:r>
              <a:rPr lang="zh-TW" altLang="en-US" sz="1600" dirty="0"/>
              <a:t>和</a:t>
            </a:r>
            <a:r>
              <a:rPr lang="en-US" altLang="zh-TW" sz="1600" dirty="0"/>
              <a:t>”</a:t>
            </a:r>
            <a:r>
              <a:rPr lang="en-US" altLang="zh-TW" sz="1600" dirty="0" err="1"/>
              <a:t>Foup</a:t>
            </a:r>
            <a:r>
              <a:rPr lang="en-US" altLang="zh-TW" sz="1600" dirty="0"/>
              <a:t> N2 Purge Count Limit”</a:t>
            </a:r>
            <a:r>
              <a:rPr lang="zh-TW" altLang="en-US" sz="1600" dirty="0"/>
              <a:t>兩個</a:t>
            </a:r>
            <a:r>
              <a:rPr lang="en-US" altLang="zh-TW" sz="1600" dirty="0"/>
              <a:t>Filter Rule</a:t>
            </a:r>
            <a:r>
              <a:rPr lang="zh-TW" altLang="en-US" sz="1600" dirty="0"/>
              <a:t>可套用</a:t>
            </a:r>
          </a:p>
        </p:txBody>
      </p:sp>
    </p:spTree>
    <p:extLst>
      <p:ext uri="{BB962C8B-B14F-4D97-AF65-F5344CB8AC3E}">
        <p14:creationId xmlns:p14="http://schemas.microsoft.com/office/powerpoint/2010/main" val="27064289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4DC06CE-8CFF-36D9-41ED-6CED6F134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1" y="505102"/>
            <a:ext cx="10515600" cy="1325563"/>
          </a:xfrm>
        </p:spPr>
        <p:txBody>
          <a:bodyPr/>
          <a:lstStyle/>
          <a:p>
            <a:r>
              <a:rPr lang="en-US" altLang="zh-TW" dirty="0"/>
              <a:t>Support I-Type/U-Type EQ</a:t>
            </a:r>
            <a:endParaRPr lang="zh-TW" altLang="en-US" dirty="0"/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04F25DDB-2B6F-DFD9-DB9D-015F03F456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57" t="3774"/>
          <a:stretch/>
        </p:blipFill>
        <p:spPr>
          <a:xfrm>
            <a:off x="0" y="2693076"/>
            <a:ext cx="5712888" cy="3726497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4005BF6F-B4BB-8191-0BC0-516B847BCF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1674" y="1377315"/>
            <a:ext cx="6296025" cy="5036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3070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B64D3CDD-1FC3-AE89-EF28-F80B7231E3CE}"/>
              </a:ext>
            </a:extLst>
          </p:cNvPr>
          <p:cNvSpPr txBox="1"/>
          <p:nvPr/>
        </p:nvSpPr>
        <p:spPr>
          <a:xfrm>
            <a:off x="147690" y="1481216"/>
            <a:ext cx="8839200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buFont typeface="+mj-lt"/>
              <a:buAutoNum type="arabicPeriod"/>
              <a:tabLst>
                <a:tab pos="457200" algn="l"/>
              </a:tabLst>
            </a:pPr>
            <a:r>
              <a:rPr lang="en-US" altLang="zh-TW" sz="1400" b="1" dirty="0">
                <a:solidFill>
                  <a:srgbClr val="174E86"/>
                </a:solidFill>
                <a:effectLst/>
                <a:latin typeface="Arial" panose="020B0604020202020204" pitchFamily="34" charset="0"/>
                <a:ea typeface="新細明體" panose="02020500000000000000" pitchFamily="18" charset="-120"/>
                <a:cs typeface="新細明體" panose="02020500000000000000" pitchFamily="18" charset="-120"/>
              </a:rPr>
              <a:t>Does DTS have  the "Reporting </a:t>
            </a:r>
            <a:r>
              <a:rPr lang="en-US" altLang="zh-TW" sz="1400" b="1" dirty="0" err="1">
                <a:solidFill>
                  <a:srgbClr val="174E86"/>
                </a:solidFill>
                <a:effectLst/>
                <a:latin typeface="Arial" panose="020B0604020202020204" pitchFamily="34" charset="0"/>
                <a:ea typeface="新細明體" panose="02020500000000000000" pitchFamily="18" charset="-120"/>
                <a:cs typeface="新細明體" panose="02020500000000000000" pitchFamily="18" charset="-120"/>
              </a:rPr>
              <a:t>Funciton</a:t>
            </a:r>
            <a:r>
              <a:rPr lang="en-US" altLang="zh-TW" sz="1400" b="1" dirty="0">
                <a:solidFill>
                  <a:srgbClr val="174E86"/>
                </a:solidFill>
                <a:effectLst/>
                <a:latin typeface="Arial" panose="020B0604020202020204" pitchFamily="34" charset="0"/>
                <a:ea typeface="新細明體" panose="02020500000000000000" pitchFamily="18" charset="-120"/>
                <a:cs typeface="新細明體" panose="02020500000000000000" pitchFamily="18" charset="-120"/>
              </a:rPr>
              <a:t>" ?</a:t>
            </a:r>
            <a:r>
              <a:rPr lang="en-US" altLang="zh-TW" sz="1400" dirty="0">
                <a:solidFill>
                  <a:srgbClr val="174E86"/>
                </a:solidFill>
                <a:effectLst/>
                <a:latin typeface="Arial" panose="020B0604020202020204" pitchFamily="34" charset="0"/>
                <a:ea typeface="新細明體" panose="02020500000000000000" pitchFamily="18" charset="-120"/>
                <a:cs typeface="新細明體" panose="02020500000000000000" pitchFamily="18" charset="-120"/>
              </a:rPr>
              <a:t>  for example :  can provide the reporting </a:t>
            </a:r>
            <a:r>
              <a:rPr lang="en-US" altLang="zh-TW" sz="1400" dirty="0" err="1">
                <a:solidFill>
                  <a:srgbClr val="174E86"/>
                </a:solidFill>
                <a:effectLst/>
                <a:latin typeface="Arial" panose="020B0604020202020204" pitchFamily="34" charset="0"/>
                <a:ea typeface="新細明體" panose="02020500000000000000" pitchFamily="18" charset="-120"/>
                <a:cs typeface="新細明體" panose="02020500000000000000" pitchFamily="18" charset="-120"/>
              </a:rPr>
              <a:t>funciton</a:t>
            </a:r>
            <a:r>
              <a:rPr lang="en-US" altLang="zh-TW" sz="1400" dirty="0">
                <a:solidFill>
                  <a:srgbClr val="174E86"/>
                </a:solidFill>
                <a:effectLst/>
                <a:latin typeface="Arial" panose="020B0604020202020204" pitchFamily="34" charset="0"/>
                <a:ea typeface="新細明體" panose="02020500000000000000" pitchFamily="18" charset="-120"/>
                <a:cs typeface="新細明體" panose="02020500000000000000" pitchFamily="18" charset="-120"/>
              </a:rPr>
              <a:t> for  Next Lot (best lot) rule or Specified machine </a:t>
            </a:r>
            <a:r>
              <a:rPr lang="zh-TW" altLang="zh-TW" sz="1400" dirty="0">
                <a:solidFill>
                  <a:srgbClr val="174E86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  <a:cs typeface="新細明體" panose="02020500000000000000" pitchFamily="18" charset="-120"/>
              </a:rPr>
              <a:t>附近的</a:t>
            </a:r>
            <a:r>
              <a:rPr lang="en-US" altLang="zh-TW" sz="1400" dirty="0">
                <a:solidFill>
                  <a:srgbClr val="174E86"/>
                </a:solidFill>
                <a:effectLst/>
                <a:latin typeface="Arial" panose="020B0604020202020204" pitchFamily="34" charset="0"/>
                <a:ea typeface="新細明體" panose="02020500000000000000" pitchFamily="18" charset="-120"/>
                <a:cs typeface="新細明體" panose="02020500000000000000" pitchFamily="18" charset="-120"/>
              </a:rPr>
              <a:t>BU WIP</a:t>
            </a:r>
            <a:r>
              <a:rPr lang="zh-TW" altLang="zh-TW" sz="1400" dirty="0">
                <a:solidFill>
                  <a:srgbClr val="174E86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  <a:cs typeface="新細明體" panose="02020500000000000000" pitchFamily="18" charset="-120"/>
              </a:rPr>
              <a:t>安全水位</a:t>
            </a:r>
            <a:r>
              <a:rPr lang="en-US" altLang="zh-TW" sz="1400" dirty="0">
                <a:solidFill>
                  <a:srgbClr val="174E86"/>
                </a:solidFill>
                <a:effectLst/>
                <a:latin typeface="Arial" panose="020B0604020202020204" pitchFamily="34" charset="0"/>
                <a:ea typeface="新細明體" panose="02020500000000000000" pitchFamily="18" charset="-120"/>
                <a:cs typeface="新細明體" panose="02020500000000000000" pitchFamily="18" charset="-120"/>
              </a:rPr>
              <a:t> data ; or  Stocker/OHB capacity with its detail Lot location info ?</a:t>
            </a:r>
          </a:p>
          <a:p>
            <a:pPr marL="342900" lvl="0" indent="-342900">
              <a:buFont typeface="+mj-lt"/>
              <a:buAutoNum type="arabicPeriod"/>
              <a:tabLst>
                <a:tab pos="457200" algn="l"/>
              </a:tabLst>
            </a:pPr>
            <a:endParaRPr lang="en-US" altLang="zh-TW" sz="1400" dirty="0">
              <a:solidFill>
                <a:srgbClr val="174E86"/>
              </a:solidFill>
              <a:effectLst/>
              <a:latin typeface="Arial" panose="020B0604020202020204" pitchFamily="34" charset="0"/>
              <a:ea typeface="新細明體" panose="02020500000000000000" pitchFamily="18" charset="-120"/>
              <a:cs typeface="新細明體" panose="02020500000000000000" pitchFamily="18" charset="-120"/>
            </a:endParaRPr>
          </a:p>
          <a:p>
            <a:pPr marL="342900" lvl="0" indent="-342900">
              <a:buFont typeface="+mj-lt"/>
              <a:buAutoNum type="arabicPeriod"/>
              <a:tabLst>
                <a:tab pos="457200" algn="l"/>
              </a:tabLst>
            </a:pPr>
            <a:endParaRPr lang="en-US" altLang="zh-TW" sz="1400" dirty="0">
              <a:solidFill>
                <a:srgbClr val="174E86"/>
              </a:solidFill>
              <a:latin typeface="Arial" panose="020B0604020202020204" pitchFamily="34" charset="0"/>
              <a:ea typeface="新細明體" panose="02020500000000000000" pitchFamily="18" charset="-120"/>
              <a:cs typeface="新細明體" panose="02020500000000000000" pitchFamily="18" charset="-120"/>
            </a:endParaRPr>
          </a:p>
          <a:p>
            <a:pPr marL="342900" lvl="0" indent="-342900">
              <a:buFont typeface="+mj-lt"/>
              <a:buAutoNum type="arabicPeriod"/>
              <a:tabLst>
                <a:tab pos="457200" algn="l"/>
              </a:tabLst>
            </a:pPr>
            <a:endParaRPr lang="en-US" altLang="zh-TW" sz="1400" dirty="0">
              <a:solidFill>
                <a:srgbClr val="174E86"/>
              </a:solidFill>
              <a:effectLst/>
              <a:latin typeface="Arial" panose="020B0604020202020204" pitchFamily="34" charset="0"/>
              <a:ea typeface="新細明體" panose="02020500000000000000" pitchFamily="18" charset="-120"/>
              <a:cs typeface="新細明體" panose="02020500000000000000" pitchFamily="18" charset="-120"/>
            </a:endParaRPr>
          </a:p>
          <a:p>
            <a:pPr marL="342900" lvl="0" indent="-342900">
              <a:buFont typeface="+mj-lt"/>
              <a:buAutoNum type="arabicPeriod"/>
              <a:tabLst>
                <a:tab pos="457200" algn="l"/>
              </a:tabLst>
            </a:pPr>
            <a:endParaRPr lang="en-US" altLang="zh-TW" sz="1400" dirty="0">
              <a:solidFill>
                <a:srgbClr val="174E86"/>
              </a:solidFill>
              <a:latin typeface="Arial" panose="020B0604020202020204" pitchFamily="34" charset="0"/>
              <a:ea typeface="新細明體" panose="02020500000000000000" pitchFamily="18" charset="-120"/>
              <a:cs typeface="新細明體" panose="02020500000000000000" pitchFamily="18" charset="-120"/>
            </a:endParaRPr>
          </a:p>
          <a:p>
            <a:pPr marL="342900" lvl="0" indent="-342900">
              <a:buFont typeface="+mj-lt"/>
              <a:buAutoNum type="arabicPeriod"/>
              <a:tabLst>
                <a:tab pos="457200" algn="l"/>
              </a:tabLst>
            </a:pPr>
            <a:endParaRPr lang="en-US" altLang="zh-TW" sz="1400" dirty="0">
              <a:solidFill>
                <a:srgbClr val="174E86"/>
              </a:solidFill>
              <a:effectLst/>
              <a:latin typeface="Arial" panose="020B0604020202020204" pitchFamily="34" charset="0"/>
              <a:ea typeface="新細明體" panose="02020500000000000000" pitchFamily="18" charset="-120"/>
              <a:cs typeface="新細明體" panose="02020500000000000000" pitchFamily="18" charset="-120"/>
            </a:endParaRPr>
          </a:p>
          <a:p>
            <a:pPr marL="342900" lvl="0" indent="-342900">
              <a:buFont typeface="+mj-lt"/>
              <a:buAutoNum type="arabicPeriod"/>
              <a:tabLst>
                <a:tab pos="457200" algn="l"/>
              </a:tabLst>
            </a:pPr>
            <a:r>
              <a:rPr lang="en-US" altLang="zh-TW" sz="1400" b="1" dirty="0">
                <a:solidFill>
                  <a:srgbClr val="174E86"/>
                </a:solidFill>
                <a:effectLst/>
                <a:latin typeface="Arial" panose="020B0604020202020204" pitchFamily="34" charset="0"/>
                <a:ea typeface="新細明體" panose="02020500000000000000" pitchFamily="18" charset="-120"/>
                <a:cs typeface="新細明體" panose="02020500000000000000" pitchFamily="18" charset="-120"/>
              </a:rPr>
              <a:t>Does DTS have  the "Auto Planning " </a:t>
            </a:r>
            <a:r>
              <a:rPr lang="en-US" altLang="zh-TW" sz="1400" b="1" dirty="0" err="1">
                <a:solidFill>
                  <a:srgbClr val="174E86"/>
                </a:solidFill>
                <a:effectLst/>
                <a:latin typeface="Arial" panose="020B0604020202020204" pitchFamily="34" charset="0"/>
                <a:ea typeface="新細明體" panose="02020500000000000000" pitchFamily="18" charset="-120"/>
                <a:cs typeface="新細明體" panose="02020500000000000000" pitchFamily="18" charset="-120"/>
              </a:rPr>
              <a:t>funciton</a:t>
            </a:r>
            <a:r>
              <a:rPr lang="en-US" altLang="zh-TW" sz="1400" b="1" dirty="0">
                <a:solidFill>
                  <a:srgbClr val="174E86"/>
                </a:solidFill>
                <a:effectLst/>
                <a:latin typeface="Arial" panose="020B0604020202020204" pitchFamily="34" charset="0"/>
                <a:ea typeface="新細明體" panose="02020500000000000000" pitchFamily="18" charset="-120"/>
                <a:cs typeface="新細明體" panose="02020500000000000000" pitchFamily="18" charset="-120"/>
              </a:rPr>
              <a:t> ?   </a:t>
            </a:r>
            <a:r>
              <a:rPr lang="en-US" altLang="zh-TW" sz="1400" dirty="0">
                <a:solidFill>
                  <a:srgbClr val="174E86"/>
                </a:solidFill>
                <a:effectLst/>
                <a:latin typeface="Arial" panose="020B0604020202020204" pitchFamily="34" charset="0"/>
                <a:ea typeface="新細明體" panose="02020500000000000000" pitchFamily="18" charset="-120"/>
                <a:cs typeface="新細明體" panose="02020500000000000000" pitchFamily="18" charset="-120"/>
              </a:rPr>
              <a:t>can interface with ERP to cove  auto planning function ? or Mirle have other application to support auto planning</a:t>
            </a:r>
            <a:endParaRPr lang="en-US" altLang="zh-TW" sz="1400" dirty="0">
              <a:solidFill>
                <a:srgbClr val="174E86"/>
              </a:solidFill>
              <a:latin typeface="Arial" panose="020B0604020202020204" pitchFamily="34" charset="0"/>
              <a:ea typeface="新細明體" panose="02020500000000000000" pitchFamily="18" charset="-120"/>
              <a:cs typeface="新細明體" panose="02020500000000000000" pitchFamily="18" charset="-120"/>
            </a:endParaRPr>
          </a:p>
          <a:p>
            <a:pPr marL="342900" lvl="0" indent="-342900">
              <a:buFont typeface="+mj-lt"/>
              <a:buAutoNum type="arabicPeriod"/>
              <a:tabLst>
                <a:tab pos="457200" algn="l"/>
              </a:tabLst>
            </a:pPr>
            <a:endParaRPr lang="en-US" altLang="zh-TW" sz="1400" dirty="0">
              <a:solidFill>
                <a:srgbClr val="174E86"/>
              </a:solidFill>
              <a:latin typeface="Arial" panose="020B0604020202020204" pitchFamily="34" charset="0"/>
              <a:ea typeface="新細明體" panose="02020500000000000000" pitchFamily="18" charset="-120"/>
              <a:cs typeface="新細明體" panose="02020500000000000000" pitchFamily="18" charset="-120"/>
            </a:endParaRPr>
          </a:p>
          <a:p>
            <a:pPr marL="342900" lvl="0" indent="-342900">
              <a:buFont typeface="+mj-lt"/>
              <a:buAutoNum type="arabicPeriod"/>
              <a:tabLst>
                <a:tab pos="457200" algn="l"/>
              </a:tabLst>
            </a:pPr>
            <a:endParaRPr lang="en-US" altLang="zh-TW" sz="1400" dirty="0">
              <a:solidFill>
                <a:srgbClr val="174E86"/>
              </a:solidFill>
              <a:latin typeface="Arial" panose="020B0604020202020204" pitchFamily="34" charset="0"/>
              <a:ea typeface="新細明體" panose="02020500000000000000" pitchFamily="18" charset="-120"/>
              <a:cs typeface="新細明體" panose="02020500000000000000" pitchFamily="18" charset="-120"/>
            </a:endParaRPr>
          </a:p>
          <a:p>
            <a:pPr marL="342900" lvl="0" indent="-342900">
              <a:buFont typeface="+mj-lt"/>
              <a:buAutoNum type="arabicPeriod"/>
              <a:tabLst>
                <a:tab pos="457200" algn="l"/>
              </a:tabLst>
            </a:pPr>
            <a:endParaRPr lang="en-US" altLang="zh-TW" sz="1400" dirty="0">
              <a:solidFill>
                <a:srgbClr val="174E86"/>
              </a:solidFill>
              <a:latin typeface="Arial" panose="020B0604020202020204" pitchFamily="34" charset="0"/>
              <a:ea typeface="新細明體" panose="02020500000000000000" pitchFamily="18" charset="-120"/>
              <a:cs typeface="新細明體" panose="02020500000000000000" pitchFamily="18" charset="-120"/>
            </a:endParaRPr>
          </a:p>
          <a:p>
            <a:pPr marL="342900" lvl="0" indent="-342900">
              <a:buFont typeface="+mj-lt"/>
              <a:buAutoNum type="arabicPeriod"/>
              <a:tabLst>
                <a:tab pos="457200" algn="l"/>
              </a:tabLst>
            </a:pPr>
            <a:r>
              <a:rPr lang="en-US" altLang="zh-TW" sz="1400" b="1" dirty="0">
                <a:solidFill>
                  <a:srgbClr val="174E86"/>
                </a:solidFill>
                <a:effectLst/>
                <a:latin typeface="Arial" panose="020B0604020202020204" pitchFamily="34" charset="0"/>
                <a:ea typeface="新細明體" panose="02020500000000000000" pitchFamily="18" charset="-120"/>
                <a:cs typeface="新細明體" panose="02020500000000000000" pitchFamily="18" charset="-120"/>
              </a:rPr>
              <a:t>DTS how to  support  RTD rule Modify/Add Rule &amp; Logic change ?</a:t>
            </a:r>
            <a:r>
              <a:rPr lang="en-US" altLang="zh-TW" sz="1400" dirty="0">
                <a:solidFill>
                  <a:srgbClr val="174E86"/>
                </a:solidFill>
                <a:effectLst/>
                <a:latin typeface="Arial" panose="020B0604020202020204" pitchFamily="34" charset="0"/>
                <a:ea typeface="新細明體" panose="02020500000000000000" pitchFamily="18" charset="-120"/>
                <a:cs typeface="新細明體" panose="02020500000000000000" pitchFamily="18" charset="-120"/>
              </a:rPr>
              <a:t> will have user GUI for these rules changes &amp; modify ? or need to maintain SQL &amp; Code Modification &amp; Development</a:t>
            </a:r>
          </a:p>
          <a:p>
            <a:pPr marL="342900" lvl="0" indent="-342900">
              <a:buFont typeface="+mj-lt"/>
              <a:buAutoNum type="arabicPeriod"/>
              <a:tabLst>
                <a:tab pos="457200" algn="l"/>
              </a:tabLst>
            </a:pPr>
            <a:endParaRPr lang="en-US" altLang="zh-TW" sz="1400" dirty="0">
              <a:solidFill>
                <a:srgbClr val="174E86"/>
              </a:solidFill>
              <a:latin typeface="Arial" panose="020B0604020202020204" pitchFamily="34" charset="0"/>
              <a:ea typeface="新細明體" panose="02020500000000000000" pitchFamily="18" charset="-120"/>
              <a:cs typeface="新細明體" panose="02020500000000000000" pitchFamily="18" charset="-120"/>
            </a:endParaRPr>
          </a:p>
          <a:p>
            <a:pPr marL="342900" lvl="0" indent="-342900">
              <a:buFont typeface="+mj-lt"/>
              <a:buAutoNum type="arabicPeriod"/>
              <a:tabLst>
                <a:tab pos="457200" algn="l"/>
              </a:tabLst>
            </a:pPr>
            <a:endParaRPr lang="en-US" altLang="zh-TW" sz="1400" dirty="0">
              <a:solidFill>
                <a:srgbClr val="174E86"/>
              </a:solidFill>
              <a:effectLst/>
              <a:latin typeface="Arial" panose="020B0604020202020204" pitchFamily="34" charset="0"/>
              <a:ea typeface="新細明體" panose="02020500000000000000" pitchFamily="18" charset="-120"/>
              <a:cs typeface="新細明體" panose="02020500000000000000" pitchFamily="18" charset="-120"/>
            </a:endParaRPr>
          </a:p>
          <a:p>
            <a:pPr marL="342900" lvl="0" indent="-342900">
              <a:buFont typeface="+mj-lt"/>
              <a:buAutoNum type="arabicPeriod"/>
              <a:tabLst>
                <a:tab pos="457200" algn="l"/>
              </a:tabLst>
            </a:pPr>
            <a:endParaRPr lang="en-US" altLang="zh-TW" sz="1400" dirty="0">
              <a:solidFill>
                <a:srgbClr val="174E86"/>
              </a:solidFill>
              <a:latin typeface="Arial" panose="020B0604020202020204" pitchFamily="34" charset="0"/>
              <a:ea typeface="新細明體" panose="02020500000000000000" pitchFamily="18" charset="-120"/>
              <a:cs typeface="新細明體" panose="02020500000000000000" pitchFamily="18" charset="-120"/>
            </a:endParaRPr>
          </a:p>
          <a:p>
            <a:pPr marL="342900" lvl="0" indent="-342900">
              <a:buFont typeface="+mj-lt"/>
              <a:buAutoNum type="arabicPeriod"/>
              <a:tabLst>
                <a:tab pos="457200" algn="l"/>
              </a:tabLst>
            </a:pPr>
            <a:endParaRPr lang="en-US" altLang="zh-TW" sz="1400" dirty="0">
              <a:solidFill>
                <a:srgbClr val="174E86"/>
              </a:solidFill>
              <a:effectLst/>
              <a:latin typeface="Arial" panose="020B0604020202020204" pitchFamily="34" charset="0"/>
              <a:ea typeface="新細明體" panose="02020500000000000000" pitchFamily="18" charset="-120"/>
              <a:cs typeface="新細明體" panose="02020500000000000000" pitchFamily="18" charset="-120"/>
            </a:endParaRPr>
          </a:p>
          <a:p>
            <a:pPr marL="342900" lvl="0" indent="-342900">
              <a:buFont typeface="+mj-lt"/>
              <a:buAutoNum type="arabicPeriod"/>
              <a:tabLst>
                <a:tab pos="457200" algn="l"/>
              </a:tabLst>
            </a:pPr>
            <a:endParaRPr lang="en-US" altLang="zh-TW" sz="1400" dirty="0">
              <a:solidFill>
                <a:srgbClr val="174E86"/>
              </a:solidFill>
              <a:latin typeface="Arial" panose="020B0604020202020204" pitchFamily="34" charset="0"/>
              <a:ea typeface="新細明體" panose="02020500000000000000" pitchFamily="18" charset="-120"/>
              <a:cs typeface="新細明體" panose="02020500000000000000" pitchFamily="18" charset="-120"/>
            </a:endParaRPr>
          </a:p>
          <a:p>
            <a:pPr marL="342900" lvl="0" indent="-342900">
              <a:buFont typeface="+mj-lt"/>
              <a:buAutoNum type="arabicPeriod"/>
              <a:tabLst>
                <a:tab pos="457200" algn="l"/>
              </a:tabLst>
            </a:pPr>
            <a:endParaRPr lang="en-US" altLang="zh-TW" sz="1400" dirty="0">
              <a:solidFill>
                <a:srgbClr val="174E86"/>
              </a:solidFill>
              <a:effectLst/>
              <a:latin typeface="Arial" panose="020B0604020202020204" pitchFamily="34" charset="0"/>
              <a:ea typeface="新細明體" panose="02020500000000000000" pitchFamily="18" charset="-120"/>
              <a:cs typeface="新細明體" panose="02020500000000000000" pitchFamily="18" charset="-120"/>
            </a:endParaRPr>
          </a:p>
          <a:p>
            <a:pPr marL="342900" lvl="0" indent="-342900">
              <a:buFont typeface="+mj-lt"/>
              <a:buAutoNum type="arabicPeriod"/>
              <a:tabLst>
                <a:tab pos="457200" algn="l"/>
              </a:tabLst>
            </a:pPr>
            <a:endParaRPr lang="en-US" altLang="zh-TW" sz="1400" dirty="0">
              <a:solidFill>
                <a:srgbClr val="174E86"/>
              </a:solidFill>
              <a:latin typeface="Arial" panose="020B0604020202020204" pitchFamily="34" charset="0"/>
              <a:ea typeface="新細明體" panose="02020500000000000000" pitchFamily="18" charset="-120"/>
              <a:cs typeface="新細明體" panose="02020500000000000000" pitchFamily="18" charset="-120"/>
            </a:endParaRPr>
          </a:p>
          <a:p>
            <a:pPr marL="342900" lvl="0" indent="-342900">
              <a:buFont typeface="+mj-lt"/>
              <a:buAutoNum type="arabicPeriod"/>
              <a:tabLst>
                <a:tab pos="457200" algn="l"/>
              </a:tabLst>
            </a:pPr>
            <a:endParaRPr lang="en-US" altLang="zh-TW" sz="1400" dirty="0">
              <a:solidFill>
                <a:srgbClr val="174E86"/>
              </a:solidFill>
              <a:effectLst/>
              <a:latin typeface="Arial" panose="020B0604020202020204" pitchFamily="34" charset="0"/>
              <a:ea typeface="新細明體" panose="02020500000000000000" pitchFamily="18" charset="-120"/>
              <a:cs typeface="新細明體" panose="02020500000000000000" pitchFamily="18" charset="-120"/>
            </a:endParaRPr>
          </a:p>
          <a:p>
            <a:pPr marL="342900" lvl="0" indent="-342900">
              <a:buFont typeface="+mj-lt"/>
              <a:buAutoNum type="arabicPeriod"/>
              <a:tabLst>
                <a:tab pos="457200" algn="l"/>
              </a:tabLst>
            </a:pPr>
            <a:endParaRPr lang="zh-TW" altLang="zh-TW" sz="1400" dirty="0">
              <a:solidFill>
                <a:srgbClr val="174E86"/>
              </a:solidFill>
              <a:effectLst/>
              <a:latin typeface="新細明體" panose="02020500000000000000" pitchFamily="18" charset="-120"/>
              <a:ea typeface="新細明體" panose="02020500000000000000" pitchFamily="18" charset="-120"/>
              <a:cs typeface="新細明體" panose="02020500000000000000" pitchFamily="18" charset="-120"/>
            </a:endParaRP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58CF4134-27BC-7A60-D643-7C3A8CC89047}"/>
              </a:ext>
            </a:extLst>
          </p:cNvPr>
          <p:cNvSpPr txBox="1"/>
          <p:nvPr/>
        </p:nvSpPr>
        <p:spPr>
          <a:xfrm>
            <a:off x="481263" y="2165684"/>
            <a:ext cx="8505627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altLang="zh-TW" sz="1400" dirty="0"/>
              <a:t>1.DCS</a:t>
            </a:r>
            <a:r>
              <a:rPr lang="zh-TW" altLang="en-US" sz="1400" dirty="0"/>
              <a:t> 會提供</a:t>
            </a:r>
            <a:r>
              <a:rPr lang="en-US" altLang="zh-TW" sz="1400" dirty="0"/>
              <a:t>web</a:t>
            </a:r>
            <a:r>
              <a:rPr lang="zh-TW" altLang="en-US" sz="1400" dirty="0"/>
              <a:t>介面來顯示</a:t>
            </a:r>
            <a:r>
              <a:rPr lang="en-US" altLang="zh-TW" sz="1400" dirty="0"/>
              <a:t>Best Lot</a:t>
            </a:r>
            <a:r>
              <a:rPr lang="zh-TW" altLang="en-US" sz="1400" dirty="0"/>
              <a:t> </a:t>
            </a:r>
            <a:r>
              <a:rPr lang="en-US" altLang="zh-TW" sz="1400" dirty="0"/>
              <a:t>Rule</a:t>
            </a:r>
            <a:r>
              <a:rPr lang="zh-TW" altLang="en-US" sz="1400" dirty="0"/>
              <a:t>設定狀況和套用的結果 </a:t>
            </a:r>
            <a:r>
              <a:rPr lang="en-US" altLang="zh-TW" sz="1400" dirty="0"/>
              <a:t>(</a:t>
            </a:r>
            <a:r>
              <a:rPr lang="zh-TW" altLang="en-US" sz="1400" dirty="0"/>
              <a:t>每台</a:t>
            </a:r>
            <a:r>
              <a:rPr lang="en-US" altLang="zh-TW" sz="1400" dirty="0"/>
              <a:t>EQ</a:t>
            </a:r>
            <a:r>
              <a:rPr lang="zh-TW" altLang="en-US" sz="1400" dirty="0"/>
              <a:t>套用哪個</a:t>
            </a:r>
            <a:r>
              <a:rPr lang="en-US" altLang="zh-TW" sz="1400" dirty="0"/>
              <a:t>rule template</a:t>
            </a:r>
            <a:r>
              <a:rPr lang="zh-TW" altLang="en-US" sz="1400" dirty="0"/>
              <a:t>、點進</a:t>
            </a:r>
            <a:r>
              <a:rPr lang="en-US" altLang="zh-TW" sz="1400" dirty="0"/>
              <a:t>template</a:t>
            </a:r>
            <a:r>
              <a:rPr lang="zh-TW" altLang="en-US" sz="1400" dirty="0"/>
              <a:t>會顯示</a:t>
            </a:r>
            <a:r>
              <a:rPr lang="en-US" altLang="zh-TW" sz="1400" dirty="0"/>
              <a:t>template</a:t>
            </a:r>
            <a:r>
              <a:rPr lang="zh-TW" altLang="en-US" sz="1400" dirty="0"/>
              <a:t>是由那些</a:t>
            </a:r>
            <a:r>
              <a:rPr lang="en-US" altLang="zh-TW" sz="1400" dirty="0"/>
              <a:t>List/Filter/Sort Rule</a:t>
            </a:r>
            <a:r>
              <a:rPr lang="zh-TW" altLang="en-US" sz="1400" dirty="0"/>
              <a:t>組成，點</a:t>
            </a:r>
            <a:r>
              <a:rPr lang="en-US" altLang="zh-TW" sz="1400" dirty="0"/>
              <a:t>Generate</a:t>
            </a:r>
            <a:r>
              <a:rPr lang="zh-TW" altLang="en-US" sz="1400" dirty="0"/>
              <a:t>會顯示</a:t>
            </a:r>
            <a:r>
              <a:rPr lang="en-US" altLang="zh-TW" sz="1400" dirty="0"/>
              <a:t>Best Lot Rule</a:t>
            </a:r>
            <a:r>
              <a:rPr lang="zh-TW" altLang="en-US" sz="1400" dirty="0"/>
              <a:t>排序的結果</a:t>
            </a:r>
            <a:r>
              <a:rPr lang="en-US" altLang="zh-TW" sz="1400" dirty="0"/>
              <a:t>)</a:t>
            </a:r>
          </a:p>
          <a:p>
            <a:r>
              <a:rPr lang="en-US" altLang="zh-TW" sz="1400" dirty="0"/>
              <a:t>2.BU(Partition</a:t>
            </a:r>
            <a:r>
              <a:rPr lang="zh-TW" altLang="en-US" sz="1400" dirty="0"/>
              <a:t>包含</a:t>
            </a:r>
            <a:r>
              <a:rPr lang="en-US" altLang="zh-TW" sz="1400" dirty="0"/>
              <a:t>STK/OHB) Kanban</a:t>
            </a:r>
            <a:r>
              <a:rPr lang="zh-TW" altLang="en-US" sz="1400" dirty="0"/>
              <a:t>資訊可直接看到各種</a:t>
            </a:r>
            <a:r>
              <a:rPr lang="en-US" altLang="zh-TW" sz="1400" dirty="0"/>
              <a:t>WIP</a:t>
            </a:r>
            <a:r>
              <a:rPr lang="zh-TW" altLang="en-US" sz="1400" dirty="0"/>
              <a:t>的</a:t>
            </a:r>
            <a:r>
              <a:rPr lang="en-US" altLang="zh-TW" sz="1400" dirty="0"/>
              <a:t>Set Count</a:t>
            </a:r>
            <a:r>
              <a:rPr lang="zh-TW" altLang="en-US" sz="1400" dirty="0"/>
              <a:t>和</a:t>
            </a:r>
            <a:r>
              <a:rPr lang="en-US" altLang="zh-TW" sz="1400" dirty="0"/>
              <a:t>Select Count(</a:t>
            </a:r>
            <a:r>
              <a:rPr lang="zh-TW" altLang="en-US" sz="1400" dirty="0"/>
              <a:t>水位</a:t>
            </a:r>
            <a:r>
              <a:rPr lang="en-US" altLang="zh-TW" sz="1400" dirty="0"/>
              <a:t>)</a:t>
            </a:r>
            <a:r>
              <a:rPr lang="zh-TW" altLang="en-US" sz="1400" dirty="0"/>
              <a:t>、</a:t>
            </a:r>
            <a:r>
              <a:rPr lang="en-US" altLang="zh-TW" sz="1400" dirty="0"/>
              <a:t>Partition/Zone</a:t>
            </a:r>
            <a:r>
              <a:rPr lang="zh-TW" altLang="en-US" sz="1400" dirty="0"/>
              <a:t>的</a:t>
            </a:r>
            <a:r>
              <a:rPr lang="en-US" altLang="zh-TW" sz="1400" dirty="0"/>
              <a:t>Size</a:t>
            </a:r>
            <a:r>
              <a:rPr lang="zh-TW" altLang="en-US" sz="1400" dirty="0"/>
              <a:t>和儲位使用量</a:t>
            </a:r>
            <a:endParaRPr lang="en-US" altLang="zh-TW" sz="1400" dirty="0"/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4C6649B3-62AA-1DAE-F3A8-EFF6CBB7C0F3}"/>
              </a:ext>
            </a:extLst>
          </p:cNvPr>
          <p:cNvSpPr txBox="1"/>
          <p:nvPr/>
        </p:nvSpPr>
        <p:spPr>
          <a:xfrm>
            <a:off x="481262" y="3738210"/>
            <a:ext cx="8505627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altLang="zh-TW" sz="1400" dirty="0"/>
              <a:t>Auto Planning</a:t>
            </a:r>
            <a:r>
              <a:rPr lang="zh-TW" altLang="en-US" sz="1400" dirty="0"/>
              <a:t>是指</a:t>
            </a:r>
            <a:r>
              <a:rPr lang="en-US" altLang="zh-TW" sz="1400" dirty="0"/>
              <a:t>APS(Scheduling)</a:t>
            </a:r>
            <a:r>
              <a:rPr lang="zh-TW" altLang="en-US" sz="1400" dirty="0"/>
              <a:t>系統的功能嗎</a:t>
            </a:r>
            <a:r>
              <a:rPr lang="en-US" altLang="zh-TW" sz="1400" dirty="0"/>
              <a:t>?</a:t>
            </a:r>
            <a:r>
              <a:rPr lang="zh-TW" altLang="en-US" sz="1400" dirty="0"/>
              <a:t>目前</a:t>
            </a:r>
            <a:r>
              <a:rPr lang="en-US" altLang="zh-TW" sz="1400" dirty="0"/>
              <a:t>DCS</a:t>
            </a:r>
            <a:r>
              <a:rPr lang="zh-TW" altLang="en-US" sz="1400" dirty="0"/>
              <a:t>是不具備</a:t>
            </a:r>
            <a:r>
              <a:rPr lang="en-US" altLang="zh-TW" sz="1400" dirty="0"/>
              <a:t>APS</a:t>
            </a:r>
            <a:r>
              <a:rPr lang="zh-TW" altLang="en-US" sz="1400" dirty="0"/>
              <a:t>的能力，</a:t>
            </a:r>
            <a:r>
              <a:rPr lang="en-US" altLang="zh-TW" sz="1400" dirty="0"/>
              <a:t>Mirle</a:t>
            </a:r>
            <a:r>
              <a:rPr lang="zh-TW" altLang="en-US" sz="1400" dirty="0"/>
              <a:t>有協力廠商提供</a:t>
            </a:r>
            <a:r>
              <a:rPr lang="en-US" altLang="zh-TW" sz="1400" dirty="0"/>
              <a:t>APS(Scheduling)</a:t>
            </a:r>
            <a:r>
              <a:rPr lang="zh-TW" altLang="en-US" sz="1400" dirty="0"/>
              <a:t>的</a:t>
            </a:r>
            <a:r>
              <a:rPr lang="en-US" altLang="zh-TW" sz="1400" dirty="0"/>
              <a:t>Solution</a:t>
            </a:r>
            <a:r>
              <a:rPr lang="zh-TW" altLang="en-US" sz="1400" dirty="0"/>
              <a:t>，</a:t>
            </a:r>
            <a:r>
              <a:rPr lang="en-US" altLang="zh-TW" sz="1400" dirty="0"/>
              <a:t>Mirle DCS</a:t>
            </a:r>
            <a:r>
              <a:rPr lang="zh-TW" altLang="en-US" sz="1400" dirty="0"/>
              <a:t>可以與之搭配達成</a:t>
            </a:r>
            <a:r>
              <a:rPr lang="en-US" altLang="zh-TW" sz="1400" dirty="0"/>
              <a:t>APS</a:t>
            </a:r>
            <a:r>
              <a:rPr lang="zh-TW" altLang="en-US" sz="1400" dirty="0"/>
              <a:t>的效果。</a:t>
            </a:r>
            <a:endParaRPr lang="en-US" altLang="zh-TW" sz="1400" dirty="0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E935340C-7582-5F95-D4A9-7547A15EE094}"/>
              </a:ext>
            </a:extLst>
          </p:cNvPr>
          <p:cNvSpPr txBox="1"/>
          <p:nvPr/>
        </p:nvSpPr>
        <p:spPr>
          <a:xfrm>
            <a:off x="481262" y="4747258"/>
            <a:ext cx="8505627" cy="73866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altLang="zh-TW" sz="1400" dirty="0"/>
              <a:t>DCS</a:t>
            </a:r>
            <a:r>
              <a:rPr lang="zh-TW" altLang="en-US" sz="1400" dirty="0"/>
              <a:t>已有內建常用的</a:t>
            </a:r>
            <a:r>
              <a:rPr lang="en-US" altLang="zh-TW" sz="1400" dirty="0"/>
              <a:t>What’s Next Rule</a:t>
            </a:r>
            <a:r>
              <a:rPr lang="zh-TW" altLang="en-US" sz="1400" dirty="0"/>
              <a:t>、</a:t>
            </a:r>
            <a:r>
              <a:rPr lang="en-US" altLang="zh-TW" sz="1400" dirty="0"/>
              <a:t>Where to Go Rule</a:t>
            </a:r>
            <a:r>
              <a:rPr lang="zh-TW" altLang="en-US" sz="1400" dirty="0"/>
              <a:t>、</a:t>
            </a:r>
            <a:r>
              <a:rPr lang="en-US" altLang="zh-TW" sz="1400" dirty="0"/>
              <a:t>STK Kanban</a:t>
            </a:r>
            <a:r>
              <a:rPr lang="zh-TW" altLang="en-US" sz="1400" dirty="0"/>
              <a:t>、</a:t>
            </a:r>
            <a:r>
              <a:rPr lang="en-US" altLang="zh-TW" sz="1400" dirty="0"/>
              <a:t>EQ(Process) Kanban</a:t>
            </a:r>
            <a:r>
              <a:rPr lang="zh-TW" altLang="en-US" sz="1400" dirty="0"/>
              <a:t>、</a:t>
            </a:r>
            <a:r>
              <a:rPr lang="en-US" altLang="zh-TW" sz="1400" dirty="0"/>
              <a:t>…</a:t>
            </a:r>
            <a:r>
              <a:rPr lang="zh-TW" altLang="en-US" sz="1400" dirty="0"/>
              <a:t>，只要餵入足夠、及時、正確的資訊到</a:t>
            </a:r>
            <a:r>
              <a:rPr lang="en-US" altLang="zh-TW" sz="1400" dirty="0"/>
              <a:t>Sync DB</a:t>
            </a:r>
            <a:r>
              <a:rPr lang="zh-TW" altLang="en-US" sz="1400" dirty="0"/>
              <a:t>，這些</a:t>
            </a:r>
            <a:r>
              <a:rPr lang="en-US" altLang="zh-TW" sz="1400" dirty="0"/>
              <a:t>Rule</a:t>
            </a:r>
            <a:r>
              <a:rPr lang="zh-TW" altLang="en-US" sz="1400" dirty="0"/>
              <a:t>足可以符合大部分的自派情境，不需要</a:t>
            </a:r>
            <a:r>
              <a:rPr lang="en-US" altLang="zh-TW" sz="1400" dirty="0"/>
              <a:t>maintain SQL</a:t>
            </a:r>
            <a:r>
              <a:rPr lang="zh-TW" altLang="en-US" sz="1400" dirty="0"/>
              <a:t>或</a:t>
            </a:r>
            <a:r>
              <a:rPr lang="en-US" altLang="zh-TW" sz="1400" dirty="0"/>
              <a:t>Code</a:t>
            </a:r>
            <a:r>
              <a:rPr lang="zh-TW" altLang="en-US" sz="1400" dirty="0"/>
              <a:t>變更開發。</a:t>
            </a:r>
            <a:endParaRPr lang="en-US" altLang="zh-TW" sz="1400" dirty="0"/>
          </a:p>
        </p:txBody>
      </p:sp>
    </p:spTree>
    <p:extLst>
      <p:ext uri="{BB962C8B-B14F-4D97-AF65-F5344CB8AC3E}">
        <p14:creationId xmlns:p14="http://schemas.microsoft.com/office/powerpoint/2010/main" val="6184053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B64D3CDD-1FC3-AE89-EF28-F80B7231E3CE}"/>
              </a:ext>
            </a:extLst>
          </p:cNvPr>
          <p:cNvSpPr txBox="1"/>
          <p:nvPr/>
        </p:nvSpPr>
        <p:spPr>
          <a:xfrm>
            <a:off x="147690" y="1481216"/>
            <a:ext cx="8839200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buFont typeface="+mj-lt"/>
              <a:buAutoNum type="arabicPeriod" startAt="4"/>
              <a:tabLst>
                <a:tab pos="457200" algn="l"/>
              </a:tabLst>
            </a:pPr>
            <a:r>
              <a:rPr lang="en-US" altLang="zh-TW" sz="1400" b="1" dirty="0">
                <a:solidFill>
                  <a:srgbClr val="174E86"/>
                </a:solidFill>
                <a:effectLst/>
                <a:latin typeface="Arial" panose="020B0604020202020204" pitchFamily="34" charset="0"/>
                <a:ea typeface="新細明體" panose="02020500000000000000" pitchFamily="18" charset="-120"/>
                <a:cs typeface="新細明體" panose="02020500000000000000" pitchFamily="18" charset="-120"/>
              </a:rPr>
              <a:t>DTS how to  support Fully Auto scenario (work flow) changes or modify ?  Fully Auto scenario  like the "Next Lot" or "Internal Buffer"...</a:t>
            </a:r>
            <a:r>
              <a:rPr lang="en-US" altLang="zh-TW" sz="1400" dirty="0">
                <a:solidFill>
                  <a:srgbClr val="174E86"/>
                </a:solidFill>
                <a:effectLst/>
                <a:latin typeface="Arial" panose="020B0604020202020204" pitchFamily="34" charset="0"/>
                <a:ea typeface="新細明體" panose="02020500000000000000" pitchFamily="18" charset="-120"/>
                <a:cs typeface="新細明體" panose="02020500000000000000" pitchFamily="18" charset="-120"/>
              </a:rPr>
              <a:t>will have user GUI (drag  click GUI)  for these work flow  changes &amp; modify ? or need to customized for each scenario , any changes need to </a:t>
            </a:r>
            <a:r>
              <a:rPr lang="en-US" altLang="zh-TW" sz="1400" dirty="0" err="1">
                <a:solidFill>
                  <a:srgbClr val="174E86"/>
                </a:solidFill>
                <a:effectLst/>
                <a:latin typeface="Arial" panose="020B0604020202020204" pitchFamily="34" charset="0"/>
                <a:ea typeface="新細明體" panose="02020500000000000000" pitchFamily="18" charset="-120"/>
                <a:cs typeface="新細明體" panose="02020500000000000000" pitchFamily="18" charset="-120"/>
              </a:rPr>
              <a:t>modiy</a:t>
            </a:r>
            <a:r>
              <a:rPr lang="en-US" altLang="zh-TW" sz="1400" dirty="0">
                <a:solidFill>
                  <a:srgbClr val="174E86"/>
                </a:solidFill>
                <a:effectLst/>
                <a:latin typeface="Arial" panose="020B0604020202020204" pitchFamily="34" charset="0"/>
                <a:ea typeface="新細明體" panose="02020500000000000000" pitchFamily="18" charset="-120"/>
                <a:cs typeface="新細明體" panose="02020500000000000000" pitchFamily="18" charset="-120"/>
              </a:rPr>
              <a:t> DTS program ??</a:t>
            </a:r>
          </a:p>
          <a:p>
            <a:pPr marL="342900" lvl="0" indent="-342900">
              <a:buFont typeface="+mj-lt"/>
              <a:buAutoNum type="arabicPeriod" startAt="4"/>
              <a:tabLst>
                <a:tab pos="457200" algn="l"/>
              </a:tabLst>
            </a:pPr>
            <a:endParaRPr lang="en-US" altLang="zh-TW" sz="1400" dirty="0">
              <a:solidFill>
                <a:srgbClr val="174E86"/>
              </a:solidFill>
              <a:latin typeface="Arial" panose="020B0604020202020204" pitchFamily="34" charset="0"/>
              <a:ea typeface="新細明體" panose="02020500000000000000" pitchFamily="18" charset="-120"/>
              <a:cs typeface="新細明體" panose="02020500000000000000" pitchFamily="18" charset="-120"/>
            </a:endParaRPr>
          </a:p>
          <a:p>
            <a:pPr marL="342900" lvl="0" indent="-342900">
              <a:buFont typeface="+mj-lt"/>
              <a:buAutoNum type="arabicPeriod" startAt="4"/>
              <a:tabLst>
                <a:tab pos="457200" algn="l"/>
              </a:tabLst>
            </a:pPr>
            <a:endParaRPr lang="en-US" altLang="zh-TW" sz="1400" dirty="0">
              <a:solidFill>
                <a:srgbClr val="174E86"/>
              </a:solidFill>
              <a:effectLst/>
              <a:latin typeface="Arial" panose="020B0604020202020204" pitchFamily="34" charset="0"/>
              <a:ea typeface="新細明體" panose="02020500000000000000" pitchFamily="18" charset="-120"/>
              <a:cs typeface="新細明體" panose="02020500000000000000" pitchFamily="18" charset="-120"/>
            </a:endParaRPr>
          </a:p>
          <a:p>
            <a:pPr marL="342900" lvl="0" indent="-342900">
              <a:buFont typeface="+mj-lt"/>
              <a:buAutoNum type="arabicPeriod" startAt="4"/>
              <a:tabLst>
                <a:tab pos="457200" algn="l"/>
              </a:tabLst>
            </a:pPr>
            <a:endParaRPr lang="en-US" altLang="zh-TW" sz="1400" dirty="0">
              <a:solidFill>
                <a:srgbClr val="174E86"/>
              </a:solidFill>
              <a:latin typeface="Arial" panose="020B0604020202020204" pitchFamily="34" charset="0"/>
              <a:ea typeface="新細明體" panose="02020500000000000000" pitchFamily="18" charset="-120"/>
              <a:cs typeface="新細明體" panose="02020500000000000000" pitchFamily="18" charset="-120"/>
            </a:endParaRPr>
          </a:p>
          <a:p>
            <a:pPr marL="342900" lvl="0" indent="-342900">
              <a:buFont typeface="+mj-lt"/>
              <a:buAutoNum type="arabicPeriod" startAt="4"/>
              <a:tabLst>
                <a:tab pos="457200" algn="l"/>
              </a:tabLst>
            </a:pPr>
            <a:endParaRPr lang="zh-TW" altLang="zh-TW" sz="1400" dirty="0">
              <a:solidFill>
                <a:srgbClr val="174E86"/>
              </a:solidFill>
              <a:effectLst/>
              <a:latin typeface="新細明體" panose="02020500000000000000" pitchFamily="18" charset="-120"/>
              <a:ea typeface="新細明體" panose="02020500000000000000" pitchFamily="18" charset="-120"/>
              <a:cs typeface="新細明體" panose="02020500000000000000" pitchFamily="18" charset="-120"/>
            </a:endParaRPr>
          </a:p>
          <a:p>
            <a:pPr marL="342900" lvl="0" indent="-342900">
              <a:buFont typeface="+mj-lt"/>
              <a:buAutoNum type="arabicPeriod" startAt="4"/>
              <a:tabLst>
                <a:tab pos="457200" algn="l"/>
              </a:tabLst>
            </a:pPr>
            <a:r>
              <a:rPr lang="en-US" altLang="zh-TW" sz="1400" dirty="0">
                <a:solidFill>
                  <a:srgbClr val="174E86"/>
                </a:solidFill>
                <a:effectLst/>
                <a:latin typeface="Arial" panose="020B0604020202020204" pitchFamily="34" charset="0"/>
                <a:ea typeface="新細明體" panose="02020500000000000000" pitchFamily="18" charset="-120"/>
                <a:cs typeface="新細明體" panose="02020500000000000000" pitchFamily="18" charset="-120"/>
              </a:rPr>
              <a:t> </a:t>
            </a:r>
            <a:r>
              <a:rPr lang="en-US" altLang="zh-TW" sz="1400" b="1" dirty="0">
                <a:solidFill>
                  <a:srgbClr val="174E86"/>
                </a:solidFill>
                <a:effectLst/>
                <a:latin typeface="Arial" panose="020B0604020202020204" pitchFamily="34" charset="0"/>
                <a:ea typeface="新細明體" panose="02020500000000000000" pitchFamily="18" charset="-120"/>
                <a:cs typeface="新細明體" panose="02020500000000000000" pitchFamily="18" charset="-120"/>
              </a:rPr>
              <a:t>What's DTS license system configuration ? need other 3rd party  software    ? </a:t>
            </a:r>
            <a:r>
              <a:rPr lang="zh-TW" altLang="zh-TW" sz="1400" dirty="0">
                <a:solidFill>
                  <a:srgbClr val="174E86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  <a:cs typeface="新細明體" panose="02020500000000000000" pitchFamily="18" charset="-120"/>
              </a:rPr>
              <a:t>　</a:t>
            </a:r>
            <a:r>
              <a:rPr lang="en-US" altLang="zh-TW" sz="1400" dirty="0">
                <a:solidFill>
                  <a:srgbClr val="174E86"/>
                </a:solidFill>
                <a:effectLst/>
                <a:latin typeface="Arial" panose="020B0604020202020204" pitchFamily="34" charset="0"/>
                <a:ea typeface="新細明體" panose="02020500000000000000" pitchFamily="18" charset="-120"/>
                <a:cs typeface="新細明體" panose="02020500000000000000" pitchFamily="18" charset="-120"/>
              </a:rPr>
              <a:t>DTS license is config by differ line  or by factory? need differ DTS license ? DTS need other 3rd party  software like message bus or other API ? </a:t>
            </a:r>
            <a:endParaRPr lang="en-US" altLang="zh-TW" sz="1400" dirty="0">
              <a:solidFill>
                <a:srgbClr val="174E86"/>
              </a:solidFill>
              <a:latin typeface="Arial" panose="020B0604020202020204" pitchFamily="34" charset="0"/>
              <a:ea typeface="新細明體" panose="02020500000000000000" pitchFamily="18" charset="-120"/>
              <a:cs typeface="新細明體" panose="02020500000000000000" pitchFamily="18" charset="-120"/>
            </a:endParaRPr>
          </a:p>
          <a:p>
            <a:pPr marL="342900" lvl="0" indent="-342900">
              <a:buFont typeface="+mj-lt"/>
              <a:buAutoNum type="arabicPeriod" startAt="4"/>
              <a:tabLst>
                <a:tab pos="457200" algn="l"/>
              </a:tabLst>
            </a:pPr>
            <a:endParaRPr lang="en-US" altLang="zh-TW" sz="1400" dirty="0">
              <a:solidFill>
                <a:srgbClr val="174E86"/>
              </a:solidFill>
              <a:effectLst/>
              <a:latin typeface="Arial" panose="020B0604020202020204" pitchFamily="34" charset="0"/>
              <a:ea typeface="新細明體" panose="02020500000000000000" pitchFamily="18" charset="-120"/>
              <a:cs typeface="新細明體" panose="02020500000000000000" pitchFamily="18" charset="-120"/>
            </a:endParaRPr>
          </a:p>
          <a:p>
            <a:pPr marL="342900" lvl="0" indent="-342900">
              <a:buFont typeface="+mj-lt"/>
              <a:buAutoNum type="arabicPeriod" startAt="4"/>
              <a:tabLst>
                <a:tab pos="457200" algn="l"/>
              </a:tabLst>
            </a:pPr>
            <a:endParaRPr lang="en-US" altLang="zh-TW" sz="1400" dirty="0">
              <a:solidFill>
                <a:srgbClr val="174E86"/>
              </a:solidFill>
              <a:latin typeface="Arial" panose="020B0604020202020204" pitchFamily="34" charset="0"/>
              <a:ea typeface="新細明體" panose="02020500000000000000" pitchFamily="18" charset="-120"/>
              <a:cs typeface="新細明體" panose="02020500000000000000" pitchFamily="18" charset="-120"/>
            </a:endParaRPr>
          </a:p>
          <a:p>
            <a:pPr marL="342900" lvl="0" indent="-342900">
              <a:buFont typeface="+mj-lt"/>
              <a:buAutoNum type="arabicPeriod" startAt="4"/>
              <a:tabLst>
                <a:tab pos="457200" algn="l"/>
              </a:tabLst>
            </a:pPr>
            <a:endParaRPr lang="zh-TW" altLang="zh-TW" sz="1400" dirty="0">
              <a:solidFill>
                <a:srgbClr val="174E86"/>
              </a:solidFill>
              <a:effectLst/>
              <a:latin typeface="新細明體" panose="02020500000000000000" pitchFamily="18" charset="-120"/>
              <a:ea typeface="新細明體" panose="02020500000000000000" pitchFamily="18" charset="-120"/>
              <a:cs typeface="新細明體" panose="02020500000000000000" pitchFamily="18" charset="-120"/>
            </a:endParaRPr>
          </a:p>
          <a:p>
            <a:pPr marL="342900" lvl="0" indent="-342900">
              <a:buFont typeface="+mj-lt"/>
              <a:buAutoNum type="arabicPeriod" startAt="4"/>
              <a:tabLst>
                <a:tab pos="457200" algn="l"/>
              </a:tabLst>
            </a:pPr>
            <a:r>
              <a:rPr lang="en-US" altLang="zh-TW" sz="1400" b="1" dirty="0">
                <a:solidFill>
                  <a:srgbClr val="174E86"/>
                </a:solidFill>
                <a:effectLst/>
                <a:latin typeface="Arial" panose="020B0604020202020204" pitchFamily="34" charset="0"/>
                <a:ea typeface="新細明體" panose="02020500000000000000" pitchFamily="18" charset="-120"/>
                <a:cs typeface="新細明體" panose="02020500000000000000" pitchFamily="18" charset="-120"/>
              </a:rPr>
              <a:t>DTS Background job execution frequency ?   </a:t>
            </a:r>
            <a:r>
              <a:rPr lang="en-US" altLang="zh-TW" sz="1400" dirty="0">
                <a:solidFill>
                  <a:srgbClr val="174E86"/>
                </a:solidFill>
                <a:effectLst/>
                <a:latin typeface="Arial" panose="020B0604020202020204" pitchFamily="34" charset="0"/>
                <a:ea typeface="新細明體" panose="02020500000000000000" pitchFamily="18" charset="-120"/>
                <a:cs typeface="新細明體" panose="02020500000000000000" pitchFamily="18" charset="-120"/>
              </a:rPr>
              <a:t> e.g. the watch dog or task monitoring job ? how to set up for its  execution frequency ?</a:t>
            </a:r>
            <a:endParaRPr lang="zh-TW" altLang="zh-TW" sz="1400" dirty="0">
              <a:solidFill>
                <a:srgbClr val="174E86"/>
              </a:solidFill>
              <a:effectLst/>
              <a:latin typeface="新細明體" panose="02020500000000000000" pitchFamily="18" charset="-120"/>
              <a:ea typeface="新細明體" panose="02020500000000000000" pitchFamily="18" charset="-120"/>
              <a:cs typeface="新細明體" panose="02020500000000000000" pitchFamily="18" charset="-120"/>
            </a:endParaRP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58CF4134-27BC-7A60-D643-7C3A8CC89047}"/>
              </a:ext>
            </a:extLst>
          </p:cNvPr>
          <p:cNvSpPr txBox="1"/>
          <p:nvPr/>
        </p:nvSpPr>
        <p:spPr>
          <a:xfrm>
            <a:off x="481261" y="2221128"/>
            <a:ext cx="8505627" cy="73866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zh-TW" altLang="en-US" sz="1400" dirty="0"/>
              <a:t>盟立的</a:t>
            </a:r>
            <a:r>
              <a:rPr lang="en-US" altLang="zh-TW" sz="1400" dirty="0"/>
              <a:t>Solution</a:t>
            </a:r>
            <a:r>
              <a:rPr lang="zh-TW" altLang="en-US" sz="1400" dirty="0"/>
              <a:t>是把</a:t>
            </a:r>
            <a:r>
              <a:rPr lang="en-US" altLang="zh-TW" sz="1400" dirty="0"/>
              <a:t>Fully auto</a:t>
            </a:r>
            <a:r>
              <a:rPr lang="zh-TW" altLang="en-US" sz="1400" dirty="0"/>
              <a:t> </a:t>
            </a:r>
            <a:r>
              <a:rPr lang="en-US" altLang="zh-TW" sz="1400" dirty="0"/>
              <a:t>scenario</a:t>
            </a:r>
            <a:r>
              <a:rPr lang="zh-TW" altLang="en-US" sz="1400" dirty="0"/>
              <a:t>直接實作在</a:t>
            </a:r>
            <a:r>
              <a:rPr lang="en-US" altLang="zh-TW" sz="1400" dirty="0"/>
              <a:t>DCS+MCS</a:t>
            </a:r>
            <a:r>
              <a:rPr lang="zh-TW" altLang="en-US" sz="1400" dirty="0"/>
              <a:t>兩個系統中，只需要</a:t>
            </a:r>
            <a:r>
              <a:rPr lang="en-US" altLang="zh-TW" sz="1400" dirty="0"/>
              <a:t>initial</a:t>
            </a:r>
            <a:r>
              <a:rPr lang="zh-TW" altLang="en-US" sz="1400" dirty="0"/>
              <a:t>資料的</a:t>
            </a:r>
            <a:r>
              <a:rPr lang="en-US" altLang="zh-TW" sz="1400" dirty="0"/>
              <a:t>config</a:t>
            </a:r>
            <a:r>
              <a:rPr lang="zh-TW" altLang="en-US" sz="1400" dirty="0"/>
              <a:t>、規則</a:t>
            </a:r>
            <a:r>
              <a:rPr lang="en-US" altLang="zh-TW" sz="1400" dirty="0"/>
              <a:t>config</a:t>
            </a:r>
            <a:r>
              <a:rPr lang="zh-TW" altLang="en-US" sz="1400" dirty="0"/>
              <a:t>、設定值的</a:t>
            </a:r>
            <a:r>
              <a:rPr lang="en-US" altLang="zh-TW" sz="1400" dirty="0"/>
              <a:t>config(</a:t>
            </a:r>
            <a:r>
              <a:rPr lang="zh-TW" altLang="en-US" sz="1400" dirty="0"/>
              <a:t>這些</a:t>
            </a:r>
            <a:r>
              <a:rPr lang="en-US" altLang="zh-TW" sz="1400" dirty="0"/>
              <a:t>config</a:t>
            </a:r>
            <a:r>
              <a:rPr lang="zh-TW" altLang="en-US" sz="1400" dirty="0"/>
              <a:t>大部分可以透過</a:t>
            </a:r>
            <a:r>
              <a:rPr lang="en-US" altLang="zh-TW" sz="1400" dirty="0"/>
              <a:t>DCS</a:t>
            </a:r>
            <a:r>
              <a:rPr lang="zh-TW" altLang="en-US" sz="1400" dirty="0"/>
              <a:t>的設定畫面達成</a:t>
            </a:r>
            <a:r>
              <a:rPr lang="en-US" altLang="zh-TW" sz="1400" dirty="0"/>
              <a:t>)</a:t>
            </a:r>
            <a:r>
              <a:rPr lang="zh-TW" altLang="en-US" sz="1400" dirty="0"/>
              <a:t>，並不需要使用者再自訂流程</a:t>
            </a:r>
            <a:r>
              <a:rPr lang="en-US" altLang="zh-TW" sz="1400" dirty="0"/>
              <a:t>(work flow)</a:t>
            </a: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4C6649B3-62AA-1DAE-F3A8-EFF6CBB7C0F3}"/>
              </a:ext>
            </a:extLst>
          </p:cNvPr>
          <p:cNvSpPr txBox="1"/>
          <p:nvPr/>
        </p:nvSpPr>
        <p:spPr>
          <a:xfrm>
            <a:off x="481262" y="3738210"/>
            <a:ext cx="8505627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altLang="zh-TW" sz="1400" dirty="0"/>
              <a:t>DCS License</a:t>
            </a:r>
            <a:r>
              <a:rPr lang="zh-TW" altLang="en-US" sz="1400" dirty="0"/>
              <a:t>範圍會明定於報價單和採購合約，目前所有</a:t>
            </a:r>
            <a:r>
              <a:rPr lang="en-US" altLang="zh-TW" sz="1400" dirty="0"/>
              <a:t>3rd Party</a:t>
            </a:r>
            <a:r>
              <a:rPr lang="zh-TW" altLang="en-US" sz="1400" dirty="0"/>
              <a:t>套件除了</a:t>
            </a:r>
            <a:r>
              <a:rPr lang="en-US" altLang="zh-TW" sz="1400" dirty="0"/>
              <a:t>Database</a:t>
            </a:r>
            <a:r>
              <a:rPr lang="zh-TW" altLang="en-US" sz="1400" dirty="0"/>
              <a:t>外，若非免費則都有取得授權</a:t>
            </a:r>
            <a:r>
              <a:rPr lang="en-US" altLang="zh-TW" sz="1400" dirty="0"/>
              <a:t>(</a:t>
            </a:r>
            <a:r>
              <a:rPr lang="zh-TW" altLang="en-US" sz="1400" dirty="0"/>
              <a:t>最核心的</a:t>
            </a:r>
            <a:r>
              <a:rPr lang="en-US" altLang="zh-TW" sz="1400" dirty="0"/>
              <a:t>Romaric</a:t>
            </a:r>
            <a:r>
              <a:rPr lang="zh-TW" altLang="en-US" sz="1400" dirty="0"/>
              <a:t>的框架授權預計於</a:t>
            </a:r>
            <a:r>
              <a:rPr lang="en-US" altLang="zh-TW" sz="1400" dirty="0"/>
              <a:t>2023/03/31</a:t>
            </a:r>
            <a:r>
              <a:rPr lang="zh-TW" altLang="en-US" sz="1400" dirty="0"/>
              <a:t>盟立會取得</a:t>
            </a:r>
            <a:r>
              <a:rPr lang="en-US" altLang="zh-TW" sz="1400" dirty="0"/>
              <a:t>Romaric</a:t>
            </a:r>
            <a:r>
              <a:rPr lang="zh-TW" altLang="en-US" sz="1400" dirty="0"/>
              <a:t>原廠永久授權</a:t>
            </a:r>
            <a:r>
              <a:rPr lang="en-US" altLang="zh-TW" sz="1400" dirty="0"/>
              <a:t>)</a:t>
            </a: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E935340C-7582-5F95-D4A9-7547A15EE094}"/>
              </a:ext>
            </a:extLst>
          </p:cNvPr>
          <p:cNvSpPr txBox="1"/>
          <p:nvPr/>
        </p:nvSpPr>
        <p:spPr>
          <a:xfrm>
            <a:off x="481261" y="4792019"/>
            <a:ext cx="8505627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altLang="zh-TW" sz="1400" dirty="0"/>
              <a:t>DCS</a:t>
            </a:r>
            <a:r>
              <a:rPr lang="zh-TW" altLang="en-US" sz="1400" dirty="0"/>
              <a:t> </a:t>
            </a:r>
            <a:r>
              <a:rPr lang="en-US" altLang="zh-TW" sz="1400" dirty="0" err="1"/>
              <a:t>WatchDog</a:t>
            </a:r>
            <a:r>
              <a:rPr lang="zh-TW" altLang="en-US" sz="1400" dirty="0"/>
              <a:t>的</a:t>
            </a:r>
            <a:r>
              <a:rPr lang="en-US" altLang="zh-TW" sz="1400" dirty="0"/>
              <a:t>Time Interval</a:t>
            </a:r>
            <a:r>
              <a:rPr lang="zh-TW" altLang="en-US" sz="1400" dirty="0"/>
              <a:t>都是可以</a:t>
            </a:r>
            <a:r>
              <a:rPr lang="en-US" altLang="zh-TW" sz="1400" dirty="0"/>
              <a:t>config</a:t>
            </a:r>
            <a:r>
              <a:rPr lang="zh-TW" altLang="en-US" sz="1400" dirty="0"/>
              <a:t>的，最關鍵的會是</a:t>
            </a:r>
            <a:r>
              <a:rPr lang="en-US" altLang="zh-TW" sz="1400" dirty="0"/>
              <a:t>EQ Status Scan Time</a:t>
            </a:r>
            <a:r>
              <a:rPr lang="zh-TW" altLang="en-US" sz="1400" dirty="0"/>
              <a:t>影響</a:t>
            </a:r>
            <a:r>
              <a:rPr lang="en-US" altLang="zh-TW" sz="1400" dirty="0"/>
              <a:t>LD/ULD</a:t>
            </a:r>
            <a:r>
              <a:rPr lang="zh-TW" altLang="en-US" sz="1400" dirty="0"/>
              <a:t>命令即時性，但也和</a:t>
            </a:r>
            <a:r>
              <a:rPr lang="en-US" altLang="zh-TW" sz="1400" dirty="0"/>
              <a:t>Sync DB EQ</a:t>
            </a:r>
            <a:r>
              <a:rPr lang="zh-TW" altLang="en-US" sz="1400" dirty="0"/>
              <a:t>狀態</a:t>
            </a:r>
            <a:r>
              <a:rPr lang="en-US" altLang="zh-TW" sz="1400" dirty="0"/>
              <a:t>Data update</a:t>
            </a:r>
            <a:r>
              <a:rPr lang="zh-TW" altLang="en-US" sz="1400" dirty="0"/>
              <a:t>頻率有關。其他</a:t>
            </a:r>
            <a:r>
              <a:rPr lang="en-US" altLang="zh-TW" sz="1400" dirty="0"/>
              <a:t>Push/STK-STK Scan Time</a:t>
            </a:r>
            <a:r>
              <a:rPr lang="zh-TW" altLang="en-US" sz="1400" dirty="0"/>
              <a:t>預設都是</a:t>
            </a:r>
            <a:r>
              <a:rPr lang="en-US" altLang="zh-TW" sz="1400" dirty="0"/>
              <a:t>30</a:t>
            </a:r>
            <a:r>
              <a:rPr lang="zh-TW" altLang="en-US" sz="1400" dirty="0"/>
              <a:t>秒</a:t>
            </a:r>
            <a:r>
              <a:rPr lang="en-US" altLang="zh-TW" sz="1400" dirty="0"/>
              <a:t>Scan</a:t>
            </a:r>
            <a:r>
              <a:rPr lang="zh-TW" altLang="en-US" sz="1400" dirty="0"/>
              <a:t>一次。</a:t>
            </a:r>
            <a:endParaRPr lang="en-US" altLang="zh-TW" sz="1400" dirty="0"/>
          </a:p>
        </p:txBody>
      </p:sp>
    </p:spTree>
    <p:extLst>
      <p:ext uri="{BB962C8B-B14F-4D97-AF65-F5344CB8AC3E}">
        <p14:creationId xmlns:p14="http://schemas.microsoft.com/office/powerpoint/2010/main" val="5824482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316072" y="3462451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MCS&amp;DCS 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窗口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邱泰銓 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Derrick Chiu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聯繫電話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+886-963-606-625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Email: derrickchiu@mirle.com.tw</a:t>
            </a:r>
          </a:p>
        </p:txBody>
      </p:sp>
    </p:spTree>
    <p:extLst>
      <p:ext uri="{BB962C8B-B14F-4D97-AF65-F5344CB8AC3E}">
        <p14:creationId xmlns:p14="http://schemas.microsoft.com/office/powerpoint/2010/main" val="33718652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7236</TotalTime>
  <Words>1192</Words>
  <Application>Microsoft Office PowerPoint</Application>
  <PresentationFormat>寬螢幕</PresentationFormat>
  <Paragraphs>71</Paragraphs>
  <Slides>9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9</vt:i4>
      </vt:variant>
    </vt:vector>
  </HeadingPairs>
  <TitlesOfParts>
    <vt:vector size="15" baseType="lpstr">
      <vt:lpstr>微軟正黑體</vt:lpstr>
      <vt:lpstr>新細明體</vt:lpstr>
      <vt:lpstr>標楷體</vt:lpstr>
      <vt:lpstr>Arial</vt:lpstr>
      <vt:lpstr>Calibri</vt:lpstr>
      <vt:lpstr>Office 佈景主題</vt:lpstr>
      <vt:lpstr>PowerPoint 簡報</vt:lpstr>
      <vt:lpstr>Fixed Buffer</vt:lpstr>
      <vt:lpstr>Internal Buffer</vt:lpstr>
      <vt:lpstr>Sorter Auto Dispatch</vt:lpstr>
      <vt:lpstr>PowerPoint 簡報</vt:lpstr>
      <vt:lpstr>Support I-Type/U-Type EQ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030 107098 陳穎潔</dc:creator>
  <cp:lastModifiedBy>San Wang</cp:lastModifiedBy>
  <cp:revision>250</cp:revision>
  <dcterms:created xsi:type="dcterms:W3CDTF">2021-12-16T05:36:06Z</dcterms:created>
  <dcterms:modified xsi:type="dcterms:W3CDTF">2023-03-22T02:17:55Z</dcterms:modified>
</cp:coreProperties>
</file>