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8" r:id="rId2"/>
    <p:sldId id="268" r:id="rId3"/>
    <p:sldId id="269" r:id="rId4"/>
    <p:sldId id="272" r:id="rId5"/>
    <p:sldId id="270"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90" r:id="rId19"/>
    <p:sldId id="305" r:id="rId20"/>
    <p:sldId id="306" r:id="rId21"/>
    <p:sldId id="307" r:id="rId22"/>
    <p:sldId id="308" r:id="rId23"/>
    <p:sldId id="310" r:id="rId24"/>
    <p:sldId id="311" r:id="rId25"/>
    <p:sldId id="312" r:id="rId26"/>
    <p:sldId id="313" r:id="rId27"/>
    <p:sldId id="314" r:id="rId28"/>
    <p:sldId id="315" r:id="rId29"/>
    <p:sldId id="300" r:id="rId30"/>
    <p:sldId id="304" r:id="rId31"/>
    <p:sldId id="301" r:id="rId32"/>
    <p:sldId id="302" r:id="rId33"/>
    <p:sldId id="291" r:id="rId34"/>
    <p:sldId id="292" r:id="rId35"/>
    <p:sldId id="293" r:id="rId36"/>
    <p:sldId id="294" r:id="rId37"/>
    <p:sldId id="295" r:id="rId38"/>
    <p:sldId id="296" r:id="rId39"/>
    <p:sldId id="297" r:id="rId40"/>
    <p:sldId id="298" r:id="rId41"/>
    <p:sldId id="299" r:id="rId42"/>
    <p:sldId id="316" r:id="rId43"/>
    <p:sldId id="317" r:id="rId44"/>
    <p:sldId id="318" r:id="rId45"/>
    <p:sldId id="319" r:id="rId46"/>
    <p:sldId id="320" r:id="rId47"/>
    <p:sldId id="321" r:id="rId48"/>
    <p:sldId id="322" r:id="rId49"/>
    <p:sldId id="323" r:id="rId50"/>
    <p:sldId id="324" r:id="rId51"/>
    <p:sldId id="325" r:id="rId52"/>
    <p:sldId id="326" r:id="rId53"/>
    <p:sldId id="327" r:id="rId54"/>
    <p:sldId id="328" r:id="rId55"/>
    <p:sldId id="329" r:id="rId56"/>
    <p:sldId id="330" r:id="rId57"/>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DB7"/>
    <a:srgbClr val="0000FF"/>
    <a:srgbClr val="FFFF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5" autoAdjust="0"/>
    <p:restoredTop sz="68525" autoAdjust="0"/>
  </p:normalViewPr>
  <p:slideViewPr>
    <p:cSldViewPr snapToGrid="0">
      <p:cViewPr varScale="1">
        <p:scale>
          <a:sx n="83" d="100"/>
          <a:sy n="83" d="100"/>
        </p:scale>
        <p:origin x="1302" y="90"/>
      </p:cViewPr>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D3DA5B-A58E-465A-A02C-A3701907EB06}" type="datetimeFigureOut">
              <a:rPr lang="zh-TW" altLang="en-US" smtClean="0"/>
              <a:t>2022/7/6</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919BA6-4D38-421C-947F-F18614718EAF}" type="slidenum">
              <a:rPr lang="zh-TW" altLang="en-US" smtClean="0"/>
              <a:t>‹#›</a:t>
            </a:fld>
            <a:endParaRPr lang="zh-TW" altLang="en-US"/>
          </a:p>
        </p:txBody>
      </p:sp>
    </p:spTree>
    <p:extLst>
      <p:ext uri="{BB962C8B-B14F-4D97-AF65-F5344CB8AC3E}">
        <p14:creationId xmlns:p14="http://schemas.microsoft.com/office/powerpoint/2010/main" val="490169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A919BA6-4D38-421C-947F-F18614718EAF}" type="slidenum">
              <a:rPr lang="zh-TW" altLang="en-US" smtClean="0"/>
              <a:t>1</a:t>
            </a:fld>
            <a:endParaRPr lang="zh-TW" altLang="en-US"/>
          </a:p>
        </p:txBody>
      </p:sp>
    </p:spTree>
    <p:extLst>
      <p:ext uri="{BB962C8B-B14F-4D97-AF65-F5344CB8AC3E}">
        <p14:creationId xmlns:p14="http://schemas.microsoft.com/office/powerpoint/2010/main" val="3986848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表示當卡匣在</a:t>
            </a:r>
            <a:r>
              <a:rPr lang="en-US" altLang="zh-TW" dirty="0"/>
              <a:t>ACSPT100 Port 1 Run</a:t>
            </a:r>
            <a:r>
              <a:rPr lang="zh-TW" altLang="en-US" dirty="0"/>
              <a:t>完後，</a:t>
            </a:r>
            <a:r>
              <a:rPr lang="en-US" altLang="zh-TW" dirty="0" err="1"/>
              <a:t>WD_Clean</a:t>
            </a:r>
            <a:r>
              <a:rPr lang="zh-TW" altLang="en-US" dirty="0"/>
              <a:t>會確認</a:t>
            </a:r>
          </a:p>
          <a:p>
            <a:r>
              <a:rPr lang="zh-TW" altLang="en-US" dirty="0"/>
              <a:t>如果該卡匣</a:t>
            </a:r>
            <a:r>
              <a:rPr lang="en-US" altLang="zh-TW" dirty="0" err="1"/>
              <a:t>Model_no</a:t>
            </a:r>
            <a:r>
              <a:rPr lang="en-US" altLang="zh-TW" dirty="0"/>
              <a:t>=V42H4-A1 </a:t>
            </a:r>
            <a:r>
              <a:rPr lang="zh-TW" altLang="en-US" dirty="0"/>
              <a:t>，</a:t>
            </a:r>
            <a:r>
              <a:rPr lang="en-US" altLang="zh-TW" dirty="0" err="1"/>
              <a:t>Abbr_no</a:t>
            </a:r>
            <a:r>
              <a:rPr lang="en-US" altLang="zh-TW" dirty="0"/>
              <a:t>=</a:t>
            </a:r>
            <a:r>
              <a:rPr lang="en-US" altLang="zh-TW" dirty="0" err="1"/>
              <a:t>C3</a:t>
            </a:r>
            <a:r>
              <a:rPr lang="zh-TW" altLang="en-US" dirty="0"/>
              <a:t>，</a:t>
            </a:r>
            <a:r>
              <a:rPr lang="en-US" altLang="zh-TW" dirty="0" err="1"/>
              <a:t>Next_Process_Id</a:t>
            </a:r>
            <a:r>
              <a:rPr lang="en-US" altLang="zh-TW" dirty="0"/>
              <a:t>=GL_IEX</a:t>
            </a:r>
            <a:r>
              <a:rPr lang="zh-TW" altLang="en-US" dirty="0"/>
              <a:t>時，會將卡匣</a:t>
            </a:r>
            <a:r>
              <a:rPr lang="en-US" altLang="zh-TW" dirty="0"/>
              <a:t>Return </a:t>
            </a:r>
            <a:r>
              <a:rPr lang="zh-TW" altLang="en-US" dirty="0"/>
              <a:t>到</a:t>
            </a:r>
            <a:r>
              <a:rPr lang="en-US" altLang="zh-TW" dirty="0"/>
              <a:t>ICAS0370</a:t>
            </a:r>
            <a:r>
              <a:rPr lang="zh-TW" altLang="en-US" dirty="0"/>
              <a:t>的</a:t>
            </a:r>
            <a:r>
              <a:rPr lang="en-US" altLang="zh-TW" dirty="0"/>
              <a:t>01 Partition</a:t>
            </a:r>
            <a:r>
              <a:rPr lang="zh-TW" altLang="en-US" dirty="0"/>
              <a:t>。</a:t>
            </a:r>
          </a:p>
          <a:p>
            <a:endParaRPr lang="zh-TW" altLang="en-US" dirty="0"/>
          </a:p>
        </p:txBody>
      </p:sp>
      <p:sp>
        <p:nvSpPr>
          <p:cNvPr id="4" name="投影片編號版面配置區 3"/>
          <p:cNvSpPr>
            <a:spLocks noGrp="1"/>
          </p:cNvSpPr>
          <p:nvPr>
            <p:ph type="sldNum" sz="quarter" idx="10"/>
          </p:nvPr>
        </p:nvSpPr>
        <p:spPr/>
        <p:txBody>
          <a:bodyPr/>
          <a:lstStyle/>
          <a:p>
            <a:fld id="{1A919BA6-4D38-421C-947F-F18614718EAF}" type="slidenum">
              <a:rPr lang="zh-TW" altLang="en-US" smtClean="0"/>
              <a:t>16</a:t>
            </a:fld>
            <a:endParaRPr lang="zh-TW" altLang="en-US"/>
          </a:p>
        </p:txBody>
      </p:sp>
    </p:spTree>
    <p:extLst>
      <p:ext uri="{BB962C8B-B14F-4D97-AF65-F5344CB8AC3E}">
        <p14:creationId xmlns:p14="http://schemas.microsoft.com/office/powerpoint/2010/main" val="2168763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表示當卡匣在</a:t>
            </a:r>
            <a:r>
              <a:rPr lang="en-US" altLang="zh-TW" dirty="0"/>
              <a:t>ACSTO100 Port 1 Run</a:t>
            </a:r>
            <a:r>
              <a:rPr lang="zh-TW" altLang="en-US" dirty="0"/>
              <a:t>完後，</a:t>
            </a:r>
            <a:r>
              <a:rPr lang="en-US" altLang="zh-TW" dirty="0" err="1"/>
              <a:t>WD_Clean</a:t>
            </a:r>
            <a:r>
              <a:rPr lang="zh-TW" altLang="en-US" dirty="0"/>
              <a:t>會確認</a:t>
            </a:r>
          </a:p>
          <a:p>
            <a:r>
              <a:rPr lang="zh-TW" altLang="en-US" dirty="0"/>
              <a:t>如果該卡匣</a:t>
            </a:r>
            <a:r>
              <a:rPr lang="en-US" altLang="zh-TW" dirty="0" err="1"/>
              <a:t>Next_Process_Id</a:t>
            </a:r>
            <a:r>
              <a:rPr lang="en-US" altLang="zh-TW" dirty="0"/>
              <a:t>=AS-CVD</a:t>
            </a:r>
            <a:r>
              <a:rPr lang="zh-TW" altLang="en-US" dirty="0"/>
              <a:t>時，會將卡匣</a:t>
            </a:r>
            <a:r>
              <a:rPr lang="en-US" altLang="zh-TW" dirty="0"/>
              <a:t>Return </a:t>
            </a:r>
            <a:r>
              <a:rPr lang="zh-TW" altLang="en-US" dirty="0"/>
              <a:t>到</a:t>
            </a:r>
            <a:r>
              <a:rPr lang="en-US" altLang="zh-TW" dirty="0"/>
              <a:t>$R_S031S071</a:t>
            </a:r>
            <a:r>
              <a:rPr lang="zh-TW" altLang="en-US" dirty="0"/>
              <a:t>的</a:t>
            </a:r>
            <a:r>
              <a:rPr lang="en-US" altLang="zh-TW" dirty="0"/>
              <a:t>Stocker Group</a:t>
            </a:r>
            <a:r>
              <a:rPr lang="zh-TW" altLang="en-US" dirty="0"/>
              <a:t>，依</a:t>
            </a:r>
            <a:r>
              <a:rPr lang="en-US" altLang="zh-TW" dirty="0"/>
              <a:t>Stocker Group Map </a:t>
            </a:r>
            <a:r>
              <a:rPr lang="zh-TW" altLang="en-US" dirty="0"/>
              <a:t>設定，卡匣會優先派到</a:t>
            </a:r>
            <a:r>
              <a:rPr lang="en-US" altLang="zh-TW" dirty="0"/>
              <a:t>ICAS0030 Partition 01 </a:t>
            </a:r>
            <a:r>
              <a:rPr lang="zh-TW" altLang="en-US" dirty="0"/>
              <a:t>，第二優先會派到</a:t>
            </a:r>
            <a:r>
              <a:rPr lang="en-US" altLang="zh-TW" dirty="0"/>
              <a:t>ICAS0070 Partition 01 </a:t>
            </a:r>
            <a:r>
              <a:rPr lang="zh-TW" altLang="en-US" dirty="0"/>
              <a:t>。</a:t>
            </a:r>
          </a:p>
          <a:p>
            <a:endParaRPr lang="zh-TW" altLang="en-US" dirty="0"/>
          </a:p>
        </p:txBody>
      </p:sp>
      <p:sp>
        <p:nvSpPr>
          <p:cNvPr id="4" name="投影片編號版面配置區 3"/>
          <p:cNvSpPr>
            <a:spLocks noGrp="1"/>
          </p:cNvSpPr>
          <p:nvPr>
            <p:ph type="sldNum" sz="quarter" idx="10"/>
          </p:nvPr>
        </p:nvSpPr>
        <p:spPr/>
        <p:txBody>
          <a:bodyPr/>
          <a:lstStyle/>
          <a:p>
            <a:fld id="{1A919BA6-4D38-421C-947F-F18614718EAF}" type="slidenum">
              <a:rPr lang="zh-TW" altLang="en-US" smtClean="0"/>
              <a:t>17</a:t>
            </a:fld>
            <a:endParaRPr lang="zh-TW" altLang="en-US"/>
          </a:p>
        </p:txBody>
      </p:sp>
    </p:spTree>
    <p:extLst>
      <p:ext uri="{BB962C8B-B14F-4D97-AF65-F5344CB8AC3E}">
        <p14:creationId xmlns:p14="http://schemas.microsoft.com/office/powerpoint/2010/main" val="441814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dirty="0">
                <a:latin typeface="Times" panose="02020603050405020304" pitchFamily="18" charset="0"/>
                <a:ea typeface="Taipei" charset="-120"/>
              </a:rPr>
              <a:t>畫面中</a:t>
            </a:r>
            <a:r>
              <a:rPr lang="en-US" altLang="zh-TW" sz="1200" dirty="0">
                <a:latin typeface="Times" panose="02020603050405020304" pitchFamily="18" charset="0"/>
                <a:ea typeface="Taipei" charset="-120"/>
              </a:rPr>
              <a:t>CHECK BOX Force Return Flag </a:t>
            </a:r>
            <a:r>
              <a:rPr lang="zh-TW" altLang="en-US" sz="1200" dirty="0">
                <a:latin typeface="Times" panose="02020603050405020304" pitchFamily="18" charset="0"/>
                <a:ea typeface="Taipei" charset="-120"/>
              </a:rPr>
              <a:t>的選擇</a:t>
            </a:r>
          </a:p>
          <a:p>
            <a:r>
              <a:rPr lang="zh-TW" altLang="en-US" sz="1200" dirty="0">
                <a:latin typeface="Times" panose="02020603050405020304" pitchFamily="18" charset="0"/>
                <a:ea typeface="Taipei" charset="-120"/>
              </a:rPr>
              <a:t>打勾  </a:t>
            </a:r>
            <a:r>
              <a:rPr lang="zh-TW" altLang="en-US" sz="1200" dirty="0">
                <a:latin typeface="Times" panose="02020603050405020304" pitchFamily="18" charset="0"/>
                <a:ea typeface="Taipei" charset="-120"/>
                <a:sym typeface="Wingdings" panose="05000000000000000000" pitchFamily="2" charset="2"/>
              </a:rPr>
              <a:t>機台</a:t>
            </a:r>
            <a:r>
              <a:rPr lang="en-US" altLang="zh-TW" sz="1200" dirty="0">
                <a:latin typeface="Times" panose="02020603050405020304" pitchFamily="18" charset="0"/>
                <a:ea typeface="Taipei" charset="-120"/>
                <a:sym typeface="Wingdings" panose="05000000000000000000" pitchFamily="2" charset="2"/>
              </a:rPr>
              <a:t>run</a:t>
            </a:r>
            <a:r>
              <a:rPr lang="zh-TW" altLang="en-US" sz="1200" dirty="0">
                <a:latin typeface="Times" panose="02020603050405020304" pitchFamily="18" charset="0"/>
                <a:ea typeface="Taipei" charset="-120"/>
                <a:sym typeface="Wingdings" panose="05000000000000000000" pitchFamily="2" charset="2"/>
              </a:rPr>
              <a:t>完貨自動派回</a:t>
            </a:r>
            <a:r>
              <a:rPr lang="en-US" altLang="zh-TW" sz="1200" dirty="0">
                <a:latin typeface="Times" panose="02020603050405020304" pitchFamily="18" charset="0"/>
                <a:ea typeface="Taipei" charset="-120"/>
                <a:sym typeface="Wingdings" panose="05000000000000000000" pitchFamily="2" charset="2"/>
              </a:rPr>
              <a:t>Stocker</a:t>
            </a:r>
            <a:r>
              <a:rPr lang="zh-TW" altLang="en-US" sz="1200" dirty="0">
                <a:latin typeface="Times" panose="02020603050405020304" pitchFamily="18" charset="0"/>
                <a:ea typeface="Taipei" charset="-120"/>
                <a:sym typeface="Wingdings" panose="05000000000000000000" pitchFamily="2" charset="2"/>
              </a:rPr>
              <a:t>的功能開啟</a:t>
            </a:r>
          </a:p>
          <a:p>
            <a:r>
              <a:rPr lang="zh-TW" altLang="en-US" sz="1200" dirty="0">
                <a:latin typeface="Times" panose="02020603050405020304" pitchFamily="18" charset="0"/>
                <a:ea typeface="Taipei" charset="-120"/>
              </a:rPr>
              <a:t>不打勾  </a:t>
            </a:r>
            <a:r>
              <a:rPr lang="zh-TW" altLang="en-US" sz="1200" dirty="0">
                <a:latin typeface="Times" panose="02020603050405020304" pitchFamily="18" charset="0"/>
                <a:ea typeface="Taipei" charset="-120"/>
                <a:sym typeface="Wingdings" panose="05000000000000000000" pitchFamily="2" charset="2"/>
              </a:rPr>
              <a:t> 關閉</a:t>
            </a:r>
            <a:endParaRPr lang="zh-TW" altLang="en-US" sz="1200" dirty="0">
              <a:latin typeface="Times" panose="02020603050405020304" pitchFamily="18" charset="0"/>
              <a:ea typeface="Taipei" charset="-120"/>
            </a:endParaRPr>
          </a:p>
          <a:p>
            <a:r>
              <a:rPr lang="zh-TW" altLang="en-US" sz="1200" dirty="0">
                <a:latin typeface="Times" panose="02020603050405020304" pitchFamily="18" charset="0"/>
                <a:ea typeface="Taipei" charset="-120"/>
              </a:rPr>
              <a:t>畫面中  </a:t>
            </a:r>
            <a:r>
              <a:rPr lang="en-US" altLang="zh-TW" sz="1200" dirty="0">
                <a:solidFill>
                  <a:srgbClr val="FF3300"/>
                </a:solidFill>
                <a:latin typeface="Times" panose="02020603050405020304" pitchFamily="18" charset="0"/>
                <a:ea typeface="Taipei" charset="-120"/>
              </a:rPr>
              <a:t>Force Return Time</a:t>
            </a:r>
            <a:r>
              <a:rPr lang="en-US" altLang="zh-TW" sz="1200" dirty="0">
                <a:latin typeface="Times" panose="02020603050405020304" pitchFamily="18" charset="0"/>
                <a:ea typeface="Taipei" charset="-120"/>
              </a:rPr>
              <a:t>   </a:t>
            </a:r>
            <a:r>
              <a:rPr lang="en-US" altLang="zh-TW" sz="1200" dirty="0">
                <a:latin typeface="Times" panose="02020603050405020304" pitchFamily="18" charset="0"/>
                <a:ea typeface="Taipei" charset="-120"/>
                <a:sym typeface="Wingdings" panose="05000000000000000000" pitchFamily="2" charset="2"/>
              </a:rPr>
              <a:t></a:t>
            </a:r>
            <a:r>
              <a:rPr lang="zh-TW" altLang="en-US" sz="1200" dirty="0">
                <a:latin typeface="Times" panose="02020603050405020304" pitchFamily="18" charset="0"/>
                <a:ea typeface="Taipei" charset="-120"/>
                <a:sym typeface="Wingdings" panose="05000000000000000000" pitchFamily="2" charset="2"/>
              </a:rPr>
              <a:t>輸入的時間代表</a:t>
            </a:r>
            <a:r>
              <a:rPr lang="en-US" altLang="zh-TW" sz="1200" dirty="0">
                <a:latin typeface="Times" panose="02020603050405020304" pitchFamily="18" charset="0"/>
                <a:ea typeface="Taipei" charset="-120"/>
                <a:sym typeface="Wingdings" panose="05000000000000000000" pitchFamily="2" charset="2"/>
              </a:rPr>
              <a:t>Cassette run</a:t>
            </a:r>
            <a:r>
              <a:rPr lang="zh-TW" altLang="en-US" sz="1200" dirty="0">
                <a:latin typeface="Times" panose="02020603050405020304" pitchFamily="18" charset="0"/>
                <a:ea typeface="Taipei" charset="-120"/>
                <a:sym typeface="Wingdings" panose="05000000000000000000" pitchFamily="2" charset="2"/>
              </a:rPr>
              <a:t>完後會在</a:t>
            </a:r>
            <a:r>
              <a:rPr lang="en-US" altLang="zh-TW" sz="1200" dirty="0">
                <a:latin typeface="Times" panose="02020603050405020304" pitchFamily="18" charset="0"/>
                <a:ea typeface="Taipei" charset="-120"/>
                <a:sym typeface="Wingdings" panose="05000000000000000000" pitchFamily="2" charset="2"/>
              </a:rPr>
              <a:t>port</a:t>
            </a:r>
            <a:r>
              <a:rPr lang="zh-TW" altLang="en-US" sz="1200" dirty="0">
                <a:latin typeface="Times" panose="02020603050405020304" pitchFamily="18" charset="0"/>
                <a:ea typeface="Taipei" charset="-120"/>
                <a:sym typeface="Wingdings" panose="05000000000000000000" pitchFamily="2" charset="2"/>
              </a:rPr>
              <a:t>上待</a:t>
            </a:r>
            <a:r>
              <a:rPr lang="zh-TW" altLang="en-US" sz="1200" dirty="0">
                <a:solidFill>
                  <a:srgbClr val="FF3300"/>
                </a:solidFill>
                <a:latin typeface="Times" panose="02020603050405020304" pitchFamily="18" charset="0"/>
                <a:ea typeface="Taipei" charset="-120"/>
                <a:sym typeface="Wingdings" panose="05000000000000000000" pitchFamily="2" charset="2"/>
              </a:rPr>
              <a:t>幾分鐘</a:t>
            </a:r>
            <a:r>
              <a:rPr lang="zh-TW" altLang="en-US" sz="1200" dirty="0">
                <a:latin typeface="Times" panose="02020603050405020304" pitchFamily="18" charset="0"/>
                <a:ea typeface="Taipei" charset="-120"/>
                <a:sym typeface="Wingdings" panose="05000000000000000000" pitchFamily="2" charset="2"/>
              </a:rPr>
              <a:t>才會被派回</a:t>
            </a:r>
            <a:r>
              <a:rPr lang="en-US" altLang="zh-TW" sz="1200" dirty="0">
                <a:latin typeface="Times" panose="02020603050405020304" pitchFamily="18" charset="0"/>
                <a:ea typeface="Taipei" charset="-120"/>
                <a:sym typeface="Wingdings" panose="05000000000000000000" pitchFamily="2" charset="2"/>
              </a:rPr>
              <a:t>Stocker</a:t>
            </a:r>
            <a:endParaRPr lang="en-US" altLang="zh-TW" sz="1200" dirty="0">
              <a:latin typeface="Times" panose="02020603050405020304" pitchFamily="18" charset="0"/>
              <a:ea typeface="Taipei" charset="-120"/>
            </a:endParaRPr>
          </a:p>
        </p:txBody>
      </p:sp>
      <p:sp>
        <p:nvSpPr>
          <p:cNvPr id="4" name="投影片編號版面配置區 3"/>
          <p:cNvSpPr>
            <a:spLocks noGrp="1"/>
          </p:cNvSpPr>
          <p:nvPr>
            <p:ph type="sldNum" sz="quarter" idx="10"/>
          </p:nvPr>
        </p:nvSpPr>
        <p:spPr/>
        <p:txBody>
          <a:bodyPr/>
          <a:lstStyle/>
          <a:p>
            <a:fld id="{1A919BA6-4D38-421C-947F-F18614718EAF}" type="slidenum">
              <a:rPr lang="zh-TW" altLang="en-US" smtClean="0"/>
              <a:t>18</a:t>
            </a:fld>
            <a:endParaRPr lang="zh-TW" altLang="en-US"/>
          </a:p>
        </p:txBody>
      </p:sp>
    </p:spTree>
    <p:extLst>
      <p:ext uri="{BB962C8B-B14F-4D97-AF65-F5344CB8AC3E}">
        <p14:creationId xmlns:p14="http://schemas.microsoft.com/office/powerpoint/2010/main" val="3569146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dirty="0">
                <a:latin typeface="Times" panose="02020603050405020304" pitchFamily="18" charset="0"/>
                <a:ea typeface="Taipei" charset="-120"/>
              </a:rPr>
              <a:t>目的 </a:t>
            </a:r>
            <a:r>
              <a:rPr lang="en-US" altLang="zh-TW" sz="1200" dirty="0">
                <a:latin typeface="Times" panose="02020603050405020304" pitchFamily="18" charset="0"/>
                <a:ea typeface="Taipei" charset="-120"/>
              </a:rPr>
              <a:t>:  </a:t>
            </a:r>
            <a:r>
              <a:rPr lang="zh-TW" altLang="en-US" sz="1200" dirty="0">
                <a:latin typeface="Times" panose="02020603050405020304" pitchFamily="18" charset="0"/>
                <a:ea typeface="Taipei" charset="-120"/>
              </a:rPr>
              <a:t>當機台的</a:t>
            </a:r>
            <a:r>
              <a:rPr lang="en-US" altLang="zh-TW" sz="1200" dirty="0">
                <a:latin typeface="Times" panose="02020603050405020304" pitchFamily="18" charset="0"/>
                <a:ea typeface="Taipei" charset="-120"/>
              </a:rPr>
              <a:t>port </a:t>
            </a:r>
            <a:r>
              <a:rPr lang="zh-TW" altLang="en-US" sz="1200" dirty="0">
                <a:latin typeface="Times" panose="02020603050405020304" pitchFamily="18" charset="0"/>
                <a:ea typeface="Taipei" charset="-120"/>
              </a:rPr>
              <a:t>空了發</a:t>
            </a:r>
            <a:r>
              <a:rPr lang="en-US" altLang="zh-TW" sz="1200" dirty="0">
                <a:solidFill>
                  <a:srgbClr val="FF3300"/>
                </a:solidFill>
                <a:latin typeface="Times" panose="02020603050405020304" pitchFamily="18" charset="0"/>
                <a:ea typeface="Taipei" charset="-120"/>
              </a:rPr>
              <a:t>LDRQ (load request),</a:t>
            </a:r>
            <a:r>
              <a:rPr lang="en-US" altLang="zh-TW" sz="1200" dirty="0">
                <a:latin typeface="Times" panose="02020603050405020304" pitchFamily="18" charset="0"/>
                <a:ea typeface="Taipei" charset="-120"/>
              </a:rPr>
              <a:t> DCS  </a:t>
            </a:r>
            <a:r>
              <a:rPr lang="zh-TW" altLang="en-US" sz="1200" dirty="0">
                <a:latin typeface="Times" panose="02020603050405020304" pitchFamily="18" charset="0"/>
                <a:ea typeface="Taipei" charset="-120"/>
              </a:rPr>
              <a:t>自動尋找此機台在</a:t>
            </a:r>
            <a:r>
              <a:rPr lang="en-US" altLang="zh-TW" sz="1200" dirty="0">
                <a:latin typeface="Times" panose="02020603050405020304" pitchFamily="18" charset="0"/>
                <a:ea typeface="Taipei" charset="-120"/>
              </a:rPr>
              <a:t>Supply Stocker</a:t>
            </a:r>
          </a:p>
          <a:p>
            <a:r>
              <a:rPr lang="en-US" altLang="zh-TW" sz="1200" dirty="0">
                <a:latin typeface="Times" panose="02020603050405020304" pitchFamily="18" charset="0"/>
                <a:ea typeface="Taipei" charset="-120"/>
              </a:rPr>
              <a:t> (</a:t>
            </a:r>
            <a:r>
              <a:rPr lang="zh-TW" altLang="en-US" sz="1200" dirty="0">
                <a:latin typeface="Times" panose="02020603050405020304" pitchFamily="18" charset="0"/>
                <a:ea typeface="Taipei" charset="-120"/>
              </a:rPr>
              <a:t>設定為 </a:t>
            </a:r>
            <a:r>
              <a:rPr lang="en-US" altLang="zh-TW" sz="1200" dirty="0">
                <a:latin typeface="Times" panose="02020603050405020304" pitchFamily="18" charset="0"/>
                <a:ea typeface="Taipei" charset="-120"/>
              </a:rPr>
              <a:t>stocker 1)</a:t>
            </a:r>
            <a:r>
              <a:rPr lang="zh-TW" altLang="en-US" sz="1200" dirty="0">
                <a:latin typeface="Times" panose="02020603050405020304" pitchFamily="18" charset="0"/>
                <a:ea typeface="Taipei" charset="-120"/>
              </a:rPr>
              <a:t>的</a:t>
            </a:r>
            <a:r>
              <a:rPr lang="en-US" altLang="zh-TW" sz="1200" dirty="0">
                <a:latin typeface="Times" panose="02020603050405020304" pitchFamily="18" charset="0"/>
                <a:ea typeface="Taipei" charset="-120"/>
              </a:rPr>
              <a:t>WIP, </a:t>
            </a:r>
            <a:r>
              <a:rPr lang="zh-TW" altLang="en-US" sz="1200" dirty="0">
                <a:latin typeface="Times" panose="02020603050405020304" pitchFamily="18" charset="0"/>
                <a:ea typeface="Taipei" charset="-120"/>
              </a:rPr>
              <a:t>並把</a:t>
            </a:r>
            <a:r>
              <a:rPr lang="en-US" altLang="zh-TW" sz="1200" dirty="0">
                <a:latin typeface="Times" panose="02020603050405020304" pitchFamily="18" charset="0"/>
                <a:ea typeface="Taipei" charset="-120"/>
              </a:rPr>
              <a:t>priority </a:t>
            </a:r>
            <a:r>
              <a:rPr lang="zh-TW" altLang="en-US" sz="1200" dirty="0">
                <a:latin typeface="Times" panose="02020603050405020304" pitchFamily="18" charset="0"/>
                <a:ea typeface="Taipei" charset="-120"/>
              </a:rPr>
              <a:t>較高的</a:t>
            </a:r>
            <a:r>
              <a:rPr lang="en-US" altLang="zh-TW" sz="1200" dirty="0">
                <a:latin typeface="Times" panose="02020603050405020304" pitchFamily="18" charset="0"/>
                <a:ea typeface="Taipei" charset="-120"/>
              </a:rPr>
              <a:t>cassette (</a:t>
            </a:r>
            <a:r>
              <a:rPr lang="zh-TW" altLang="en-US" sz="1200" dirty="0">
                <a:latin typeface="Times" panose="02020603050405020304" pitchFamily="18" charset="0"/>
                <a:ea typeface="Taipei" charset="-120"/>
              </a:rPr>
              <a:t>比較急的</a:t>
            </a:r>
            <a:r>
              <a:rPr lang="en-US" altLang="zh-TW" sz="1200" dirty="0">
                <a:latin typeface="Times" panose="02020603050405020304" pitchFamily="18" charset="0"/>
                <a:ea typeface="Taipei" charset="-120"/>
              </a:rPr>
              <a:t>)</a:t>
            </a:r>
            <a:r>
              <a:rPr lang="zh-TW" altLang="en-US" sz="1200" dirty="0">
                <a:latin typeface="Times" panose="02020603050405020304" pitchFamily="18" charset="0"/>
                <a:ea typeface="Taipei" charset="-120"/>
              </a:rPr>
              <a:t>送到機台的</a:t>
            </a:r>
            <a:r>
              <a:rPr lang="en-US" altLang="zh-TW" sz="1200" dirty="0">
                <a:latin typeface="Times" panose="02020603050405020304" pitchFamily="18" charset="0"/>
                <a:ea typeface="Taipei" charset="-120"/>
              </a:rPr>
              <a:t>port </a:t>
            </a:r>
            <a:r>
              <a:rPr lang="zh-TW" altLang="en-US" sz="1200" dirty="0">
                <a:latin typeface="Times" panose="02020603050405020304" pitchFamily="18" charset="0"/>
                <a:ea typeface="Taipei" charset="-120"/>
              </a:rPr>
              <a:t>上去</a:t>
            </a:r>
            <a:endParaRPr lang="en-US" altLang="zh-TW" sz="1200" dirty="0">
              <a:latin typeface="Times" panose="02020603050405020304" pitchFamily="18" charset="0"/>
              <a:ea typeface="Taipei" charset="-120"/>
            </a:endParaRPr>
          </a:p>
          <a:p>
            <a:endParaRPr lang="en-US" altLang="zh-TW" sz="1200" dirty="0">
              <a:latin typeface="Times" panose="02020603050405020304" pitchFamily="18" charset="0"/>
              <a:ea typeface="Taipei" charset="-120"/>
            </a:endParaRPr>
          </a:p>
          <a:p>
            <a:r>
              <a:rPr lang="zh-TW" altLang="en-US" sz="1200" dirty="0">
                <a:latin typeface="Times" panose="02020603050405020304" pitchFamily="18" charset="0"/>
                <a:ea typeface="Taipei" charset="-120"/>
              </a:rPr>
              <a:t>觀念</a:t>
            </a:r>
            <a:r>
              <a:rPr lang="en-US" altLang="zh-TW" sz="1200" dirty="0">
                <a:latin typeface="Times" panose="02020603050405020304" pitchFamily="18" charset="0"/>
                <a:ea typeface="Taipei" charset="-120"/>
              </a:rPr>
              <a:t>: (1) WIP </a:t>
            </a:r>
            <a:r>
              <a:rPr lang="zh-TW" altLang="en-US" sz="1200" dirty="0">
                <a:latin typeface="Times" panose="02020603050405020304" pitchFamily="18" charset="0"/>
                <a:ea typeface="Taipei" charset="-120"/>
              </a:rPr>
              <a:t>是在</a:t>
            </a:r>
            <a:r>
              <a:rPr lang="en-US" altLang="zh-TW" sz="1200" dirty="0">
                <a:latin typeface="Times" panose="02020603050405020304" pitchFamily="18" charset="0"/>
                <a:ea typeface="Taipei" charset="-120"/>
              </a:rPr>
              <a:t>Supply stocker </a:t>
            </a:r>
            <a:r>
              <a:rPr lang="zh-TW" altLang="en-US" sz="1200" dirty="0">
                <a:latin typeface="Times" panose="02020603050405020304" pitchFamily="18" charset="0"/>
                <a:ea typeface="Taipei" charset="-120"/>
              </a:rPr>
              <a:t>的</a:t>
            </a:r>
            <a:r>
              <a:rPr lang="en-US" altLang="zh-TW" sz="1200" dirty="0">
                <a:latin typeface="Times" panose="02020603050405020304" pitchFamily="18" charset="0"/>
                <a:ea typeface="Taipei" charset="-120"/>
              </a:rPr>
              <a:t>(101/102/103)zone, </a:t>
            </a:r>
            <a:r>
              <a:rPr lang="zh-TW" altLang="en-US" sz="1200" dirty="0">
                <a:latin typeface="Times" panose="02020603050405020304" pitchFamily="18" charset="0"/>
                <a:ea typeface="Taipei" charset="-120"/>
              </a:rPr>
              <a:t>都可以直接被</a:t>
            </a:r>
            <a:r>
              <a:rPr lang="en-US" altLang="zh-TW" sz="1200" dirty="0">
                <a:latin typeface="Times" panose="02020603050405020304" pitchFamily="18" charset="0"/>
                <a:ea typeface="Taipei" charset="-120"/>
              </a:rPr>
              <a:t>DCS </a:t>
            </a:r>
            <a:r>
              <a:rPr lang="zh-TW" altLang="en-US" sz="1200" dirty="0">
                <a:latin typeface="Times" panose="02020603050405020304" pitchFamily="18" charset="0"/>
                <a:ea typeface="Taipei" charset="-120"/>
              </a:rPr>
              <a:t>送上機台</a:t>
            </a:r>
          </a:p>
          <a:p>
            <a:r>
              <a:rPr lang="zh-TW" altLang="en-US" sz="1200" dirty="0">
                <a:latin typeface="Times" panose="02020603050405020304" pitchFamily="18" charset="0"/>
                <a:ea typeface="Taipei" charset="-120"/>
              </a:rPr>
              <a:t>          </a:t>
            </a:r>
            <a:r>
              <a:rPr lang="en-US" altLang="zh-TW" sz="1200" dirty="0">
                <a:latin typeface="Times" panose="02020603050405020304" pitchFamily="18" charset="0"/>
                <a:ea typeface="Taipei" charset="-120"/>
              </a:rPr>
              <a:t>(2) </a:t>
            </a:r>
            <a:r>
              <a:rPr lang="zh-TW" altLang="en-US" sz="1200" dirty="0">
                <a:latin typeface="Times" panose="02020603050405020304" pitchFamily="18" charset="0"/>
                <a:ea typeface="Taipei" charset="-120"/>
              </a:rPr>
              <a:t>如果把機台的</a:t>
            </a:r>
            <a:r>
              <a:rPr lang="en-US" altLang="zh-TW" sz="1200" u="sng" dirty="0">
                <a:latin typeface="Times" panose="02020603050405020304" pitchFamily="18" charset="0"/>
                <a:ea typeface="Taipei" charset="-120"/>
              </a:rPr>
              <a:t>supply stocker </a:t>
            </a:r>
            <a:r>
              <a:rPr lang="zh-TW" altLang="en-US" sz="1200" u="sng" dirty="0">
                <a:latin typeface="Times" panose="02020603050405020304" pitchFamily="18" charset="0"/>
                <a:ea typeface="Taipei" charset="-120"/>
              </a:rPr>
              <a:t>改成</a:t>
            </a:r>
            <a:r>
              <a:rPr lang="en-US" altLang="zh-TW" sz="1200" u="sng" dirty="0">
                <a:latin typeface="Times" panose="02020603050405020304" pitchFamily="18" charset="0"/>
                <a:ea typeface="Taipei" charset="-120"/>
              </a:rPr>
              <a:t>Group</a:t>
            </a:r>
            <a:r>
              <a:rPr lang="en-US" altLang="zh-TW" sz="1200" dirty="0">
                <a:latin typeface="Times" panose="02020603050405020304" pitchFamily="18" charset="0"/>
                <a:ea typeface="Taipei" charset="-120"/>
              </a:rPr>
              <a:t> (stocker 1 + stocker 2), </a:t>
            </a:r>
            <a:r>
              <a:rPr lang="zh-TW" altLang="en-US" sz="1200" dirty="0">
                <a:latin typeface="Times" panose="02020603050405020304" pitchFamily="18" charset="0"/>
                <a:ea typeface="Taipei" charset="-120"/>
              </a:rPr>
              <a:t>則位於</a:t>
            </a:r>
            <a:r>
              <a:rPr lang="en-US" altLang="zh-TW" sz="1200" dirty="0">
                <a:latin typeface="Times" panose="02020603050405020304" pitchFamily="18" charset="0"/>
                <a:ea typeface="Taipei" charset="-120"/>
              </a:rPr>
              <a:t>Stocker 2 </a:t>
            </a:r>
          </a:p>
          <a:p>
            <a:r>
              <a:rPr lang="en-US" altLang="zh-TW" sz="1200" dirty="0">
                <a:latin typeface="Times" panose="02020603050405020304" pitchFamily="18" charset="0"/>
                <a:ea typeface="Taipei" charset="-120"/>
              </a:rPr>
              <a:t>              </a:t>
            </a:r>
            <a:r>
              <a:rPr lang="zh-TW" altLang="en-US" sz="1200" dirty="0">
                <a:latin typeface="Times" panose="02020603050405020304" pitchFamily="18" charset="0"/>
                <a:ea typeface="Taipei" charset="-120"/>
              </a:rPr>
              <a:t>的</a:t>
            </a:r>
            <a:r>
              <a:rPr lang="en-US" altLang="zh-TW" sz="1200" dirty="0">
                <a:latin typeface="Times" panose="02020603050405020304" pitchFamily="18" charset="0"/>
                <a:ea typeface="Taipei" charset="-120"/>
              </a:rPr>
              <a:t>cassette </a:t>
            </a:r>
            <a:r>
              <a:rPr lang="zh-TW" altLang="en-US" sz="1200" dirty="0">
                <a:latin typeface="Times" panose="02020603050405020304" pitchFamily="18" charset="0"/>
                <a:ea typeface="Taipei" charset="-120"/>
              </a:rPr>
              <a:t>也能夠直接被機台派上去</a:t>
            </a:r>
            <a:r>
              <a:rPr lang="en-US" altLang="zh-TW" sz="1200" dirty="0">
                <a:latin typeface="Times" panose="02020603050405020304" pitchFamily="18" charset="0"/>
                <a:ea typeface="Taipei" charset="-120"/>
              </a:rPr>
              <a:t>, </a:t>
            </a:r>
            <a:r>
              <a:rPr lang="zh-TW" altLang="en-US" sz="1200" dirty="0">
                <a:latin typeface="Times" panose="02020603050405020304" pitchFamily="18" charset="0"/>
                <a:ea typeface="Taipei" charset="-120"/>
              </a:rPr>
              <a:t>只是傳送距離較長</a:t>
            </a:r>
            <a:r>
              <a:rPr lang="en-US" altLang="zh-TW" sz="1200" dirty="0">
                <a:latin typeface="Times" panose="02020603050405020304" pitchFamily="18" charset="0"/>
                <a:ea typeface="Taipei" charset="-120"/>
              </a:rPr>
              <a:t>.</a:t>
            </a:r>
          </a:p>
          <a:p>
            <a:endParaRPr lang="zh-TW" altLang="en-US" sz="1200" dirty="0">
              <a:latin typeface="Times" panose="02020603050405020304" pitchFamily="18" charset="0"/>
              <a:ea typeface="Taipei" charset="-120"/>
            </a:endParaRPr>
          </a:p>
          <a:p>
            <a:endParaRPr lang="zh-TW" altLang="en-US" dirty="0"/>
          </a:p>
        </p:txBody>
      </p:sp>
      <p:sp>
        <p:nvSpPr>
          <p:cNvPr id="4" name="投影片編號版面配置區 3"/>
          <p:cNvSpPr>
            <a:spLocks noGrp="1"/>
          </p:cNvSpPr>
          <p:nvPr>
            <p:ph type="sldNum" sz="quarter" idx="10"/>
          </p:nvPr>
        </p:nvSpPr>
        <p:spPr/>
        <p:txBody>
          <a:bodyPr/>
          <a:lstStyle/>
          <a:p>
            <a:fld id="{1A919BA6-4D38-421C-947F-F18614718EAF}" type="slidenum">
              <a:rPr lang="zh-TW" altLang="en-US" smtClean="0"/>
              <a:t>19</a:t>
            </a:fld>
            <a:endParaRPr lang="zh-TW" altLang="en-US"/>
          </a:p>
        </p:txBody>
      </p:sp>
    </p:spTree>
    <p:extLst>
      <p:ext uri="{BB962C8B-B14F-4D97-AF65-F5344CB8AC3E}">
        <p14:creationId xmlns:p14="http://schemas.microsoft.com/office/powerpoint/2010/main" val="3437876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dirty="0">
                <a:latin typeface="Times" panose="02020603050405020304" pitchFamily="18" charset="0"/>
                <a:ea typeface="Taipei" charset="-120"/>
              </a:rPr>
              <a:t>目的 </a:t>
            </a:r>
            <a:r>
              <a:rPr lang="en-US" altLang="zh-TW" sz="1200" dirty="0">
                <a:latin typeface="Times" panose="02020603050405020304" pitchFamily="18" charset="0"/>
                <a:ea typeface="Taipei" charset="-120"/>
              </a:rPr>
              <a:t>:  </a:t>
            </a:r>
            <a:r>
              <a:rPr lang="zh-TW" altLang="en-US" sz="1200" dirty="0">
                <a:latin typeface="Times" panose="02020603050405020304" pitchFamily="18" charset="0"/>
                <a:ea typeface="Taipei" charset="-120"/>
              </a:rPr>
              <a:t>當機台的</a:t>
            </a:r>
            <a:r>
              <a:rPr lang="en-US" altLang="zh-TW" sz="1200" dirty="0">
                <a:latin typeface="Times" panose="02020603050405020304" pitchFamily="18" charset="0"/>
                <a:ea typeface="Taipei" charset="-120"/>
              </a:rPr>
              <a:t>port </a:t>
            </a:r>
            <a:r>
              <a:rPr lang="zh-TW" altLang="en-US" sz="1200" dirty="0">
                <a:latin typeface="Times" panose="02020603050405020304" pitchFamily="18" charset="0"/>
                <a:ea typeface="Taipei" charset="-120"/>
              </a:rPr>
              <a:t>空了發</a:t>
            </a:r>
            <a:r>
              <a:rPr lang="en-US" altLang="zh-TW" sz="1200" dirty="0">
                <a:latin typeface="Times" panose="02020603050405020304" pitchFamily="18" charset="0"/>
                <a:ea typeface="Taipei" charset="-120"/>
              </a:rPr>
              <a:t>LDRQ (load request), DCS  </a:t>
            </a:r>
            <a:r>
              <a:rPr lang="zh-TW" altLang="en-US" sz="1200" dirty="0">
                <a:latin typeface="Times" panose="02020603050405020304" pitchFamily="18" charset="0"/>
                <a:ea typeface="Taipei" charset="-120"/>
              </a:rPr>
              <a:t>也會尋找 </a:t>
            </a:r>
            <a:r>
              <a:rPr lang="zh-TW" altLang="en-US" sz="1200" dirty="0">
                <a:solidFill>
                  <a:srgbClr val="FF3300"/>
                </a:solidFill>
                <a:latin typeface="Times" panose="02020603050405020304" pitchFamily="18" charset="0"/>
                <a:ea typeface="Taipei" charset="-120"/>
              </a:rPr>
              <a:t>同一個</a:t>
            </a:r>
            <a:r>
              <a:rPr lang="en-US" altLang="zh-TW" sz="1200" dirty="0">
                <a:solidFill>
                  <a:srgbClr val="FF3300"/>
                </a:solidFill>
                <a:latin typeface="Times" panose="02020603050405020304" pitchFamily="18" charset="0"/>
                <a:ea typeface="Taipei" charset="-120"/>
              </a:rPr>
              <a:t>bay </a:t>
            </a:r>
            <a:r>
              <a:rPr lang="zh-TW" altLang="en-US" sz="1200" dirty="0">
                <a:solidFill>
                  <a:srgbClr val="FF3300"/>
                </a:solidFill>
                <a:latin typeface="Times" panose="02020603050405020304" pitchFamily="18" charset="0"/>
                <a:ea typeface="Taipei" charset="-120"/>
              </a:rPr>
              <a:t>上</a:t>
            </a:r>
            <a:r>
              <a:rPr lang="zh-TW" altLang="en-US" sz="1200" dirty="0">
                <a:latin typeface="Times" panose="02020603050405020304" pitchFamily="18" charset="0"/>
                <a:ea typeface="Taipei" charset="-120"/>
              </a:rPr>
              <a:t>是否有上製程的機</a:t>
            </a:r>
          </a:p>
          <a:p>
            <a:r>
              <a:rPr lang="zh-TW" altLang="en-US" sz="1200" dirty="0">
                <a:latin typeface="Times" panose="02020603050405020304" pitchFamily="18" charset="0"/>
                <a:ea typeface="Taipei" charset="-120"/>
              </a:rPr>
              <a:t>           台上已有</a:t>
            </a:r>
            <a:r>
              <a:rPr lang="en-US" altLang="zh-TW" sz="1200" dirty="0">
                <a:latin typeface="Times" panose="02020603050405020304" pitchFamily="18" charset="0"/>
                <a:ea typeface="Taipei" charset="-120"/>
              </a:rPr>
              <a:t>run </a:t>
            </a:r>
            <a:r>
              <a:rPr lang="zh-TW" altLang="en-US" sz="1200" dirty="0">
                <a:latin typeface="Times" panose="02020603050405020304" pitchFamily="18" charset="0"/>
                <a:ea typeface="Taipei" charset="-120"/>
              </a:rPr>
              <a:t>完的</a:t>
            </a:r>
            <a:r>
              <a:rPr lang="en-US" altLang="zh-TW" sz="1200" dirty="0">
                <a:latin typeface="Times" panose="02020603050405020304" pitchFamily="18" charset="0"/>
                <a:ea typeface="Taipei" charset="-120"/>
              </a:rPr>
              <a:t>WIP, DCS </a:t>
            </a:r>
            <a:r>
              <a:rPr lang="zh-TW" altLang="en-US" sz="1200" dirty="0">
                <a:latin typeface="Times" panose="02020603050405020304" pitchFamily="18" charset="0"/>
                <a:ea typeface="Taipei" charset="-120"/>
              </a:rPr>
              <a:t>可以直接下派貨命令把此</a:t>
            </a:r>
            <a:r>
              <a:rPr lang="en-US" altLang="zh-TW" sz="1200" dirty="0">
                <a:latin typeface="Times" panose="02020603050405020304" pitchFamily="18" charset="0"/>
                <a:ea typeface="Taipei" charset="-120"/>
              </a:rPr>
              <a:t>WIP </a:t>
            </a:r>
            <a:r>
              <a:rPr lang="zh-TW" altLang="en-US" sz="1200" dirty="0">
                <a:latin typeface="Times" panose="02020603050405020304" pitchFamily="18" charset="0"/>
                <a:ea typeface="Taipei" charset="-120"/>
              </a:rPr>
              <a:t>傳至此機台</a:t>
            </a:r>
            <a:endParaRPr lang="en-US" altLang="zh-TW" sz="1200" dirty="0">
              <a:latin typeface="Times" panose="02020603050405020304" pitchFamily="18" charset="0"/>
              <a:ea typeface="Taipei" charset="-120"/>
            </a:endParaRPr>
          </a:p>
          <a:p>
            <a:endParaRPr lang="en-US" altLang="zh-TW" sz="1200" dirty="0">
              <a:latin typeface="Times" panose="02020603050405020304" pitchFamily="18" charset="0"/>
              <a:ea typeface="Taipei" charset="-120"/>
            </a:endParaRPr>
          </a:p>
          <a:p>
            <a:r>
              <a:rPr lang="zh-TW" altLang="en-US" sz="1200" dirty="0">
                <a:latin typeface="Times" panose="02020603050405020304" pitchFamily="18" charset="0"/>
                <a:ea typeface="Taipei" charset="-120"/>
              </a:rPr>
              <a:t>觀念</a:t>
            </a:r>
            <a:r>
              <a:rPr lang="en-US" altLang="zh-TW" sz="1200" dirty="0">
                <a:latin typeface="Times" panose="02020603050405020304" pitchFamily="18" charset="0"/>
                <a:ea typeface="Taipei" charset="-120"/>
              </a:rPr>
              <a:t>: (1) </a:t>
            </a:r>
            <a:r>
              <a:rPr lang="zh-TW" altLang="en-US" sz="1200" dirty="0">
                <a:latin typeface="Times" panose="02020603050405020304" pitchFamily="18" charset="0"/>
                <a:ea typeface="Taipei" charset="-120"/>
              </a:rPr>
              <a:t>上製程機台的</a:t>
            </a:r>
            <a:r>
              <a:rPr lang="en-US" altLang="zh-TW" sz="1200" dirty="0">
                <a:latin typeface="Times" panose="02020603050405020304" pitchFamily="18" charset="0"/>
                <a:ea typeface="Taipei" charset="-120"/>
              </a:rPr>
              <a:t>port </a:t>
            </a:r>
            <a:r>
              <a:rPr lang="zh-TW" altLang="en-US" sz="1200" dirty="0">
                <a:latin typeface="Times" panose="02020603050405020304" pitchFamily="18" charset="0"/>
                <a:ea typeface="Taipei" charset="-120"/>
              </a:rPr>
              <a:t>可設定</a:t>
            </a:r>
            <a:r>
              <a:rPr lang="en-US" altLang="zh-TW" sz="1200" dirty="0">
                <a:latin typeface="Times" panose="02020603050405020304" pitchFamily="18" charset="0"/>
                <a:ea typeface="Taipei" charset="-120"/>
              </a:rPr>
              <a:t>force return time, </a:t>
            </a:r>
            <a:r>
              <a:rPr lang="zh-TW" altLang="en-US" sz="1200" dirty="0">
                <a:latin typeface="Times" panose="02020603050405020304" pitchFamily="18" charset="0"/>
                <a:ea typeface="Taipei" charset="-120"/>
              </a:rPr>
              <a:t>讓</a:t>
            </a:r>
            <a:r>
              <a:rPr lang="en-US" altLang="zh-TW" sz="1200" dirty="0">
                <a:latin typeface="Times" panose="02020603050405020304" pitchFamily="18" charset="0"/>
                <a:ea typeface="Taipei" charset="-120"/>
              </a:rPr>
              <a:t>run </a:t>
            </a:r>
            <a:r>
              <a:rPr lang="zh-TW" altLang="en-US" sz="1200" dirty="0">
                <a:latin typeface="Times" panose="02020603050405020304" pitchFamily="18" charset="0"/>
                <a:ea typeface="Taipei" charset="-120"/>
              </a:rPr>
              <a:t>完的貨多停留在機台</a:t>
            </a:r>
            <a:r>
              <a:rPr lang="en-US" altLang="zh-TW" sz="1200" dirty="0">
                <a:latin typeface="Times" panose="02020603050405020304" pitchFamily="18" charset="0"/>
                <a:ea typeface="Taipei" charset="-120"/>
              </a:rPr>
              <a:t>port </a:t>
            </a:r>
            <a:r>
              <a:rPr lang="zh-TW" altLang="en-US" sz="1200" dirty="0">
                <a:latin typeface="Times" panose="02020603050405020304" pitchFamily="18" charset="0"/>
                <a:ea typeface="Taipei" charset="-120"/>
              </a:rPr>
              <a:t>等待</a:t>
            </a:r>
            <a:r>
              <a:rPr lang="en-US" altLang="zh-TW" sz="1200" dirty="0">
                <a:latin typeface="Times" panose="02020603050405020304" pitchFamily="18" charset="0"/>
                <a:ea typeface="Taipei" charset="-120"/>
              </a:rPr>
              <a:t>, </a:t>
            </a:r>
          </a:p>
          <a:p>
            <a:r>
              <a:rPr lang="en-US" altLang="zh-TW" sz="1200" dirty="0">
                <a:latin typeface="Times" panose="02020603050405020304" pitchFamily="18" charset="0"/>
                <a:ea typeface="Taipei" charset="-120"/>
              </a:rPr>
              <a:t>              </a:t>
            </a:r>
            <a:r>
              <a:rPr lang="zh-TW" altLang="en-US" sz="1200" dirty="0">
                <a:latin typeface="Times" panose="02020603050405020304" pitchFamily="18" charset="0"/>
                <a:ea typeface="Taipei" charset="-120"/>
              </a:rPr>
              <a:t>增加直傳的機會</a:t>
            </a:r>
          </a:p>
          <a:p>
            <a:endParaRPr lang="zh-TW" altLang="en-US" sz="1200" dirty="0">
              <a:latin typeface="Times" panose="02020603050405020304" pitchFamily="18" charset="0"/>
              <a:ea typeface="Taipei" charset="-120"/>
            </a:endParaRPr>
          </a:p>
          <a:p>
            <a:endParaRPr lang="zh-TW" altLang="en-US" dirty="0"/>
          </a:p>
        </p:txBody>
      </p:sp>
      <p:sp>
        <p:nvSpPr>
          <p:cNvPr id="4" name="投影片編號版面配置區 3"/>
          <p:cNvSpPr>
            <a:spLocks noGrp="1"/>
          </p:cNvSpPr>
          <p:nvPr>
            <p:ph type="sldNum" sz="quarter" idx="10"/>
          </p:nvPr>
        </p:nvSpPr>
        <p:spPr/>
        <p:txBody>
          <a:bodyPr/>
          <a:lstStyle/>
          <a:p>
            <a:fld id="{1A919BA6-4D38-421C-947F-F18614718EAF}" type="slidenum">
              <a:rPr lang="zh-TW" altLang="en-US" smtClean="0"/>
              <a:t>20</a:t>
            </a:fld>
            <a:endParaRPr lang="zh-TW" altLang="en-US"/>
          </a:p>
        </p:txBody>
      </p:sp>
    </p:spTree>
    <p:extLst>
      <p:ext uri="{BB962C8B-B14F-4D97-AF65-F5344CB8AC3E}">
        <p14:creationId xmlns:p14="http://schemas.microsoft.com/office/powerpoint/2010/main" val="602691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1" dirty="0" err="1">
                <a:solidFill>
                  <a:srgbClr val="FF0000"/>
                </a:solidFill>
              </a:rPr>
              <a:t>WD_LoadRequest</a:t>
            </a:r>
            <a:r>
              <a:rPr lang="zh-TW" altLang="en-US" sz="1200" b="1" dirty="0">
                <a:solidFill>
                  <a:srgbClr val="FF0000"/>
                </a:solidFill>
              </a:rPr>
              <a:t>自派</a:t>
            </a:r>
          </a:p>
          <a:p>
            <a:r>
              <a:rPr lang="zh-TW" altLang="en-US" sz="1200" b="1" dirty="0">
                <a:solidFill>
                  <a:srgbClr val="FF0000"/>
                </a:solidFill>
              </a:rPr>
              <a:t>還須看</a:t>
            </a:r>
            <a:r>
              <a:rPr lang="en-US" altLang="zh-TW" sz="1200" b="1" dirty="0">
                <a:solidFill>
                  <a:srgbClr val="FF0000"/>
                </a:solidFill>
              </a:rPr>
              <a:t>BRM</a:t>
            </a:r>
            <a:r>
              <a:rPr lang="zh-TW" altLang="en-US" sz="1200" b="1" dirty="0">
                <a:solidFill>
                  <a:srgbClr val="FF0000"/>
                </a:solidFill>
              </a:rPr>
              <a:t>的</a:t>
            </a:r>
            <a:r>
              <a:rPr lang="en-US" altLang="zh-TW" sz="1200" b="1" dirty="0" err="1">
                <a:solidFill>
                  <a:srgbClr val="FF0000"/>
                </a:solidFill>
              </a:rPr>
              <a:t>SupplyStocker</a:t>
            </a:r>
            <a:r>
              <a:rPr lang="zh-TW" altLang="en-US" sz="1200" b="1" dirty="0">
                <a:solidFill>
                  <a:srgbClr val="FF0000"/>
                </a:solidFill>
              </a:rPr>
              <a:t>設定</a:t>
            </a:r>
          </a:p>
          <a:p>
            <a:endParaRPr lang="zh-TW" altLang="en-US" dirty="0"/>
          </a:p>
        </p:txBody>
      </p:sp>
      <p:sp>
        <p:nvSpPr>
          <p:cNvPr id="4" name="投影片編號版面配置區 3"/>
          <p:cNvSpPr>
            <a:spLocks noGrp="1"/>
          </p:cNvSpPr>
          <p:nvPr>
            <p:ph type="sldNum" sz="quarter" idx="10"/>
          </p:nvPr>
        </p:nvSpPr>
        <p:spPr/>
        <p:txBody>
          <a:bodyPr/>
          <a:lstStyle/>
          <a:p>
            <a:fld id="{1A919BA6-4D38-421C-947F-F18614718EAF}" type="slidenum">
              <a:rPr lang="zh-TW" altLang="en-US" smtClean="0"/>
              <a:t>21</a:t>
            </a:fld>
            <a:endParaRPr lang="zh-TW" altLang="en-US"/>
          </a:p>
        </p:txBody>
      </p:sp>
    </p:spTree>
    <p:extLst>
      <p:ext uri="{BB962C8B-B14F-4D97-AF65-F5344CB8AC3E}">
        <p14:creationId xmlns:p14="http://schemas.microsoft.com/office/powerpoint/2010/main" val="2194732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a:latin typeface="Times" panose="02020603050405020304" pitchFamily="18" charset="0"/>
                <a:ea typeface="Taipei" charset="-120"/>
              </a:rPr>
              <a:t>EQ</a:t>
            </a:r>
            <a:r>
              <a:rPr lang="en-US" altLang="zh-TW" sz="1200" dirty="0">
                <a:latin typeface="Times" panose="02020603050405020304" pitchFamily="18" charset="0"/>
                <a:ea typeface="Taipei" charset="-120"/>
                <a:sym typeface="Wingdings" panose="05000000000000000000" pitchFamily="2" charset="2"/>
              </a:rPr>
              <a:t>EQ</a:t>
            </a:r>
            <a:r>
              <a:rPr lang="zh-TW" altLang="en-US" sz="1200" dirty="0">
                <a:latin typeface="Times" panose="02020603050405020304" pitchFamily="18" charset="0"/>
                <a:ea typeface="Taipei" charset="-120"/>
                <a:sym typeface="Wingdings" panose="05000000000000000000" pitchFamily="2" charset="2"/>
              </a:rPr>
              <a:t>直傳時</a:t>
            </a:r>
            <a:r>
              <a:rPr lang="en-US" altLang="zh-TW" sz="1200" dirty="0">
                <a:latin typeface="Times" panose="02020603050405020304" pitchFamily="18" charset="0"/>
                <a:ea typeface="Taipei" charset="-120"/>
                <a:sym typeface="Wingdings" panose="05000000000000000000" pitchFamily="2" charset="2"/>
              </a:rPr>
              <a:t>, BRM</a:t>
            </a:r>
            <a:r>
              <a:rPr lang="zh-TW" altLang="en-US" sz="1200" dirty="0">
                <a:latin typeface="Times" panose="02020603050405020304" pitchFamily="18" charset="0"/>
                <a:ea typeface="Taipei" charset="-120"/>
                <a:sym typeface="Wingdings" panose="05000000000000000000" pitchFamily="2" charset="2"/>
              </a:rPr>
              <a:t>的</a:t>
            </a:r>
            <a:r>
              <a:rPr lang="en-US" altLang="zh-TW" sz="1200" dirty="0">
                <a:latin typeface="Times" panose="02020603050405020304" pitchFamily="18" charset="0"/>
                <a:ea typeface="Taipei" charset="-120"/>
                <a:sym typeface="Wingdings" panose="05000000000000000000" pitchFamily="2" charset="2"/>
              </a:rPr>
              <a:t>Transfer ID</a:t>
            </a:r>
            <a:r>
              <a:rPr lang="zh-TW" altLang="en-US" sz="1200" dirty="0">
                <a:latin typeface="Times" panose="02020603050405020304" pitchFamily="18" charset="0"/>
                <a:ea typeface="Taipei" charset="-120"/>
                <a:sym typeface="Wingdings" panose="05000000000000000000" pitchFamily="2" charset="2"/>
              </a:rPr>
              <a:t>必須一致</a:t>
            </a:r>
            <a:r>
              <a:rPr lang="en-US" altLang="zh-TW" sz="1200" dirty="0">
                <a:latin typeface="Times" panose="02020603050405020304" pitchFamily="18" charset="0"/>
                <a:ea typeface="Taipei" charset="-120"/>
                <a:sym typeface="Wingdings" panose="05000000000000000000" pitchFamily="2" charset="2"/>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dirty="0">
              <a:latin typeface="Times" panose="02020603050405020304" pitchFamily="18" charset="0"/>
              <a:ea typeface="Taipei" charset="-120"/>
              <a:sym typeface="Wingdings" panose="05000000000000000000" pitchFamily="2" charset="2"/>
            </a:endParaRPr>
          </a:p>
          <a:p>
            <a:r>
              <a:rPr lang="zh-TW" altLang="en-US" sz="1200" dirty="0">
                <a:latin typeface="Times" panose="02020603050405020304" pitchFamily="18" charset="0"/>
                <a:ea typeface="Taipei" charset="-120"/>
              </a:rPr>
              <a:t>觀念</a:t>
            </a:r>
            <a:r>
              <a:rPr lang="en-US" altLang="zh-TW" sz="1200" dirty="0">
                <a:latin typeface="Times" panose="02020603050405020304" pitchFamily="18" charset="0"/>
                <a:ea typeface="Taipei" charset="-120"/>
              </a:rPr>
              <a:t>: (1) </a:t>
            </a:r>
            <a:r>
              <a:rPr lang="zh-TW" altLang="en-US" sz="1200" dirty="0">
                <a:latin typeface="Times" panose="02020603050405020304" pitchFamily="18" charset="0"/>
                <a:ea typeface="Taipei" charset="-120"/>
              </a:rPr>
              <a:t>上製程機台的</a:t>
            </a:r>
            <a:r>
              <a:rPr lang="en-US" altLang="zh-TW" sz="1200" dirty="0">
                <a:latin typeface="Times" panose="02020603050405020304" pitchFamily="18" charset="0"/>
                <a:ea typeface="Taipei" charset="-120"/>
              </a:rPr>
              <a:t>port </a:t>
            </a:r>
            <a:r>
              <a:rPr lang="zh-TW" altLang="en-US" sz="1200" dirty="0">
                <a:latin typeface="Times" panose="02020603050405020304" pitchFamily="18" charset="0"/>
                <a:ea typeface="Taipei" charset="-120"/>
              </a:rPr>
              <a:t>可設定</a:t>
            </a:r>
            <a:r>
              <a:rPr lang="en-US" altLang="zh-TW" sz="1200" dirty="0">
                <a:latin typeface="Times" panose="02020603050405020304" pitchFamily="18" charset="0"/>
                <a:ea typeface="Taipei" charset="-120"/>
              </a:rPr>
              <a:t>force return time, </a:t>
            </a:r>
            <a:r>
              <a:rPr lang="zh-TW" altLang="en-US" sz="1200" dirty="0">
                <a:latin typeface="Times" panose="02020603050405020304" pitchFamily="18" charset="0"/>
                <a:ea typeface="Taipei" charset="-120"/>
              </a:rPr>
              <a:t>讓</a:t>
            </a:r>
            <a:r>
              <a:rPr lang="en-US" altLang="zh-TW" sz="1200" dirty="0">
                <a:latin typeface="Times" panose="02020603050405020304" pitchFamily="18" charset="0"/>
                <a:ea typeface="Taipei" charset="-120"/>
              </a:rPr>
              <a:t>run </a:t>
            </a:r>
            <a:r>
              <a:rPr lang="zh-TW" altLang="en-US" sz="1200" dirty="0">
                <a:latin typeface="Times" panose="02020603050405020304" pitchFamily="18" charset="0"/>
                <a:ea typeface="Taipei" charset="-120"/>
              </a:rPr>
              <a:t>完的貨多停留在機台</a:t>
            </a:r>
            <a:r>
              <a:rPr lang="en-US" altLang="zh-TW" sz="1200" dirty="0">
                <a:latin typeface="Times" panose="02020603050405020304" pitchFamily="18" charset="0"/>
                <a:ea typeface="Taipei" charset="-120"/>
              </a:rPr>
              <a:t>port </a:t>
            </a:r>
            <a:r>
              <a:rPr lang="zh-TW" altLang="en-US" sz="1200" dirty="0">
                <a:latin typeface="Times" panose="02020603050405020304" pitchFamily="18" charset="0"/>
                <a:ea typeface="Taipei" charset="-120"/>
              </a:rPr>
              <a:t>等待</a:t>
            </a:r>
            <a:r>
              <a:rPr lang="en-US" altLang="zh-TW" sz="1200" dirty="0">
                <a:latin typeface="Times" panose="02020603050405020304" pitchFamily="18" charset="0"/>
                <a:ea typeface="Taipei" charset="-120"/>
              </a:rPr>
              <a:t>, </a:t>
            </a:r>
          </a:p>
          <a:p>
            <a:r>
              <a:rPr lang="en-US" altLang="zh-TW" sz="1200" dirty="0">
                <a:latin typeface="Times" panose="02020603050405020304" pitchFamily="18" charset="0"/>
                <a:ea typeface="Taipei" charset="-120"/>
              </a:rPr>
              <a:t>              </a:t>
            </a:r>
            <a:r>
              <a:rPr lang="zh-TW" altLang="en-US" sz="1200" dirty="0">
                <a:latin typeface="Times" panose="02020603050405020304" pitchFamily="18" charset="0"/>
                <a:ea typeface="Taipei" charset="-120"/>
              </a:rPr>
              <a:t>增加直傳的機會</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dirty="0">
              <a:latin typeface="Times" panose="02020603050405020304" pitchFamily="18" charset="0"/>
              <a:ea typeface="Taipei" charset="-120"/>
            </a:endParaRPr>
          </a:p>
          <a:p>
            <a:endParaRPr lang="zh-TW" altLang="en-US" dirty="0"/>
          </a:p>
        </p:txBody>
      </p:sp>
      <p:sp>
        <p:nvSpPr>
          <p:cNvPr id="4" name="投影片編號版面配置區 3"/>
          <p:cNvSpPr>
            <a:spLocks noGrp="1"/>
          </p:cNvSpPr>
          <p:nvPr>
            <p:ph type="sldNum" sz="quarter" idx="10"/>
          </p:nvPr>
        </p:nvSpPr>
        <p:spPr/>
        <p:txBody>
          <a:bodyPr/>
          <a:lstStyle/>
          <a:p>
            <a:fld id="{1A919BA6-4D38-421C-947F-F18614718EAF}" type="slidenum">
              <a:rPr lang="zh-TW" altLang="en-US" smtClean="0"/>
              <a:t>22</a:t>
            </a:fld>
            <a:endParaRPr lang="zh-TW" altLang="en-US"/>
          </a:p>
        </p:txBody>
      </p:sp>
    </p:spTree>
    <p:extLst>
      <p:ext uri="{BB962C8B-B14F-4D97-AF65-F5344CB8AC3E}">
        <p14:creationId xmlns:p14="http://schemas.microsoft.com/office/powerpoint/2010/main" val="2736410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dirty="0">
                <a:latin typeface="Times" panose="02020603050405020304" pitchFamily="18" charset="0"/>
                <a:ea typeface="Taipei" charset="-120"/>
              </a:rPr>
              <a:t>目的 </a:t>
            </a:r>
            <a:r>
              <a:rPr lang="en-US" altLang="zh-TW" sz="1200" dirty="0">
                <a:latin typeface="Times" panose="02020603050405020304" pitchFamily="18" charset="0"/>
                <a:ea typeface="Taipei" charset="-120"/>
              </a:rPr>
              <a:t>:  </a:t>
            </a:r>
            <a:r>
              <a:rPr lang="zh-TW" altLang="en-US" sz="1200" dirty="0">
                <a:latin typeface="Times" panose="02020603050405020304" pitchFamily="18" charset="0"/>
                <a:ea typeface="Taipei" charset="-120"/>
              </a:rPr>
              <a:t>當機台的</a:t>
            </a:r>
            <a:r>
              <a:rPr lang="en-US" altLang="zh-TW" sz="1200" dirty="0">
                <a:latin typeface="Times" panose="02020603050405020304" pitchFamily="18" charset="0"/>
                <a:ea typeface="Taipei" charset="-120"/>
              </a:rPr>
              <a:t>port </a:t>
            </a:r>
            <a:r>
              <a:rPr lang="zh-TW" altLang="en-US" sz="1200" dirty="0">
                <a:latin typeface="Times" panose="02020603050405020304" pitchFamily="18" charset="0"/>
                <a:ea typeface="Taipei" charset="-120"/>
              </a:rPr>
              <a:t>空了發</a:t>
            </a:r>
            <a:r>
              <a:rPr lang="en-US" altLang="zh-TW" sz="1200" dirty="0">
                <a:latin typeface="Times" panose="02020603050405020304" pitchFamily="18" charset="0"/>
                <a:ea typeface="Taipei" charset="-120"/>
              </a:rPr>
              <a:t>LDRQ (load request), DCS  </a:t>
            </a:r>
            <a:r>
              <a:rPr lang="zh-TW" altLang="en-US" sz="1200" dirty="0">
                <a:latin typeface="Times" panose="02020603050405020304" pitchFamily="18" charset="0"/>
                <a:ea typeface="Taipei" charset="-120"/>
              </a:rPr>
              <a:t>發現此機台最急的 </a:t>
            </a:r>
            <a:r>
              <a:rPr lang="en-US" altLang="zh-TW" sz="1200" dirty="0">
                <a:latin typeface="Times" panose="02020603050405020304" pitchFamily="18" charset="0"/>
                <a:ea typeface="Taipei" charset="-120"/>
              </a:rPr>
              <a:t>WIP </a:t>
            </a:r>
            <a:r>
              <a:rPr lang="zh-TW" altLang="en-US" sz="1200" dirty="0">
                <a:latin typeface="Times" panose="02020603050405020304" pitchFamily="18" charset="0"/>
                <a:ea typeface="Taipei" charset="-120"/>
              </a:rPr>
              <a:t>不在</a:t>
            </a:r>
            <a:r>
              <a:rPr lang="en-US" altLang="zh-TW" sz="1200" dirty="0">
                <a:latin typeface="Times" panose="02020603050405020304" pitchFamily="18" charset="0"/>
                <a:ea typeface="Taipei" charset="-120"/>
              </a:rPr>
              <a:t>supply stocker</a:t>
            </a:r>
            <a:r>
              <a:rPr lang="zh-TW" altLang="en-US" sz="1200" dirty="0">
                <a:latin typeface="Times" panose="02020603050405020304" pitchFamily="18" charset="0"/>
                <a:ea typeface="Taipei" charset="-120"/>
              </a:rPr>
              <a:t>上</a:t>
            </a:r>
          </a:p>
          <a:p>
            <a:r>
              <a:rPr lang="zh-TW" altLang="en-US" sz="1200" dirty="0">
                <a:latin typeface="Times" panose="02020603050405020304" pitchFamily="18" charset="0"/>
                <a:ea typeface="Taipei" charset="-120"/>
              </a:rPr>
              <a:t>           </a:t>
            </a:r>
            <a:r>
              <a:rPr lang="en-US" altLang="zh-TW" sz="1200" dirty="0">
                <a:latin typeface="Times" panose="02020603050405020304" pitchFamily="18" charset="0"/>
                <a:ea typeface="Taipei" charset="-120"/>
              </a:rPr>
              <a:t>, </a:t>
            </a:r>
            <a:r>
              <a:rPr lang="zh-TW" altLang="en-US" sz="1200" dirty="0">
                <a:latin typeface="Times" panose="02020603050405020304" pitchFamily="18" charset="0"/>
                <a:ea typeface="Taipei" charset="-120"/>
              </a:rPr>
              <a:t>而次急的</a:t>
            </a:r>
            <a:r>
              <a:rPr lang="en-US" altLang="zh-TW" sz="1200" dirty="0">
                <a:latin typeface="Times" panose="02020603050405020304" pitchFamily="18" charset="0"/>
                <a:ea typeface="Taipei" charset="-120"/>
              </a:rPr>
              <a:t>WIP </a:t>
            </a:r>
            <a:r>
              <a:rPr lang="zh-TW" altLang="en-US" sz="1200" dirty="0">
                <a:latin typeface="Times" panose="02020603050405020304" pitchFamily="18" charset="0"/>
                <a:ea typeface="Taipei" charset="-120"/>
              </a:rPr>
              <a:t>在</a:t>
            </a:r>
            <a:r>
              <a:rPr lang="en-US" altLang="zh-TW" sz="1200" dirty="0">
                <a:latin typeface="Times" panose="02020603050405020304" pitchFamily="18" charset="0"/>
                <a:ea typeface="Taipei" charset="-120"/>
              </a:rPr>
              <a:t>supply stocker </a:t>
            </a:r>
            <a:r>
              <a:rPr lang="zh-TW" altLang="en-US" sz="1200" dirty="0">
                <a:latin typeface="Times" panose="02020603050405020304" pitchFamily="18" charset="0"/>
                <a:ea typeface="Taipei" charset="-120"/>
              </a:rPr>
              <a:t>上</a:t>
            </a:r>
            <a:r>
              <a:rPr lang="en-US" altLang="zh-TW" sz="1200" dirty="0">
                <a:latin typeface="Times" panose="02020603050405020304" pitchFamily="18" charset="0"/>
                <a:ea typeface="Taipei" charset="-120"/>
              </a:rPr>
              <a:t>, DCS Load Request </a:t>
            </a:r>
            <a:r>
              <a:rPr lang="zh-TW" altLang="en-US" sz="1200" dirty="0">
                <a:latin typeface="Times" panose="02020603050405020304" pitchFamily="18" charset="0"/>
                <a:ea typeface="Taipei" charset="-120"/>
              </a:rPr>
              <a:t>會同時下兩個傳送命令</a:t>
            </a:r>
            <a:r>
              <a:rPr lang="en-US" altLang="zh-TW" sz="1200" dirty="0">
                <a:latin typeface="Times" panose="02020603050405020304" pitchFamily="18" charset="0"/>
                <a:ea typeface="Taipei" charset="-120"/>
              </a:rPr>
              <a:t>, </a:t>
            </a:r>
            <a:r>
              <a:rPr lang="zh-TW" altLang="en-US" sz="1200" dirty="0">
                <a:latin typeface="Times" panose="02020603050405020304" pitchFamily="18" charset="0"/>
                <a:ea typeface="Taipei" charset="-120"/>
              </a:rPr>
              <a:t>把</a:t>
            </a:r>
            <a:r>
              <a:rPr lang="en-US" altLang="zh-TW" sz="1200" dirty="0">
                <a:latin typeface="Times" panose="02020603050405020304" pitchFamily="18" charset="0"/>
                <a:ea typeface="Taipei" charset="-120"/>
              </a:rPr>
              <a:t>priority </a:t>
            </a:r>
            <a:r>
              <a:rPr lang="zh-TW" altLang="en-US" sz="1200" dirty="0">
                <a:latin typeface="Times" panose="02020603050405020304" pitchFamily="18" charset="0"/>
                <a:ea typeface="Taipei" charset="-120"/>
              </a:rPr>
              <a:t>最高</a:t>
            </a:r>
          </a:p>
          <a:p>
            <a:r>
              <a:rPr lang="zh-TW" altLang="en-US" sz="1200" dirty="0">
                <a:latin typeface="Times" panose="02020603050405020304" pitchFamily="18" charset="0"/>
                <a:ea typeface="Taipei" charset="-120"/>
              </a:rPr>
              <a:t>          的派至</a:t>
            </a:r>
            <a:r>
              <a:rPr lang="en-US" altLang="zh-TW" sz="1200" dirty="0">
                <a:latin typeface="Times" panose="02020603050405020304" pitchFamily="18" charset="0"/>
                <a:ea typeface="Taipei" charset="-120"/>
              </a:rPr>
              <a:t>supply stocker </a:t>
            </a:r>
            <a:r>
              <a:rPr lang="zh-TW" altLang="en-US" sz="1200" dirty="0">
                <a:latin typeface="Times" panose="02020603050405020304" pitchFamily="18" charset="0"/>
                <a:ea typeface="Taipei" charset="-120"/>
              </a:rPr>
              <a:t>的</a:t>
            </a:r>
            <a:r>
              <a:rPr lang="en-US" altLang="zh-TW" sz="1200" dirty="0">
                <a:latin typeface="Times" panose="02020603050405020304" pitchFamily="18" charset="0"/>
                <a:ea typeface="Taipei" charset="-120"/>
              </a:rPr>
              <a:t>101 Zone(Pull transfer), </a:t>
            </a:r>
            <a:r>
              <a:rPr lang="zh-TW" altLang="en-US" sz="1200" dirty="0">
                <a:latin typeface="Times" panose="02020603050405020304" pitchFamily="18" charset="0"/>
                <a:ea typeface="Taipei" charset="-120"/>
              </a:rPr>
              <a:t>而為防止機台</a:t>
            </a:r>
            <a:r>
              <a:rPr lang="en-US" altLang="zh-TW" sz="1200" dirty="0">
                <a:latin typeface="Times" panose="02020603050405020304" pitchFamily="18" charset="0"/>
                <a:ea typeface="Taipei" charset="-120"/>
              </a:rPr>
              <a:t>IDLE, </a:t>
            </a:r>
            <a:r>
              <a:rPr lang="zh-TW" altLang="en-US" sz="1200" dirty="0">
                <a:latin typeface="Times" panose="02020603050405020304" pitchFamily="18" charset="0"/>
                <a:ea typeface="Taipei" charset="-120"/>
              </a:rPr>
              <a:t>把</a:t>
            </a:r>
            <a:r>
              <a:rPr lang="en-US" altLang="zh-TW" sz="1200" dirty="0">
                <a:latin typeface="Times" panose="02020603050405020304" pitchFamily="18" charset="0"/>
                <a:ea typeface="Taipei" charset="-120"/>
              </a:rPr>
              <a:t>priority 2 </a:t>
            </a:r>
            <a:r>
              <a:rPr lang="zh-TW" altLang="en-US" sz="1200" dirty="0">
                <a:latin typeface="Times" panose="02020603050405020304" pitchFamily="18" charset="0"/>
                <a:ea typeface="Taipei" charset="-120"/>
              </a:rPr>
              <a:t>的</a:t>
            </a:r>
            <a:r>
              <a:rPr lang="en-US" altLang="zh-TW" sz="1200" dirty="0">
                <a:latin typeface="Times" panose="02020603050405020304" pitchFamily="18" charset="0"/>
                <a:ea typeface="Taipei" charset="-120"/>
              </a:rPr>
              <a:t>WIP </a:t>
            </a:r>
            <a:r>
              <a:rPr lang="zh-TW" altLang="en-US" sz="1200" dirty="0">
                <a:latin typeface="Times" panose="02020603050405020304" pitchFamily="18" charset="0"/>
                <a:ea typeface="Taipei" charset="-120"/>
              </a:rPr>
              <a:t>送至機台</a:t>
            </a:r>
          </a:p>
          <a:p>
            <a:r>
              <a:rPr lang="zh-TW" altLang="en-US" sz="1200" dirty="0">
                <a:latin typeface="Times" panose="02020603050405020304" pitchFamily="18" charset="0"/>
                <a:ea typeface="Taipei" charset="-120"/>
              </a:rPr>
              <a:t> </a:t>
            </a:r>
          </a:p>
          <a:p>
            <a:endParaRPr lang="zh-TW" altLang="en-US" dirty="0"/>
          </a:p>
        </p:txBody>
      </p:sp>
      <p:sp>
        <p:nvSpPr>
          <p:cNvPr id="4" name="投影片編號版面配置區 3"/>
          <p:cNvSpPr>
            <a:spLocks noGrp="1"/>
          </p:cNvSpPr>
          <p:nvPr>
            <p:ph type="sldNum" sz="quarter" idx="10"/>
          </p:nvPr>
        </p:nvSpPr>
        <p:spPr/>
        <p:txBody>
          <a:bodyPr/>
          <a:lstStyle/>
          <a:p>
            <a:fld id="{1A919BA6-4D38-421C-947F-F18614718EAF}" type="slidenum">
              <a:rPr lang="zh-TW" altLang="en-US" smtClean="0"/>
              <a:t>23</a:t>
            </a:fld>
            <a:endParaRPr lang="zh-TW" altLang="en-US"/>
          </a:p>
        </p:txBody>
      </p:sp>
    </p:spTree>
    <p:extLst>
      <p:ext uri="{BB962C8B-B14F-4D97-AF65-F5344CB8AC3E}">
        <p14:creationId xmlns:p14="http://schemas.microsoft.com/office/powerpoint/2010/main" val="4095899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dirty="0">
                <a:latin typeface="Times" panose="02020603050405020304" pitchFamily="18" charset="0"/>
                <a:ea typeface="Taipei" charset="-120"/>
              </a:rPr>
              <a:t>確定</a:t>
            </a:r>
            <a:r>
              <a:rPr lang="en-US" altLang="zh-TW" sz="1200" dirty="0">
                <a:latin typeface="Times" panose="02020603050405020304" pitchFamily="18" charset="0"/>
                <a:ea typeface="Taipei" charset="-120"/>
              </a:rPr>
              <a:t>shelf </a:t>
            </a:r>
            <a:r>
              <a:rPr lang="en-US" altLang="zh-TW" sz="1200" dirty="0" err="1">
                <a:latin typeface="Times" panose="02020603050405020304" pitchFamily="18" charset="0"/>
                <a:ea typeface="Taipei" charset="-120"/>
              </a:rPr>
              <a:t>qty</a:t>
            </a:r>
            <a:r>
              <a:rPr lang="zh-TW" altLang="en-US" sz="1200" dirty="0">
                <a:latin typeface="Times" panose="02020603050405020304" pitchFamily="18" charset="0"/>
                <a:ea typeface="Taipei" charset="-120"/>
              </a:rPr>
              <a:t>夠派入</a:t>
            </a:r>
            <a:r>
              <a:rPr lang="en-US" altLang="zh-TW" sz="1200" dirty="0">
                <a:latin typeface="Times" panose="02020603050405020304" pitchFamily="18" charset="0"/>
                <a:ea typeface="Taipei" charset="-120"/>
              </a:rPr>
              <a:t>?</a:t>
            </a:r>
          </a:p>
          <a:p>
            <a:r>
              <a:rPr lang="zh-TW" altLang="en-US" sz="1200" dirty="0">
                <a:latin typeface="Times" panose="02020603050405020304" pitchFamily="18" charset="0"/>
                <a:ea typeface="Taipei" charset="-120"/>
              </a:rPr>
              <a:t>確定派送不超過</a:t>
            </a:r>
            <a:r>
              <a:rPr lang="en-US" altLang="zh-TW" sz="1200" dirty="0" err="1">
                <a:latin typeface="Times" panose="02020603050405020304" pitchFamily="18" charset="0"/>
                <a:ea typeface="Taipei" charset="-120"/>
              </a:rPr>
              <a:t>max_pull_cnt</a:t>
            </a:r>
            <a:r>
              <a:rPr lang="en-US" altLang="zh-TW" sz="1200" dirty="0">
                <a:latin typeface="Times" panose="02020603050405020304" pitchFamily="18" charset="0"/>
                <a:ea typeface="Taipei" charset="-120"/>
              </a:rPr>
              <a:t> ?</a:t>
            </a:r>
          </a:p>
          <a:p>
            <a:endParaRPr lang="zh-TW" altLang="en-US" dirty="0"/>
          </a:p>
        </p:txBody>
      </p:sp>
      <p:sp>
        <p:nvSpPr>
          <p:cNvPr id="4" name="投影片編號版面配置區 3"/>
          <p:cNvSpPr>
            <a:spLocks noGrp="1"/>
          </p:cNvSpPr>
          <p:nvPr>
            <p:ph type="sldNum" sz="quarter" idx="10"/>
          </p:nvPr>
        </p:nvSpPr>
        <p:spPr/>
        <p:txBody>
          <a:bodyPr/>
          <a:lstStyle/>
          <a:p>
            <a:fld id="{1A919BA6-4D38-421C-947F-F18614718EAF}" type="slidenum">
              <a:rPr lang="zh-TW" altLang="en-US" smtClean="0"/>
              <a:t>24</a:t>
            </a:fld>
            <a:endParaRPr lang="zh-TW" altLang="en-US"/>
          </a:p>
        </p:txBody>
      </p:sp>
    </p:spTree>
    <p:extLst>
      <p:ext uri="{BB962C8B-B14F-4D97-AF65-F5344CB8AC3E}">
        <p14:creationId xmlns:p14="http://schemas.microsoft.com/office/powerpoint/2010/main" val="2871453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eaLnBrk="0" hangingPunct="0"/>
            <a:r>
              <a:rPr lang="zh-TW" altLang="en-US" sz="1200" dirty="0">
                <a:ea typeface="Taipei" charset="-120"/>
              </a:rPr>
              <a:t>功能 </a:t>
            </a:r>
            <a:r>
              <a:rPr lang="en-US" altLang="zh-TW" sz="1200" dirty="0">
                <a:ea typeface="Taipei" charset="-120"/>
              </a:rPr>
              <a:t>:</a:t>
            </a:r>
          </a:p>
          <a:p>
            <a:pPr eaLnBrk="0" hangingPunct="0"/>
            <a:r>
              <a:rPr lang="en-US" altLang="zh-TW" sz="1200" dirty="0">
                <a:ea typeface="Taipei" charset="-120"/>
              </a:rPr>
              <a:t>1: </a:t>
            </a:r>
            <a:r>
              <a:rPr lang="zh-TW" altLang="en-US" sz="1200" dirty="0">
                <a:ea typeface="Taipei" charset="-120"/>
              </a:rPr>
              <a:t>控制指定機台是否要</a:t>
            </a:r>
            <a:r>
              <a:rPr lang="en-US" altLang="zh-TW" sz="1200" dirty="0">
                <a:ea typeface="Taipei" charset="-120"/>
              </a:rPr>
              <a:t>RUN </a:t>
            </a:r>
            <a:r>
              <a:rPr lang="zh-TW" altLang="en-US" sz="1200" dirty="0">
                <a:ea typeface="Taipei" charset="-120"/>
              </a:rPr>
              <a:t>自動派貨</a:t>
            </a:r>
            <a:r>
              <a:rPr lang="en-US" altLang="zh-TW" sz="1200" dirty="0">
                <a:ea typeface="Taipei" charset="-120"/>
              </a:rPr>
              <a:t>,</a:t>
            </a:r>
            <a:r>
              <a:rPr lang="zh-TW" altLang="en-US" sz="1200" dirty="0">
                <a:ea typeface="Taipei" charset="-120"/>
              </a:rPr>
              <a:t>就是</a:t>
            </a:r>
            <a:r>
              <a:rPr lang="en-US" altLang="zh-TW" sz="1200" dirty="0">
                <a:ea typeface="Taipei" charset="-120"/>
              </a:rPr>
              <a:t>WIP</a:t>
            </a:r>
            <a:r>
              <a:rPr lang="zh-TW" altLang="en-US" sz="1200" dirty="0">
                <a:ea typeface="Taipei" charset="-120"/>
              </a:rPr>
              <a:t>能自動被</a:t>
            </a:r>
          </a:p>
          <a:p>
            <a:pPr eaLnBrk="0" hangingPunct="0"/>
            <a:r>
              <a:rPr lang="zh-TW" altLang="en-US" sz="1200" dirty="0">
                <a:ea typeface="Taipei" charset="-120"/>
              </a:rPr>
              <a:t>   派上機台的功能</a:t>
            </a:r>
          </a:p>
          <a:p>
            <a:r>
              <a:rPr lang="zh-TW" altLang="en-US" sz="1200" dirty="0">
                <a:latin typeface="Times" panose="02020603050405020304" pitchFamily="18" charset="0"/>
                <a:ea typeface="Taipei" charset="-120"/>
              </a:rPr>
              <a:t>畫面中</a:t>
            </a:r>
            <a:r>
              <a:rPr lang="en-US" altLang="zh-TW" sz="1200" dirty="0">
                <a:latin typeface="Times" panose="02020603050405020304" pitchFamily="18" charset="0"/>
                <a:ea typeface="Taipei" charset="-120"/>
              </a:rPr>
              <a:t>RADIO BOX Auto Selection</a:t>
            </a:r>
            <a:r>
              <a:rPr lang="zh-TW" altLang="en-US" sz="1200" dirty="0">
                <a:latin typeface="Times" panose="02020603050405020304" pitchFamily="18" charset="0"/>
                <a:ea typeface="Taipei" charset="-120"/>
              </a:rPr>
              <a:t>的選擇</a:t>
            </a:r>
          </a:p>
          <a:p>
            <a:r>
              <a:rPr lang="en-US" altLang="zh-TW" sz="1200" dirty="0">
                <a:latin typeface="Times" panose="02020603050405020304" pitchFamily="18" charset="0"/>
                <a:ea typeface="Taipei" charset="-120"/>
              </a:rPr>
              <a:t>Y  </a:t>
            </a:r>
            <a:r>
              <a:rPr lang="en-US" altLang="zh-TW" sz="1200" dirty="0">
                <a:latin typeface="Times" panose="02020603050405020304" pitchFamily="18" charset="0"/>
                <a:ea typeface="Taipei" charset="-120"/>
                <a:sym typeface="Wingdings" panose="05000000000000000000" pitchFamily="2" charset="2"/>
              </a:rPr>
              <a:t> </a:t>
            </a:r>
            <a:r>
              <a:rPr lang="zh-TW" altLang="en-US" sz="1200" dirty="0">
                <a:latin typeface="Times" panose="02020603050405020304" pitchFamily="18" charset="0"/>
                <a:ea typeface="Taipei" charset="-120"/>
                <a:sym typeface="Wingdings" panose="05000000000000000000" pitchFamily="2" charset="2"/>
              </a:rPr>
              <a:t>自動派上機台的功能開啟</a:t>
            </a:r>
          </a:p>
          <a:p>
            <a:r>
              <a:rPr lang="en-US" altLang="zh-TW" sz="1200" dirty="0">
                <a:latin typeface="Times" panose="02020603050405020304" pitchFamily="18" charset="0"/>
                <a:ea typeface="Taipei" charset="-120"/>
              </a:rPr>
              <a:t>N </a:t>
            </a:r>
            <a:r>
              <a:rPr lang="en-US" altLang="zh-TW" sz="1200" dirty="0">
                <a:latin typeface="Times" panose="02020603050405020304" pitchFamily="18" charset="0"/>
                <a:ea typeface="Taipei" charset="-120"/>
                <a:sym typeface="Wingdings" panose="05000000000000000000" pitchFamily="2" charset="2"/>
              </a:rPr>
              <a:t> </a:t>
            </a:r>
            <a:r>
              <a:rPr lang="zh-TW" altLang="en-US" sz="1200" dirty="0">
                <a:latin typeface="Times" panose="02020603050405020304" pitchFamily="18" charset="0"/>
                <a:ea typeface="Taipei" charset="-120"/>
                <a:sym typeface="Wingdings" panose="05000000000000000000" pitchFamily="2" charset="2"/>
              </a:rPr>
              <a:t>關閉</a:t>
            </a:r>
            <a:endParaRPr lang="zh-TW" altLang="en-US" sz="1200" dirty="0">
              <a:latin typeface="Times" panose="02020603050405020304" pitchFamily="18" charset="0"/>
              <a:ea typeface="Taipei" charset="-120"/>
            </a:endParaRPr>
          </a:p>
          <a:p>
            <a:endParaRPr lang="en-US" altLang="zh-TW" sz="1200" dirty="0">
              <a:latin typeface="Times" panose="02020603050405020304" pitchFamily="18" charset="0"/>
              <a:ea typeface="Taipei" charset="-120"/>
            </a:endParaRPr>
          </a:p>
          <a:p>
            <a:endParaRPr lang="zh-TW" altLang="en-US" dirty="0"/>
          </a:p>
        </p:txBody>
      </p:sp>
      <p:sp>
        <p:nvSpPr>
          <p:cNvPr id="4" name="投影片編號版面配置區 3"/>
          <p:cNvSpPr>
            <a:spLocks noGrp="1"/>
          </p:cNvSpPr>
          <p:nvPr>
            <p:ph type="sldNum" sz="quarter" idx="10"/>
          </p:nvPr>
        </p:nvSpPr>
        <p:spPr/>
        <p:txBody>
          <a:bodyPr/>
          <a:lstStyle/>
          <a:p>
            <a:fld id="{1A919BA6-4D38-421C-947F-F18614718EAF}" type="slidenum">
              <a:rPr lang="zh-TW" altLang="en-US" smtClean="0"/>
              <a:t>26</a:t>
            </a:fld>
            <a:endParaRPr lang="zh-TW" altLang="en-US"/>
          </a:p>
        </p:txBody>
      </p:sp>
    </p:spTree>
    <p:extLst>
      <p:ext uri="{BB962C8B-B14F-4D97-AF65-F5344CB8AC3E}">
        <p14:creationId xmlns:p14="http://schemas.microsoft.com/office/powerpoint/2010/main" val="2387556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050" dirty="0">
                <a:latin typeface="Arial Unicode MS" pitchFamily="34" charset="-120"/>
                <a:ea typeface="Arial Unicode MS" pitchFamily="34" charset="-120"/>
              </a:rPr>
              <a:t>DCS </a:t>
            </a:r>
            <a:r>
              <a:rPr lang="zh-TW" altLang="en-US" sz="1050" dirty="0">
                <a:latin typeface="Arial Unicode MS" pitchFamily="34" charset="-120"/>
                <a:ea typeface="Arial Unicode MS" pitchFamily="34" charset="-120"/>
              </a:rPr>
              <a:t>是</a:t>
            </a:r>
            <a:r>
              <a:rPr lang="en-US" altLang="zh-TW" sz="1050" dirty="0">
                <a:latin typeface="Arial Unicode MS" pitchFamily="34" charset="-120"/>
                <a:ea typeface="Arial Unicode MS" pitchFamily="34" charset="-120"/>
              </a:rPr>
              <a:t>Dispatching Control system (</a:t>
            </a:r>
            <a:r>
              <a:rPr lang="zh-TW" altLang="en-US" sz="1050" dirty="0">
                <a:solidFill>
                  <a:srgbClr val="0000FF"/>
                </a:solidFill>
                <a:latin typeface="Arial Unicode MS" pitchFamily="34" charset="-120"/>
                <a:ea typeface="Arial Unicode MS" pitchFamily="34" charset="-120"/>
              </a:rPr>
              <a:t>自動</a:t>
            </a:r>
            <a:r>
              <a:rPr lang="zh-TW" altLang="en-US" sz="1050" dirty="0">
                <a:latin typeface="Arial Unicode MS" pitchFamily="34" charset="-120"/>
                <a:ea typeface="Arial Unicode MS" pitchFamily="34" charset="-120"/>
              </a:rPr>
              <a:t>派貨系統</a:t>
            </a:r>
            <a:r>
              <a:rPr lang="en-US" altLang="zh-TW" sz="1050" dirty="0">
                <a:latin typeface="Arial Unicode MS" pitchFamily="34" charset="-120"/>
                <a:ea typeface="Arial Unicode MS" pitchFamily="34" charset="-120"/>
              </a:rPr>
              <a:t>)  </a:t>
            </a:r>
            <a:r>
              <a:rPr lang="zh-TW" altLang="en-US" sz="1050" dirty="0">
                <a:latin typeface="Arial Unicode MS" pitchFamily="34" charset="-120"/>
                <a:ea typeface="Arial Unicode MS" pitchFamily="34" charset="-120"/>
              </a:rPr>
              <a:t>的縮寫</a:t>
            </a:r>
            <a:r>
              <a:rPr lang="en-US" altLang="zh-TW" sz="1050" dirty="0">
                <a:latin typeface="Arial Unicode MS" pitchFamily="34" charset="-120"/>
                <a:ea typeface="Arial Unicode MS" pitchFamily="34" charset="-120"/>
              </a:rPr>
              <a:t>, DCS </a:t>
            </a:r>
            <a:r>
              <a:rPr lang="zh-TW" altLang="en-US" sz="1050" dirty="0">
                <a:latin typeface="Arial Unicode MS" pitchFamily="34" charset="-120"/>
                <a:ea typeface="Arial Unicode MS" pitchFamily="34" charset="-120"/>
              </a:rPr>
              <a:t>在整個傳送系統中是大腦</a:t>
            </a:r>
            <a:r>
              <a:rPr lang="en-US" altLang="zh-TW" sz="1050" dirty="0">
                <a:latin typeface="Arial Unicode MS" pitchFamily="34" charset="-120"/>
                <a:ea typeface="Arial Unicode MS" pitchFamily="34" charset="-120"/>
              </a:rPr>
              <a:t>, </a:t>
            </a:r>
            <a:r>
              <a:rPr lang="zh-TW" altLang="en-US" sz="1050" dirty="0">
                <a:latin typeface="Arial Unicode MS" pitchFamily="34" charset="-120"/>
                <a:ea typeface="Arial Unicode MS" pitchFamily="34" charset="-120"/>
              </a:rPr>
              <a:t>主要的功能在於根據機台</a:t>
            </a:r>
            <a:r>
              <a:rPr lang="en-US" altLang="zh-TW" sz="1050" dirty="0">
                <a:latin typeface="Arial Unicode MS" pitchFamily="34" charset="-120"/>
                <a:ea typeface="Arial Unicode MS" pitchFamily="34" charset="-120"/>
              </a:rPr>
              <a:t>RUN </a:t>
            </a:r>
            <a:r>
              <a:rPr lang="zh-TW" altLang="en-US" sz="1050" dirty="0">
                <a:latin typeface="Arial Unicode MS" pitchFamily="34" charset="-120"/>
                <a:ea typeface="Arial Unicode MS" pitchFamily="34" charset="-120"/>
              </a:rPr>
              <a:t>貨的需要及</a:t>
            </a:r>
            <a:r>
              <a:rPr lang="en-US" altLang="zh-TW" sz="1050" dirty="0">
                <a:latin typeface="Arial Unicode MS" pitchFamily="34" charset="-120"/>
                <a:ea typeface="Arial Unicode MS" pitchFamily="34" charset="-120"/>
              </a:rPr>
              <a:t>Stocker </a:t>
            </a:r>
            <a:r>
              <a:rPr lang="zh-TW" altLang="en-US" sz="1050" dirty="0">
                <a:latin typeface="Arial Unicode MS" pitchFamily="34" charset="-120"/>
                <a:ea typeface="Arial Unicode MS" pitchFamily="34" charset="-120"/>
              </a:rPr>
              <a:t>的狀況</a:t>
            </a:r>
            <a:r>
              <a:rPr lang="en-US" altLang="zh-TW" sz="1050" dirty="0">
                <a:latin typeface="Arial Unicode MS" pitchFamily="34" charset="-120"/>
                <a:ea typeface="Arial Unicode MS" pitchFamily="34" charset="-120"/>
              </a:rPr>
              <a:t>, </a:t>
            </a:r>
            <a:r>
              <a:rPr lang="zh-TW" altLang="en-US" sz="1050" u="sng" dirty="0">
                <a:latin typeface="Arial Unicode MS" pitchFamily="34" charset="-120"/>
                <a:ea typeface="Arial Unicode MS" pitchFamily="34" charset="-120"/>
              </a:rPr>
              <a:t>主動決定要下那些派貨命令給</a:t>
            </a:r>
            <a:r>
              <a:rPr lang="en-US" altLang="zh-TW" sz="1050" u="sng" dirty="0">
                <a:latin typeface="Arial Unicode MS" pitchFamily="34" charset="-120"/>
                <a:ea typeface="Arial Unicode MS" pitchFamily="34" charset="-120"/>
              </a:rPr>
              <a:t>MCS </a:t>
            </a:r>
            <a:r>
              <a:rPr lang="zh-TW" altLang="en-US" sz="1050" u="sng" dirty="0">
                <a:latin typeface="Arial Unicode MS" pitchFamily="34" charset="-120"/>
                <a:ea typeface="Arial Unicode MS" pitchFamily="34" charset="-120"/>
              </a:rPr>
              <a:t>來執行傳送</a:t>
            </a:r>
            <a:r>
              <a:rPr lang="en-US" altLang="zh-TW" sz="1050" u="sng" dirty="0">
                <a:latin typeface="Arial Unicode MS" pitchFamily="34" charset="-120"/>
                <a:ea typeface="Arial Unicode MS" pitchFamily="34" charset="-120"/>
              </a:rPr>
              <a:t>, </a:t>
            </a:r>
            <a:r>
              <a:rPr lang="zh-TW" altLang="en-US" sz="1050" u="sng" dirty="0">
                <a:solidFill>
                  <a:srgbClr val="0000FF"/>
                </a:solidFill>
                <a:latin typeface="Arial Unicode MS" pitchFamily="34" charset="-120"/>
                <a:ea typeface="Arial Unicode MS" pitchFamily="34" charset="-120"/>
              </a:rPr>
              <a:t>把</a:t>
            </a:r>
            <a:r>
              <a:rPr lang="en-US" altLang="zh-TW" sz="1050" u="sng" dirty="0">
                <a:solidFill>
                  <a:srgbClr val="0000FF"/>
                </a:solidFill>
                <a:latin typeface="Arial Unicode MS" pitchFamily="34" charset="-120"/>
                <a:ea typeface="Arial Unicode MS" pitchFamily="34" charset="-120"/>
              </a:rPr>
              <a:t>Cassette </a:t>
            </a:r>
            <a:r>
              <a:rPr lang="zh-TW" altLang="en-US" sz="1050" u="sng" dirty="0">
                <a:solidFill>
                  <a:srgbClr val="0000FF"/>
                </a:solidFill>
                <a:latin typeface="Arial Unicode MS" pitchFamily="34" charset="-120"/>
                <a:ea typeface="Arial Unicode MS" pitchFamily="34" charset="-120"/>
              </a:rPr>
              <a:t>傳到機台上或</a:t>
            </a:r>
            <a:r>
              <a:rPr lang="en-US" altLang="zh-TW" sz="1050" u="sng" dirty="0">
                <a:solidFill>
                  <a:srgbClr val="0000FF"/>
                </a:solidFill>
                <a:latin typeface="Arial Unicode MS" pitchFamily="34" charset="-120"/>
                <a:ea typeface="Arial Unicode MS" pitchFamily="34" charset="-120"/>
              </a:rPr>
              <a:t>Stocker </a:t>
            </a:r>
            <a:r>
              <a:rPr lang="zh-TW" altLang="en-US" sz="1050" u="sng" dirty="0">
                <a:solidFill>
                  <a:srgbClr val="0000FF"/>
                </a:solidFill>
                <a:latin typeface="Arial Unicode MS" pitchFamily="34" charset="-120"/>
                <a:ea typeface="Arial Unicode MS" pitchFamily="34" charset="-120"/>
              </a:rPr>
              <a:t>上</a:t>
            </a:r>
            <a:r>
              <a:rPr lang="en-US" altLang="zh-TW" sz="1050" u="sng" dirty="0">
                <a:solidFill>
                  <a:srgbClr val="0000FF"/>
                </a:solidFill>
                <a:latin typeface="Arial Unicode MS" pitchFamily="34" charset="-120"/>
                <a:ea typeface="Arial Unicode MS" pitchFamily="34" charset="-120"/>
              </a:rPr>
              <a:t>.</a:t>
            </a:r>
            <a:r>
              <a:rPr lang="zh-TW" altLang="en-US" sz="1050" u="sng" dirty="0">
                <a:solidFill>
                  <a:srgbClr val="0000FF"/>
                </a:solidFill>
                <a:latin typeface="Arial Unicode MS" pitchFamily="34" charset="-120"/>
                <a:ea typeface="Arial Unicode MS" pitchFamily="34" charset="-120"/>
              </a:rPr>
              <a:t>如果沒有</a:t>
            </a:r>
            <a:r>
              <a:rPr lang="en-US" altLang="zh-TW" sz="1050" u="sng" dirty="0">
                <a:solidFill>
                  <a:srgbClr val="0000FF"/>
                </a:solidFill>
                <a:latin typeface="Arial Unicode MS" pitchFamily="34" charset="-120"/>
                <a:ea typeface="Arial Unicode MS" pitchFamily="34" charset="-120"/>
              </a:rPr>
              <a:t>DCS </a:t>
            </a:r>
            <a:r>
              <a:rPr lang="zh-TW" altLang="en-US" sz="1050" u="sng" dirty="0">
                <a:solidFill>
                  <a:srgbClr val="0000FF"/>
                </a:solidFill>
                <a:latin typeface="Arial Unicode MS" pitchFamily="34" charset="-120"/>
                <a:ea typeface="Arial Unicode MS" pitchFamily="34" charset="-120"/>
              </a:rPr>
              <a:t>派貨</a:t>
            </a:r>
            <a:r>
              <a:rPr lang="en-US" altLang="zh-TW" sz="1050" u="sng" dirty="0">
                <a:solidFill>
                  <a:srgbClr val="0000FF"/>
                </a:solidFill>
                <a:latin typeface="Arial Unicode MS" pitchFamily="34" charset="-120"/>
                <a:ea typeface="Arial Unicode MS" pitchFamily="34" charset="-120"/>
              </a:rPr>
              <a:t>, </a:t>
            </a:r>
            <a:r>
              <a:rPr lang="zh-TW" altLang="en-US" sz="1050" u="sng" dirty="0">
                <a:solidFill>
                  <a:srgbClr val="0000FF"/>
                </a:solidFill>
                <a:latin typeface="Arial Unicode MS" pitchFamily="34" charset="-120"/>
                <a:ea typeface="Arial Unicode MS" pitchFamily="34" charset="-120"/>
              </a:rPr>
              <a:t>只能使用從</a:t>
            </a:r>
            <a:r>
              <a:rPr lang="en-US" altLang="zh-TW" sz="1050" u="sng" dirty="0">
                <a:solidFill>
                  <a:srgbClr val="0000FF"/>
                </a:solidFill>
                <a:latin typeface="Arial Unicode MS" pitchFamily="34" charset="-120"/>
                <a:ea typeface="Arial Unicode MS" pitchFamily="34" charset="-120"/>
              </a:rPr>
              <a:t>OPI </a:t>
            </a:r>
            <a:r>
              <a:rPr lang="zh-TW" altLang="en-US" sz="1050" u="sng" dirty="0">
                <a:solidFill>
                  <a:srgbClr val="0000FF"/>
                </a:solidFill>
                <a:latin typeface="Arial Unicode MS" pitchFamily="34" charset="-120"/>
                <a:ea typeface="Arial Unicode MS" pitchFamily="34" charset="-120"/>
              </a:rPr>
              <a:t>上手動輸入</a:t>
            </a:r>
            <a:r>
              <a:rPr lang="en-US" altLang="zh-TW" sz="1050" u="sng" dirty="0">
                <a:solidFill>
                  <a:srgbClr val="0000FF"/>
                </a:solidFill>
                <a:latin typeface="Arial Unicode MS" pitchFamily="34" charset="-120"/>
                <a:ea typeface="Arial Unicode MS" pitchFamily="34" charset="-120"/>
              </a:rPr>
              <a:t>Cassette </a:t>
            </a:r>
            <a:r>
              <a:rPr lang="zh-TW" altLang="en-US" sz="1050" u="sng" dirty="0">
                <a:solidFill>
                  <a:srgbClr val="0000FF"/>
                </a:solidFill>
                <a:latin typeface="Arial Unicode MS" pitchFamily="34" charset="-120"/>
                <a:ea typeface="Arial Unicode MS" pitchFamily="34" charset="-120"/>
              </a:rPr>
              <a:t>及目的地來下派貨命令給</a:t>
            </a:r>
            <a:r>
              <a:rPr lang="en-US" altLang="zh-TW" sz="1050" u="sng" dirty="0">
                <a:solidFill>
                  <a:srgbClr val="0000FF"/>
                </a:solidFill>
                <a:latin typeface="Arial Unicode MS" pitchFamily="34" charset="-120"/>
                <a:ea typeface="Arial Unicode MS" pitchFamily="34" charset="-120"/>
              </a:rPr>
              <a:t>MCS.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050" u="sng" dirty="0">
              <a:solidFill>
                <a:srgbClr val="0000FF"/>
              </a:solidFill>
              <a:latin typeface="Arial Unicode MS" pitchFamily="34" charset="-120"/>
              <a:ea typeface="Arial Unicode MS" pitchFamily="34" charset="-120"/>
            </a:endParaRPr>
          </a:p>
          <a:p>
            <a:pPr eaLnBrk="0" hangingPunct="0"/>
            <a:r>
              <a:rPr lang="en-US" altLang="zh-TW" sz="1050" dirty="0">
                <a:latin typeface="Arial Unicode MS" pitchFamily="34" charset="-120"/>
                <a:ea typeface="Arial Unicode MS" pitchFamily="34" charset="-120"/>
              </a:rPr>
              <a:t> </a:t>
            </a:r>
            <a:r>
              <a:rPr lang="en-US" altLang="zh-TW" sz="1050" u="sng" dirty="0">
                <a:latin typeface="Arial Unicode MS" pitchFamily="34" charset="-120"/>
                <a:ea typeface="Arial Unicode MS" pitchFamily="34" charset="-120"/>
              </a:rPr>
              <a:t>MCS </a:t>
            </a:r>
            <a:r>
              <a:rPr lang="zh-TW" altLang="en-US" sz="1050" u="sng" dirty="0">
                <a:latin typeface="Arial Unicode MS" pitchFamily="34" charset="-120"/>
                <a:ea typeface="Arial Unicode MS" pitchFamily="34" charset="-120"/>
              </a:rPr>
              <a:t>是</a:t>
            </a:r>
            <a:r>
              <a:rPr lang="en-US" altLang="zh-TW" sz="1050" u="sng" dirty="0">
                <a:latin typeface="Arial Unicode MS" pitchFamily="34" charset="-120"/>
                <a:ea typeface="Arial Unicode MS" pitchFamily="34" charset="-120"/>
              </a:rPr>
              <a:t>Material Control system</a:t>
            </a:r>
            <a:r>
              <a:rPr lang="zh-TW" altLang="en-US" sz="1050" u="sng" dirty="0">
                <a:latin typeface="Arial Unicode MS" pitchFamily="34" charset="-120"/>
                <a:ea typeface="Arial Unicode MS" pitchFamily="34" charset="-120"/>
              </a:rPr>
              <a:t>的縮寫</a:t>
            </a:r>
            <a:r>
              <a:rPr lang="en-US" altLang="zh-TW" sz="1050" u="sng" dirty="0">
                <a:latin typeface="Arial Unicode MS" pitchFamily="34" charset="-120"/>
                <a:ea typeface="Arial Unicode MS" pitchFamily="34" charset="-120"/>
              </a:rPr>
              <a:t>, </a:t>
            </a:r>
            <a:r>
              <a:rPr lang="zh-TW" altLang="en-US" sz="1050" u="sng" dirty="0">
                <a:latin typeface="Arial Unicode MS" pitchFamily="34" charset="-120"/>
                <a:ea typeface="Arial Unicode MS" pitchFamily="34" charset="-120"/>
              </a:rPr>
              <a:t>在於</a:t>
            </a:r>
            <a:r>
              <a:rPr lang="zh-TW" altLang="en-US" sz="1050" u="sng" dirty="0">
                <a:solidFill>
                  <a:srgbClr val="0000FF"/>
                </a:solidFill>
                <a:latin typeface="Arial Unicode MS" pitchFamily="34" charset="-120"/>
                <a:ea typeface="Arial Unicode MS" pitchFamily="34" charset="-120"/>
              </a:rPr>
              <a:t>執行從</a:t>
            </a:r>
            <a:r>
              <a:rPr lang="en-US" altLang="zh-TW" sz="1050" u="sng" dirty="0">
                <a:solidFill>
                  <a:srgbClr val="0000FF"/>
                </a:solidFill>
                <a:latin typeface="Arial Unicode MS" pitchFamily="34" charset="-120"/>
                <a:ea typeface="Arial Unicode MS" pitchFamily="34" charset="-120"/>
              </a:rPr>
              <a:t>MES </a:t>
            </a:r>
            <a:r>
              <a:rPr lang="zh-TW" altLang="en-US" sz="1050" u="sng" dirty="0">
                <a:solidFill>
                  <a:srgbClr val="0000FF"/>
                </a:solidFill>
                <a:latin typeface="Arial Unicode MS" pitchFamily="34" charset="-120"/>
                <a:ea typeface="Arial Unicode MS" pitchFamily="34" charset="-120"/>
              </a:rPr>
              <a:t>過來的</a:t>
            </a:r>
          </a:p>
          <a:p>
            <a:pPr eaLnBrk="0" hangingPunct="0"/>
            <a:r>
              <a:rPr lang="zh-TW" altLang="en-US" sz="1050" u="sng" dirty="0">
                <a:solidFill>
                  <a:srgbClr val="0000FF"/>
                </a:solidFill>
                <a:latin typeface="Arial Unicode MS" pitchFamily="34" charset="-120"/>
                <a:ea typeface="Arial Unicode MS" pitchFamily="34" charset="-120"/>
              </a:rPr>
              <a:t>  派貨命令</a:t>
            </a:r>
            <a:r>
              <a:rPr lang="en-US" altLang="zh-TW" sz="1050" u="sng" dirty="0">
                <a:latin typeface="Arial Unicode MS" pitchFamily="34" charset="-120"/>
                <a:ea typeface="Arial Unicode MS" pitchFamily="34" charset="-120"/>
              </a:rPr>
              <a:t>(</a:t>
            </a:r>
            <a:r>
              <a:rPr lang="zh-TW" altLang="en-US" sz="1050" u="sng" dirty="0">
                <a:latin typeface="Arial Unicode MS" pitchFamily="34" charset="-120"/>
                <a:ea typeface="Arial Unicode MS" pitchFamily="34" charset="-120"/>
              </a:rPr>
              <a:t>有兩種</a:t>
            </a:r>
            <a:r>
              <a:rPr lang="en-US" altLang="zh-TW" sz="1050" u="sng" dirty="0">
                <a:latin typeface="Arial Unicode MS" pitchFamily="34" charset="-120"/>
                <a:ea typeface="Arial Unicode MS" pitchFamily="34" charset="-120"/>
              </a:rPr>
              <a:t>, </a:t>
            </a:r>
            <a:r>
              <a:rPr lang="zh-TW" altLang="en-US" sz="1050" u="sng" dirty="0">
                <a:latin typeface="Arial Unicode MS" pitchFamily="34" charset="-120"/>
                <a:ea typeface="Arial Unicode MS" pitchFamily="34" charset="-120"/>
              </a:rPr>
              <a:t>一種是</a:t>
            </a:r>
            <a:r>
              <a:rPr lang="en-US" altLang="zh-TW" sz="1050" u="sng" dirty="0">
                <a:latin typeface="Arial Unicode MS" pitchFamily="34" charset="-120"/>
                <a:ea typeface="Arial Unicode MS" pitchFamily="34" charset="-120"/>
              </a:rPr>
              <a:t>OPI </a:t>
            </a:r>
            <a:r>
              <a:rPr lang="zh-TW" altLang="en-US" sz="1050" u="sng" dirty="0">
                <a:latin typeface="Arial Unicode MS" pitchFamily="34" charset="-120"/>
                <a:ea typeface="Arial Unicode MS" pitchFamily="34" charset="-120"/>
              </a:rPr>
              <a:t>手動下的</a:t>
            </a:r>
            <a:r>
              <a:rPr lang="en-US" altLang="zh-TW" sz="1050" u="sng" dirty="0">
                <a:latin typeface="Arial Unicode MS" pitchFamily="34" charset="-120"/>
                <a:ea typeface="Arial Unicode MS" pitchFamily="34" charset="-120"/>
              </a:rPr>
              <a:t>, </a:t>
            </a:r>
            <a:r>
              <a:rPr lang="zh-TW" altLang="en-US" sz="1050" u="sng" dirty="0">
                <a:latin typeface="Arial Unicode MS" pitchFamily="34" charset="-120"/>
                <a:ea typeface="Arial Unicode MS" pitchFamily="34" charset="-120"/>
              </a:rPr>
              <a:t>另一種是</a:t>
            </a:r>
            <a:r>
              <a:rPr lang="en-US" altLang="zh-TW" sz="1050" u="sng" dirty="0">
                <a:latin typeface="Arial Unicode MS" pitchFamily="34" charset="-120"/>
                <a:ea typeface="Arial Unicode MS" pitchFamily="34" charset="-120"/>
              </a:rPr>
              <a:t>DCS </a:t>
            </a:r>
            <a:r>
              <a:rPr lang="zh-TW" altLang="en-US" sz="1050" u="sng" dirty="0">
                <a:latin typeface="Arial Unicode MS" pitchFamily="34" charset="-120"/>
                <a:ea typeface="Arial Unicode MS" pitchFamily="34" charset="-120"/>
              </a:rPr>
              <a:t>自動下的</a:t>
            </a:r>
            <a:r>
              <a:rPr lang="en-US" altLang="zh-TW" sz="1050" u="sng" dirty="0">
                <a:latin typeface="Arial Unicode MS" pitchFamily="34" charset="-120"/>
                <a:ea typeface="Arial Unicode MS" pitchFamily="34" charset="-120"/>
              </a:rPr>
              <a:t>),</a:t>
            </a:r>
            <a:r>
              <a:rPr lang="en-US" altLang="zh-TW" sz="1050" dirty="0">
                <a:latin typeface="Arial Unicode MS" pitchFamily="34" charset="-120"/>
                <a:ea typeface="Arial Unicode MS" pitchFamily="34" charset="-120"/>
              </a:rPr>
              <a:t> MCS </a:t>
            </a:r>
            <a:r>
              <a:rPr lang="zh-TW" altLang="en-US" sz="1050" dirty="0">
                <a:latin typeface="Arial Unicode MS" pitchFamily="34" charset="-120"/>
                <a:ea typeface="Arial Unicode MS" pitchFamily="34" charset="-120"/>
              </a:rPr>
              <a:t>底下接</a:t>
            </a:r>
            <a:r>
              <a:rPr lang="en-US" altLang="zh-TW" sz="1050" dirty="0">
                <a:latin typeface="Arial Unicode MS" pitchFamily="34" charset="-120"/>
                <a:ea typeface="Arial Unicode MS" pitchFamily="34" charset="-120"/>
              </a:rPr>
              <a:t>AMHS (Auto Material Handing System)</a:t>
            </a:r>
            <a:r>
              <a:rPr lang="zh-TW" altLang="en-US" sz="1050" dirty="0">
                <a:latin typeface="Arial Unicode MS" pitchFamily="34" charset="-120"/>
                <a:ea typeface="Arial Unicode MS" pitchFamily="34" charset="-120"/>
              </a:rPr>
              <a:t>來控制</a:t>
            </a:r>
            <a:r>
              <a:rPr lang="en-US" altLang="zh-TW" sz="1050" dirty="0">
                <a:latin typeface="Arial Unicode MS" pitchFamily="34" charset="-120"/>
                <a:ea typeface="Arial Unicode MS" pitchFamily="34" charset="-120"/>
              </a:rPr>
              <a:t>AGV, Stocker, RGV </a:t>
            </a:r>
            <a:r>
              <a:rPr lang="zh-TW" altLang="en-US" sz="1050" dirty="0">
                <a:latin typeface="Arial Unicode MS" pitchFamily="34" charset="-120"/>
                <a:ea typeface="Arial Unicode MS" pitchFamily="34" charset="-120"/>
              </a:rPr>
              <a:t>等傳送設備</a:t>
            </a:r>
            <a:r>
              <a:rPr lang="en-US" altLang="zh-TW" sz="1050" dirty="0">
                <a:latin typeface="Arial Unicode MS" pitchFamily="34" charset="-120"/>
                <a:ea typeface="Arial Unicode MS" pitchFamily="34" charset="-120"/>
              </a:rPr>
              <a:t>.</a:t>
            </a:r>
          </a:p>
          <a:p>
            <a:endParaRPr lang="zh-TW" altLang="en-US" dirty="0"/>
          </a:p>
        </p:txBody>
      </p:sp>
      <p:sp>
        <p:nvSpPr>
          <p:cNvPr id="4" name="投影片編號版面配置區 3"/>
          <p:cNvSpPr>
            <a:spLocks noGrp="1"/>
          </p:cNvSpPr>
          <p:nvPr>
            <p:ph type="sldNum" sz="quarter" idx="10"/>
          </p:nvPr>
        </p:nvSpPr>
        <p:spPr/>
        <p:txBody>
          <a:bodyPr/>
          <a:lstStyle/>
          <a:p>
            <a:fld id="{1A919BA6-4D38-421C-947F-F18614718EAF}" type="slidenum">
              <a:rPr lang="zh-TW" altLang="en-US" smtClean="0"/>
              <a:t>4</a:t>
            </a:fld>
            <a:endParaRPr lang="zh-TW" altLang="en-US"/>
          </a:p>
        </p:txBody>
      </p:sp>
    </p:spTree>
    <p:extLst>
      <p:ext uri="{BB962C8B-B14F-4D97-AF65-F5344CB8AC3E}">
        <p14:creationId xmlns:p14="http://schemas.microsoft.com/office/powerpoint/2010/main" val="2224955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a:latin typeface="Times" panose="02020603050405020304" pitchFamily="18" charset="0"/>
                <a:ea typeface="Taipei" charset="-120"/>
              </a:rPr>
              <a:t>1. </a:t>
            </a:r>
            <a:r>
              <a:rPr lang="zh-TW" altLang="en-US" sz="1200" dirty="0">
                <a:latin typeface="Times" panose="02020603050405020304" pitchFamily="18" charset="0"/>
                <a:ea typeface="Taipei" charset="-120"/>
              </a:rPr>
              <a:t>表中</a:t>
            </a:r>
            <a:r>
              <a:rPr lang="en-US" altLang="zh-TW" sz="1200" dirty="0">
                <a:latin typeface="Times" panose="02020603050405020304" pitchFamily="18" charset="0"/>
                <a:ea typeface="Taipei" charset="-120"/>
              </a:rPr>
              <a:t>Product Set Count </a:t>
            </a:r>
            <a:r>
              <a:rPr lang="zh-TW" altLang="en-US" sz="1200" dirty="0">
                <a:latin typeface="Times" panose="02020603050405020304" pitchFamily="18" charset="0"/>
                <a:ea typeface="Taipei" charset="-120"/>
              </a:rPr>
              <a:t>代表此筆設定的上限</a:t>
            </a:r>
          </a:p>
          <a:p>
            <a:r>
              <a:rPr lang="zh-TW" altLang="en-US" sz="1200" dirty="0">
                <a:latin typeface="Times" panose="02020603050405020304" pitchFamily="18" charset="0"/>
                <a:ea typeface="Taipei" charset="-120"/>
              </a:rPr>
              <a:t>        </a:t>
            </a:r>
            <a:r>
              <a:rPr lang="en-US" altLang="zh-TW" sz="1200" dirty="0">
                <a:latin typeface="Times" panose="02020603050405020304" pitchFamily="18" charset="0"/>
                <a:ea typeface="Taipei" charset="-120"/>
              </a:rPr>
              <a:t>, </a:t>
            </a:r>
            <a:r>
              <a:rPr lang="zh-TW" altLang="en-US" sz="1200" dirty="0">
                <a:latin typeface="Times" panose="02020603050405020304" pitchFamily="18" charset="0"/>
                <a:ea typeface="Taipei" charset="-120"/>
              </a:rPr>
              <a:t>而 </a:t>
            </a:r>
            <a:r>
              <a:rPr lang="en-US" altLang="zh-TW" sz="1200" dirty="0">
                <a:latin typeface="Times" panose="02020603050405020304" pitchFamily="18" charset="0"/>
                <a:ea typeface="Taipei" charset="-120"/>
              </a:rPr>
              <a:t>Product Select Count</a:t>
            </a:r>
            <a:r>
              <a:rPr lang="zh-TW" altLang="en-US" sz="1200" dirty="0">
                <a:latin typeface="Times" panose="02020603050405020304" pitchFamily="18" charset="0"/>
                <a:ea typeface="Taipei" charset="-120"/>
              </a:rPr>
              <a:t>代表已經</a:t>
            </a:r>
            <a:r>
              <a:rPr lang="en-US" altLang="zh-TW" sz="1200" dirty="0">
                <a:latin typeface="Times" panose="02020603050405020304" pitchFamily="18" charset="0"/>
                <a:ea typeface="Taipei" charset="-120"/>
              </a:rPr>
              <a:t>run </a:t>
            </a:r>
            <a:r>
              <a:rPr lang="zh-TW" altLang="en-US" sz="1200" dirty="0">
                <a:latin typeface="Times" panose="02020603050405020304" pitchFamily="18" charset="0"/>
                <a:ea typeface="Taipei" charset="-120"/>
              </a:rPr>
              <a:t>過的</a:t>
            </a:r>
            <a:r>
              <a:rPr lang="en-US" altLang="zh-TW" sz="1200" dirty="0">
                <a:latin typeface="Times" panose="02020603050405020304" pitchFamily="18" charset="0"/>
                <a:ea typeface="Taipei" charset="-120"/>
              </a:rPr>
              <a:t>Cassette </a:t>
            </a:r>
            <a:r>
              <a:rPr lang="zh-TW" altLang="en-US" sz="1200" dirty="0">
                <a:latin typeface="Times" panose="02020603050405020304" pitchFamily="18" charset="0"/>
                <a:ea typeface="Taipei" charset="-120"/>
              </a:rPr>
              <a:t>數量</a:t>
            </a:r>
          </a:p>
          <a:p>
            <a:r>
              <a:rPr lang="en-US" altLang="zh-TW" sz="1200" dirty="0">
                <a:latin typeface="Times" panose="02020603050405020304" pitchFamily="18" charset="0"/>
                <a:ea typeface="Taipei" charset="-120"/>
              </a:rPr>
              <a:t>2.</a:t>
            </a:r>
            <a:r>
              <a:rPr lang="zh-TW" altLang="en-US" sz="1200" dirty="0">
                <a:latin typeface="Times" panose="02020603050405020304" pitchFamily="18" charset="0"/>
                <a:ea typeface="Taipei" charset="-120"/>
              </a:rPr>
              <a:t>設定時使用 * 來代表全部 </a:t>
            </a:r>
            <a:r>
              <a:rPr lang="en-US" altLang="zh-TW" sz="1200" dirty="0">
                <a:latin typeface="Times" panose="02020603050405020304" pitchFamily="18" charset="0"/>
                <a:ea typeface="Taipei" charset="-120"/>
              </a:rPr>
              <a:t>(</a:t>
            </a:r>
            <a:r>
              <a:rPr lang="zh-TW" altLang="en-US" sz="1200" dirty="0">
                <a:latin typeface="Times" panose="02020603050405020304" pitchFamily="18" charset="0"/>
                <a:ea typeface="Taipei" charset="-120"/>
              </a:rPr>
              <a:t>不卡限制的意思</a:t>
            </a:r>
            <a:r>
              <a:rPr lang="en-US" altLang="zh-TW" sz="1200" dirty="0">
                <a:latin typeface="Times" panose="02020603050405020304" pitchFamily="18" charset="0"/>
                <a:ea typeface="Taipei" charset="-120"/>
              </a:rPr>
              <a:t>)  </a:t>
            </a:r>
          </a:p>
          <a:p>
            <a:endParaRPr lang="zh-TW" altLang="en-US" dirty="0"/>
          </a:p>
        </p:txBody>
      </p:sp>
      <p:sp>
        <p:nvSpPr>
          <p:cNvPr id="4" name="投影片編號版面配置區 3"/>
          <p:cNvSpPr>
            <a:spLocks noGrp="1"/>
          </p:cNvSpPr>
          <p:nvPr>
            <p:ph type="sldNum" sz="quarter" idx="10"/>
          </p:nvPr>
        </p:nvSpPr>
        <p:spPr/>
        <p:txBody>
          <a:bodyPr/>
          <a:lstStyle/>
          <a:p>
            <a:fld id="{1A919BA6-4D38-421C-947F-F18614718EAF}" type="slidenum">
              <a:rPr lang="zh-TW" altLang="en-US" smtClean="0"/>
              <a:t>27</a:t>
            </a:fld>
            <a:endParaRPr lang="zh-TW" altLang="en-US"/>
          </a:p>
        </p:txBody>
      </p:sp>
    </p:spTree>
    <p:extLst>
      <p:ext uri="{BB962C8B-B14F-4D97-AF65-F5344CB8AC3E}">
        <p14:creationId xmlns:p14="http://schemas.microsoft.com/office/powerpoint/2010/main" val="881083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eaLnBrk="0" hangingPunct="0"/>
            <a:r>
              <a:rPr lang="en-US" altLang="zh-TW" dirty="0">
                <a:ea typeface="Taipei" charset="-120"/>
              </a:rPr>
              <a:t>Dispatch WIP   </a:t>
            </a:r>
            <a:r>
              <a:rPr lang="zh-TW" altLang="en-US" dirty="0">
                <a:ea typeface="Taipei" charset="-120"/>
              </a:rPr>
              <a:t>針對機台 </a:t>
            </a:r>
            <a:r>
              <a:rPr lang="en-US" altLang="zh-TW" dirty="0">
                <a:ea typeface="Taipei" charset="-120"/>
              </a:rPr>
              <a:t>+ port </a:t>
            </a:r>
            <a:r>
              <a:rPr lang="zh-TW" altLang="en-US" dirty="0">
                <a:ea typeface="Taipei" charset="-120"/>
              </a:rPr>
              <a:t>可以把</a:t>
            </a:r>
            <a:r>
              <a:rPr lang="en-US" altLang="zh-TW" dirty="0">
                <a:ea typeface="Taipei" charset="-120"/>
              </a:rPr>
              <a:t>WIP </a:t>
            </a:r>
            <a:r>
              <a:rPr lang="zh-TW" altLang="en-US" dirty="0">
                <a:ea typeface="Taipei" charset="-120"/>
              </a:rPr>
              <a:t>分成</a:t>
            </a:r>
            <a:r>
              <a:rPr lang="en-US" altLang="zh-TW" dirty="0">
                <a:ea typeface="Taipei" charset="-120"/>
              </a:rPr>
              <a:t>3</a:t>
            </a:r>
            <a:r>
              <a:rPr lang="zh-TW" altLang="en-US" dirty="0">
                <a:ea typeface="Taipei" charset="-120"/>
              </a:rPr>
              <a:t>類</a:t>
            </a:r>
            <a:r>
              <a:rPr lang="en-US" altLang="zh-TW" dirty="0">
                <a:ea typeface="Taipei" charset="-120"/>
              </a:rPr>
              <a:t>, </a:t>
            </a:r>
            <a:r>
              <a:rPr lang="en-US" altLang="zh-TW" u="sng" dirty="0">
                <a:ea typeface="Taipei" charset="-120"/>
              </a:rPr>
              <a:t>DCS Load request </a:t>
            </a:r>
            <a:r>
              <a:rPr lang="zh-TW" altLang="en-US" u="sng" dirty="0">
                <a:ea typeface="Taipei" charset="-120"/>
              </a:rPr>
              <a:t>只會</a:t>
            </a:r>
          </a:p>
          <a:p>
            <a:pPr eaLnBrk="0" hangingPunct="0"/>
            <a:r>
              <a:rPr lang="zh-TW" altLang="en-US" u="sng" dirty="0">
                <a:ea typeface="Taipei" charset="-120"/>
              </a:rPr>
              <a:t>針對圖中白色底</a:t>
            </a:r>
            <a:r>
              <a:rPr lang="en-US" altLang="zh-TW" u="sng" dirty="0">
                <a:ea typeface="Taipei" charset="-120"/>
              </a:rPr>
              <a:t>(</a:t>
            </a:r>
            <a:r>
              <a:rPr lang="zh-TW" altLang="en-US" u="sng" dirty="0">
                <a:ea typeface="Taipei" charset="-120"/>
              </a:rPr>
              <a:t>可以派貨且在</a:t>
            </a:r>
            <a:r>
              <a:rPr lang="en-US" altLang="zh-TW" u="sng" dirty="0">
                <a:ea typeface="Taipei" charset="-120"/>
              </a:rPr>
              <a:t>Supply )</a:t>
            </a:r>
            <a:r>
              <a:rPr lang="zh-TW" altLang="en-US" u="sng" dirty="0">
                <a:ea typeface="Taipei" charset="-120"/>
              </a:rPr>
              <a:t>派至機台</a:t>
            </a:r>
            <a:r>
              <a:rPr lang="en-US" altLang="zh-TW" u="sng" dirty="0">
                <a:ea typeface="Taipei" charset="-120"/>
              </a:rPr>
              <a:t>port </a:t>
            </a:r>
            <a:r>
              <a:rPr lang="zh-TW" altLang="en-US" u="sng" dirty="0">
                <a:ea typeface="Taipei" charset="-120"/>
              </a:rPr>
              <a:t>上</a:t>
            </a:r>
            <a:r>
              <a:rPr lang="en-US" altLang="zh-TW" u="sng" dirty="0">
                <a:ea typeface="Taipei" charset="-120"/>
              </a:rPr>
              <a:t>, </a:t>
            </a:r>
            <a:r>
              <a:rPr lang="zh-TW" altLang="en-US" u="sng" dirty="0">
                <a:ea typeface="Taipei" charset="-120"/>
              </a:rPr>
              <a:t>而圖中黃色底</a:t>
            </a:r>
          </a:p>
          <a:p>
            <a:pPr eaLnBrk="0" hangingPunct="0"/>
            <a:r>
              <a:rPr lang="en-US" altLang="zh-TW" u="sng" dirty="0">
                <a:ea typeface="Taipei" charset="-120"/>
              </a:rPr>
              <a:t>(</a:t>
            </a:r>
            <a:r>
              <a:rPr lang="zh-TW" altLang="en-US" u="sng" dirty="0">
                <a:ea typeface="Taipei" charset="-120"/>
              </a:rPr>
              <a:t>可以派貨但不在</a:t>
            </a:r>
            <a:r>
              <a:rPr lang="en-US" altLang="zh-TW" u="sng" dirty="0">
                <a:ea typeface="Taipei" charset="-120"/>
              </a:rPr>
              <a:t>Supply )</a:t>
            </a:r>
            <a:r>
              <a:rPr lang="zh-TW" altLang="en-US" u="sng" dirty="0">
                <a:ea typeface="Taipei" charset="-120"/>
              </a:rPr>
              <a:t>的</a:t>
            </a:r>
            <a:r>
              <a:rPr lang="en-US" altLang="zh-TW" u="sng" dirty="0">
                <a:ea typeface="Taipei" charset="-120"/>
              </a:rPr>
              <a:t>Cassette </a:t>
            </a:r>
            <a:r>
              <a:rPr lang="zh-TW" altLang="en-US" u="sng" dirty="0">
                <a:ea typeface="Taipei" charset="-120"/>
              </a:rPr>
              <a:t>則有機會被</a:t>
            </a:r>
            <a:r>
              <a:rPr lang="en-US" altLang="zh-TW" u="sng" dirty="0">
                <a:ea typeface="Taipei" charset="-120"/>
              </a:rPr>
              <a:t>DCS </a:t>
            </a:r>
            <a:r>
              <a:rPr lang="zh-TW" altLang="en-US" u="sng" dirty="0">
                <a:ea typeface="Taipei" charset="-120"/>
              </a:rPr>
              <a:t>做跨</a:t>
            </a:r>
            <a:r>
              <a:rPr lang="en-US" altLang="zh-TW" u="sng" dirty="0">
                <a:ea typeface="Taipei" charset="-120"/>
              </a:rPr>
              <a:t>Bay </a:t>
            </a:r>
            <a:r>
              <a:rPr lang="zh-TW" altLang="en-US" u="sng" dirty="0">
                <a:ea typeface="Taipei" charset="-120"/>
              </a:rPr>
              <a:t>傳送 </a:t>
            </a:r>
            <a:r>
              <a:rPr lang="en-US" altLang="zh-TW" u="sng" dirty="0">
                <a:ea typeface="Taipei" charset="-120"/>
              </a:rPr>
              <a:t>(</a:t>
            </a:r>
            <a:r>
              <a:rPr lang="en-US" altLang="zh-TW" u="sng" dirty="0" err="1">
                <a:ea typeface="Taipei" charset="-120"/>
              </a:rPr>
              <a:t>WD_Pull</a:t>
            </a:r>
            <a:r>
              <a:rPr lang="en-US" altLang="zh-TW" u="sng" dirty="0">
                <a:ea typeface="Taipei" charset="-120"/>
              </a:rPr>
              <a:t>)</a:t>
            </a:r>
          </a:p>
          <a:p>
            <a:endParaRPr lang="zh-TW" altLang="en-US" dirty="0"/>
          </a:p>
        </p:txBody>
      </p:sp>
      <p:sp>
        <p:nvSpPr>
          <p:cNvPr id="4" name="投影片編號版面配置區 3"/>
          <p:cNvSpPr>
            <a:spLocks noGrp="1"/>
          </p:cNvSpPr>
          <p:nvPr>
            <p:ph type="sldNum" sz="quarter" idx="10"/>
          </p:nvPr>
        </p:nvSpPr>
        <p:spPr/>
        <p:txBody>
          <a:bodyPr/>
          <a:lstStyle/>
          <a:p>
            <a:fld id="{1A919BA6-4D38-421C-947F-F18614718EAF}" type="slidenum">
              <a:rPr lang="zh-TW" altLang="en-US" smtClean="0"/>
              <a:t>28</a:t>
            </a:fld>
            <a:endParaRPr lang="zh-TW" altLang="en-US"/>
          </a:p>
        </p:txBody>
      </p:sp>
    </p:spTree>
    <p:extLst>
      <p:ext uri="{BB962C8B-B14F-4D97-AF65-F5344CB8AC3E}">
        <p14:creationId xmlns:p14="http://schemas.microsoft.com/office/powerpoint/2010/main" val="323962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dirty="0">
                <a:latin typeface="Times" panose="02020603050405020304" pitchFamily="18" charset="0"/>
                <a:ea typeface="Taipei" charset="-120"/>
              </a:rPr>
              <a:t>目的 </a:t>
            </a:r>
            <a:r>
              <a:rPr lang="en-US" altLang="zh-TW" sz="1200" dirty="0">
                <a:latin typeface="Times" panose="02020603050405020304" pitchFamily="18" charset="0"/>
                <a:ea typeface="Taipei" charset="-120"/>
              </a:rPr>
              <a:t>:   </a:t>
            </a:r>
            <a:r>
              <a:rPr lang="zh-TW" altLang="en-US" sz="1200" dirty="0">
                <a:latin typeface="Times" panose="02020603050405020304" pitchFamily="18" charset="0"/>
                <a:ea typeface="Taipei" charset="-120"/>
              </a:rPr>
              <a:t>假設機台的</a:t>
            </a:r>
            <a:r>
              <a:rPr lang="en-US" altLang="zh-TW" sz="1200" dirty="0">
                <a:latin typeface="Times" panose="02020603050405020304" pitchFamily="18" charset="0"/>
                <a:ea typeface="Taipei" charset="-120"/>
              </a:rPr>
              <a:t>supply Stocker </a:t>
            </a:r>
            <a:r>
              <a:rPr lang="zh-TW" altLang="en-US" sz="1200" dirty="0">
                <a:latin typeface="Times" panose="02020603050405020304" pitchFamily="18" charset="0"/>
                <a:ea typeface="Taipei" charset="-120"/>
              </a:rPr>
              <a:t>為</a:t>
            </a:r>
            <a:r>
              <a:rPr lang="en-US" altLang="zh-TW" sz="1200" dirty="0">
                <a:latin typeface="Times" panose="02020603050405020304" pitchFamily="18" charset="0"/>
                <a:ea typeface="Taipei" charset="-120"/>
              </a:rPr>
              <a:t>Stocker 1, </a:t>
            </a:r>
            <a:r>
              <a:rPr lang="zh-TW" altLang="en-US" sz="1200" dirty="0">
                <a:latin typeface="Times" panose="02020603050405020304" pitchFamily="18" charset="0"/>
                <a:ea typeface="Taipei" charset="-120"/>
              </a:rPr>
              <a:t>當</a:t>
            </a:r>
            <a:r>
              <a:rPr lang="en-US" altLang="zh-TW" sz="1200" dirty="0">
                <a:latin typeface="Times" panose="02020603050405020304" pitchFamily="18" charset="0"/>
                <a:ea typeface="Taipei" charset="-120"/>
              </a:rPr>
              <a:t>DCS </a:t>
            </a:r>
            <a:r>
              <a:rPr lang="zh-TW" altLang="en-US" sz="1200" dirty="0">
                <a:latin typeface="Times" panose="02020603050405020304" pitchFamily="18" charset="0"/>
                <a:ea typeface="Taipei" charset="-120"/>
              </a:rPr>
              <a:t>發現機台所要的</a:t>
            </a:r>
            <a:r>
              <a:rPr lang="en-US" altLang="zh-TW" sz="1200" dirty="0">
                <a:latin typeface="Times" panose="02020603050405020304" pitchFamily="18" charset="0"/>
                <a:ea typeface="Taipei" charset="-120"/>
              </a:rPr>
              <a:t>WIP </a:t>
            </a:r>
            <a:r>
              <a:rPr lang="zh-TW" altLang="en-US" sz="1200" dirty="0">
                <a:latin typeface="Times" panose="02020603050405020304" pitchFamily="18" charset="0"/>
                <a:ea typeface="Taipei" charset="-120"/>
              </a:rPr>
              <a:t>不在</a:t>
            </a:r>
            <a:r>
              <a:rPr lang="en-US" altLang="zh-TW" sz="1200" dirty="0">
                <a:latin typeface="Times" panose="02020603050405020304" pitchFamily="18" charset="0"/>
                <a:ea typeface="Taipei" charset="-120"/>
              </a:rPr>
              <a:t>supply stocker </a:t>
            </a:r>
          </a:p>
          <a:p>
            <a:r>
              <a:rPr lang="en-US" altLang="zh-TW" sz="1200" dirty="0">
                <a:latin typeface="Times" panose="02020603050405020304" pitchFamily="18" charset="0"/>
                <a:ea typeface="Taipei" charset="-120"/>
              </a:rPr>
              <a:t>             </a:t>
            </a:r>
            <a:r>
              <a:rPr lang="zh-TW" altLang="en-US" sz="1200" dirty="0">
                <a:latin typeface="Times" panose="02020603050405020304" pitchFamily="18" charset="0"/>
                <a:ea typeface="Taipei" charset="-120"/>
              </a:rPr>
              <a:t>時</a:t>
            </a:r>
            <a:r>
              <a:rPr lang="en-US" altLang="zh-TW" sz="1200" dirty="0">
                <a:latin typeface="Times" panose="02020603050405020304" pitchFamily="18" charset="0"/>
                <a:ea typeface="Taipei" charset="-120"/>
              </a:rPr>
              <a:t>, DCS </a:t>
            </a:r>
            <a:r>
              <a:rPr lang="zh-TW" altLang="en-US" sz="1200" dirty="0">
                <a:latin typeface="Times" panose="02020603050405020304" pitchFamily="18" charset="0"/>
                <a:ea typeface="Taipei" charset="-120"/>
              </a:rPr>
              <a:t>會把此</a:t>
            </a:r>
            <a:r>
              <a:rPr lang="en-US" altLang="zh-TW" sz="1200" dirty="0">
                <a:latin typeface="Times" panose="02020603050405020304" pitchFamily="18" charset="0"/>
                <a:ea typeface="Taipei" charset="-120"/>
              </a:rPr>
              <a:t>WIP </a:t>
            </a:r>
            <a:r>
              <a:rPr lang="zh-TW" altLang="en-US" sz="1200" dirty="0">
                <a:latin typeface="Times" panose="02020603050405020304" pitchFamily="18" charset="0"/>
                <a:ea typeface="Taipei" charset="-120"/>
              </a:rPr>
              <a:t>派至</a:t>
            </a:r>
            <a:r>
              <a:rPr lang="en-US" altLang="zh-TW" sz="1200" dirty="0">
                <a:latin typeface="Times" panose="02020603050405020304" pitchFamily="18" charset="0"/>
                <a:ea typeface="Taipei" charset="-120"/>
              </a:rPr>
              <a:t>supply Stocker 1</a:t>
            </a:r>
          </a:p>
          <a:p>
            <a:r>
              <a:rPr lang="zh-TW" altLang="en-US" sz="1200" dirty="0">
                <a:ea typeface="Taipei" charset="-120"/>
              </a:rPr>
              <a:t>觀念</a:t>
            </a:r>
            <a:r>
              <a:rPr lang="en-US" altLang="zh-TW" sz="1200" dirty="0">
                <a:latin typeface="Times" panose="02020603050405020304" pitchFamily="18" charset="0"/>
                <a:ea typeface="Taipei" charset="-120"/>
              </a:rPr>
              <a:t>: (1) </a:t>
            </a:r>
            <a:r>
              <a:rPr lang="en-US" altLang="zh-TW" sz="1200" u="sng" dirty="0">
                <a:latin typeface="Times" panose="02020603050405020304" pitchFamily="18" charset="0"/>
                <a:ea typeface="Taipei" charset="-120"/>
              </a:rPr>
              <a:t>supply stocker </a:t>
            </a:r>
            <a:r>
              <a:rPr lang="zh-TW" altLang="en-US" sz="1200" u="sng" dirty="0">
                <a:latin typeface="Times" panose="02020603050405020304" pitchFamily="18" charset="0"/>
                <a:ea typeface="Taipei" charset="-120"/>
              </a:rPr>
              <a:t>需設定 </a:t>
            </a:r>
            <a:r>
              <a:rPr lang="en-US" altLang="zh-TW" sz="1200" u="sng" dirty="0" err="1">
                <a:latin typeface="Times" panose="02020603050405020304" pitchFamily="18" charset="0"/>
                <a:ea typeface="Taipei" charset="-120"/>
              </a:rPr>
              <a:t>kanban</a:t>
            </a:r>
            <a:r>
              <a:rPr lang="en-US" altLang="zh-TW" sz="1200" dirty="0">
                <a:latin typeface="Times" panose="02020603050405020304" pitchFamily="18" charset="0"/>
                <a:ea typeface="Taipei" charset="-120"/>
              </a:rPr>
              <a:t> , </a:t>
            </a:r>
            <a:r>
              <a:rPr lang="zh-TW" altLang="en-US" sz="1200" dirty="0">
                <a:latin typeface="Times" panose="02020603050405020304" pitchFamily="18" charset="0"/>
                <a:ea typeface="Taipei" charset="-120"/>
              </a:rPr>
              <a:t>來控制每道製程</a:t>
            </a:r>
            <a:r>
              <a:rPr lang="en-US" altLang="zh-TW" sz="1200" dirty="0">
                <a:latin typeface="Times" panose="02020603050405020304" pitchFamily="18" charset="0"/>
                <a:ea typeface="Taipei" charset="-120"/>
              </a:rPr>
              <a:t>WIP </a:t>
            </a:r>
            <a:r>
              <a:rPr lang="zh-TW" altLang="en-US" sz="1200" dirty="0">
                <a:latin typeface="Times" panose="02020603050405020304" pitchFamily="18" charset="0"/>
                <a:ea typeface="Taipei" charset="-120"/>
              </a:rPr>
              <a:t>的上限</a:t>
            </a:r>
            <a:r>
              <a:rPr lang="en-US" altLang="zh-TW" sz="1200" dirty="0">
                <a:latin typeface="Times" panose="02020603050405020304" pitchFamily="18" charset="0"/>
                <a:ea typeface="Taipei" charset="-120"/>
              </a:rPr>
              <a:t>, </a:t>
            </a:r>
            <a:r>
              <a:rPr lang="zh-TW" altLang="en-US" sz="1200" dirty="0">
                <a:latin typeface="Times" panose="02020603050405020304" pitchFamily="18" charset="0"/>
                <a:ea typeface="Taipei" charset="-120"/>
              </a:rPr>
              <a:t>以確保此   </a:t>
            </a:r>
            <a:r>
              <a:rPr lang="en-US" altLang="zh-TW" sz="1200" dirty="0">
                <a:latin typeface="Times" panose="02020603050405020304" pitchFamily="18" charset="0"/>
                <a:ea typeface="Taipei" charset="-120"/>
              </a:rPr>
              <a:t>stocker</a:t>
            </a:r>
          </a:p>
          <a:p>
            <a:r>
              <a:rPr lang="en-US" altLang="zh-TW" sz="1200" dirty="0">
                <a:latin typeface="Times" panose="02020603050405020304" pitchFamily="18" charset="0"/>
                <a:ea typeface="Taipei" charset="-120"/>
              </a:rPr>
              <a:t>            </a:t>
            </a:r>
            <a:r>
              <a:rPr lang="zh-TW" altLang="en-US" sz="1200" dirty="0">
                <a:latin typeface="Times" panose="02020603050405020304" pitchFamily="18" charset="0"/>
                <a:ea typeface="Taipei" charset="-120"/>
              </a:rPr>
              <a:t>內的機台所需</a:t>
            </a:r>
            <a:r>
              <a:rPr lang="en-US" altLang="zh-TW" sz="1200" dirty="0">
                <a:latin typeface="Times" panose="02020603050405020304" pitchFamily="18" charset="0"/>
                <a:ea typeface="Taipei" charset="-120"/>
              </a:rPr>
              <a:t>run </a:t>
            </a:r>
            <a:r>
              <a:rPr lang="zh-TW" altLang="en-US" sz="1200" dirty="0">
                <a:latin typeface="Times" panose="02020603050405020304" pitchFamily="18" charset="0"/>
                <a:ea typeface="Taipei" charset="-120"/>
              </a:rPr>
              <a:t>的每道製程都有足夠的儲位可存放</a:t>
            </a:r>
          </a:p>
          <a:p>
            <a:r>
              <a:rPr lang="zh-TW" altLang="en-US" sz="1200" dirty="0">
                <a:latin typeface="Times" panose="02020603050405020304" pitchFamily="18" charset="0"/>
                <a:ea typeface="Taipei" charset="-120"/>
              </a:rPr>
              <a:t>         </a:t>
            </a:r>
            <a:r>
              <a:rPr lang="en-US" altLang="zh-TW" sz="1200" dirty="0">
                <a:latin typeface="Times" panose="02020603050405020304" pitchFamily="18" charset="0"/>
                <a:ea typeface="Taipei" charset="-120"/>
              </a:rPr>
              <a:t>(2) </a:t>
            </a:r>
            <a:r>
              <a:rPr lang="en-US" altLang="zh-TW" sz="1200" u="sng" dirty="0">
                <a:latin typeface="Times" panose="02020603050405020304" pitchFamily="18" charset="0"/>
                <a:ea typeface="Taipei" charset="-120"/>
              </a:rPr>
              <a:t>DCS Push </a:t>
            </a:r>
            <a:r>
              <a:rPr lang="zh-TW" altLang="en-US" sz="1200" u="sng" dirty="0">
                <a:latin typeface="Times" panose="02020603050405020304" pitchFamily="18" charset="0"/>
                <a:ea typeface="Taipei" charset="-120"/>
              </a:rPr>
              <a:t>只會拉位於</a:t>
            </a:r>
            <a:r>
              <a:rPr lang="en-US" altLang="zh-TW" sz="1200" u="sng" dirty="0">
                <a:latin typeface="Times" panose="02020603050405020304" pitchFamily="18" charset="0"/>
                <a:ea typeface="Taipei" charset="-120"/>
              </a:rPr>
              <a:t>Stocker 103 zone </a:t>
            </a:r>
            <a:r>
              <a:rPr lang="zh-TW" altLang="en-US" sz="1200" u="sng" dirty="0">
                <a:latin typeface="Times" panose="02020603050405020304" pitchFamily="18" charset="0"/>
                <a:ea typeface="Taipei" charset="-120"/>
              </a:rPr>
              <a:t>的</a:t>
            </a:r>
            <a:r>
              <a:rPr lang="en-US" altLang="zh-TW" sz="1200" u="sng" dirty="0">
                <a:latin typeface="Times" panose="02020603050405020304" pitchFamily="18" charset="0"/>
                <a:ea typeface="Taipei" charset="-120"/>
              </a:rPr>
              <a:t>cassette</a:t>
            </a:r>
            <a:r>
              <a:rPr lang="en-US" altLang="zh-TW" sz="1200" dirty="0">
                <a:latin typeface="Times" panose="02020603050405020304" pitchFamily="18" charset="0"/>
                <a:ea typeface="Taipei" charset="-120"/>
              </a:rPr>
              <a:t>, </a:t>
            </a:r>
            <a:r>
              <a:rPr lang="zh-TW" altLang="en-US" sz="1200" dirty="0">
                <a:latin typeface="Times" panose="02020603050405020304" pitchFamily="18" charset="0"/>
                <a:ea typeface="Taipei" charset="-120"/>
              </a:rPr>
              <a:t>位於</a:t>
            </a:r>
            <a:r>
              <a:rPr lang="en-US" altLang="zh-TW" sz="1200" dirty="0" err="1">
                <a:latin typeface="Times" panose="02020603050405020304" pitchFamily="18" charset="0"/>
                <a:ea typeface="Taipei" charset="-120"/>
              </a:rPr>
              <a:t>101zone</a:t>
            </a:r>
            <a:r>
              <a:rPr lang="en-US" altLang="zh-TW" sz="1200" dirty="0">
                <a:latin typeface="Times" panose="02020603050405020304" pitchFamily="18" charset="0"/>
                <a:ea typeface="Taipei" charset="-120"/>
              </a:rPr>
              <a:t> </a:t>
            </a:r>
            <a:r>
              <a:rPr lang="zh-TW" altLang="en-US" sz="1200" dirty="0">
                <a:latin typeface="Times" panose="02020603050405020304" pitchFamily="18" charset="0"/>
                <a:ea typeface="Taipei" charset="-120"/>
              </a:rPr>
              <a:t>與</a:t>
            </a:r>
            <a:r>
              <a:rPr lang="en-US" altLang="zh-TW" sz="1200" dirty="0">
                <a:latin typeface="Times" panose="02020603050405020304" pitchFamily="18" charset="0"/>
                <a:ea typeface="Taipei" charset="-120"/>
              </a:rPr>
              <a:t>102 zone </a:t>
            </a:r>
            <a:r>
              <a:rPr lang="zh-TW" altLang="en-US" sz="1200" dirty="0">
                <a:latin typeface="Times" panose="02020603050405020304" pitchFamily="18" charset="0"/>
                <a:ea typeface="Taipei" charset="-120"/>
              </a:rPr>
              <a:t>的</a:t>
            </a:r>
          </a:p>
          <a:p>
            <a:r>
              <a:rPr lang="zh-TW" altLang="en-US" sz="1200" dirty="0">
                <a:latin typeface="Times" panose="02020603050405020304" pitchFamily="18" charset="0"/>
                <a:ea typeface="Taipei" charset="-120"/>
              </a:rPr>
              <a:t>             </a:t>
            </a:r>
            <a:r>
              <a:rPr lang="en-US" altLang="zh-TW" sz="1200" dirty="0">
                <a:latin typeface="Times" panose="02020603050405020304" pitchFamily="18" charset="0"/>
                <a:ea typeface="Taipei" charset="-120"/>
              </a:rPr>
              <a:t>cassette </a:t>
            </a:r>
            <a:r>
              <a:rPr lang="zh-TW" altLang="en-US" sz="1200" dirty="0">
                <a:latin typeface="Times" panose="02020603050405020304" pitchFamily="18" charset="0"/>
                <a:ea typeface="Taipei" charset="-120"/>
              </a:rPr>
              <a:t>受到保護而不被其它</a:t>
            </a:r>
            <a:r>
              <a:rPr lang="en-US" altLang="zh-TW" sz="1200" dirty="0">
                <a:latin typeface="Times" panose="02020603050405020304" pitchFamily="18" charset="0"/>
                <a:ea typeface="Taipei" charset="-120"/>
              </a:rPr>
              <a:t>stocker push </a:t>
            </a:r>
            <a:r>
              <a:rPr lang="zh-TW" altLang="en-US" sz="1200" dirty="0">
                <a:latin typeface="Times" panose="02020603050405020304" pitchFamily="18" charset="0"/>
                <a:ea typeface="Taipei" charset="-120"/>
              </a:rPr>
              <a:t>拉走</a:t>
            </a:r>
          </a:p>
          <a:p>
            <a:endParaRPr lang="zh-TW" altLang="en-US" dirty="0"/>
          </a:p>
        </p:txBody>
      </p:sp>
      <p:sp>
        <p:nvSpPr>
          <p:cNvPr id="4" name="投影片編號版面配置區 3"/>
          <p:cNvSpPr>
            <a:spLocks noGrp="1"/>
          </p:cNvSpPr>
          <p:nvPr>
            <p:ph type="sldNum" sz="quarter" idx="10"/>
          </p:nvPr>
        </p:nvSpPr>
        <p:spPr/>
        <p:txBody>
          <a:bodyPr/>
          <a:lstStyle/>
          <a:p>
            <a:fld id="{1A919BA6-4D38-421C-947F-F18614718EAF}" type="slidenum">
              <a:rPr lang="zh-TW" altLang="en-US" smtClean="0"/>
              <a:t>29</a:t>
            </a:fld>
            <a:endParaRPr lang="zh-TW" altLang="en-US"/>
          </a:p>
        </p:txBody>
      </p:sp>
    </p:spTree>
    <p:extLst>
      <p:ext uri="{BB962C8B-B14F-4D97-AF65-F5344CB8AC3E}">
        <p14:creationId xmlns:p14="http://schemas.microsoft.com/office/powerpoint/2010/main" val="3216443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dirty="0">
                <a:latin typeface="Times" panose="02020603050405020304" pitchFamily="18" charset="0"/>
                <a:ea typeface="Taipei" charset="-120"/>
              </a:rPr>
              <a:t>目的 </a:t>
            </a:r>
            <a:r>
              <a:rPr lang="en-US" altLang="zh-TW" sz="1200" dirty="0">
                <a:latin typeface="Times" panose="02020603050405020304" pitchFamily="18" charset="0"/>
                <a:ea typeface="Taipei" charset="-120"/>
              </a:rPr>
              <a:t>:  </a:t>
            </a:r>
            <a:r>
              <a:rPr lang="zh-TW" altLang="en-US" sz="1200" dirty="0">
                <a:latin typeface="Times" panose="02020603050405020304" pitchFamily="18" charset="0"/>
                <a:ea typeface="Taipei" charset="-120"/>
              </a:rPr>
              <a:t>如果</a:t>
            </a:r>
            <a:r>
              <a:rPr lang="en-US" altLang="zh-TW" sz="1200" dirty="0">
                <a:latin typeface="Times" panose="02020603050405020304" pitchFamily="18" charset="0"/>
                <a:ea typeface="Taipei" charset="-120"/>
              </a:rPr>
              <a:t>WIP </a:t>
            </a:r>
            <a:r>
              <a:rPr lang="zh-TW" altLang="en-US" sz="1200" dirty="0">
                <a:latin typeface="Times" panose="02020603050405020304" pitchFamily="18" charset="0"/>
                <a:ea typeface="Taipei" charset="-120"/>
              </a:rPr>
              <a:t>所在的</a:t>
            </a:r>
            <a:r>
              <a:rPr lang="en-US" altLang="zh-TW" sz="1200" dirty="0">
                <a:latin typeface="Times" panose="02020603050405020304" pitchFamily="18" charset="0"/>
                <a:ea typeface="Taipei" charset="-120"/>
              </a:rPr>
              <a:t>stocker </a:t>
            </a:r>
            <a:r>
              <a:rPr lang="zh-TW" altLang="en-US" sz="1200" dirty="0">
                <a:latin typeface="Times" panose="02020603050405020304" pitchFamily="18" charset="0"/>
                <a:ea typeface="Taipei" charset="-120"/>
              </a:rPr>
              <a:t>已經有可以製程的機台時</a:t>
            </a:r>
            <a:r>
              <a:rPr lang="en-US" altLang="zh-TW" sz="1200" dirty="0">
                <a:latin typeface="Times" panose="02020603050405020304" pitchFamily="18" charset="0"/>
                <a:ea typeface="Taipei" charset="-120"/>
              </a:rPr>
              <a:t>, </a:t>
            </a:r>
            <a:r>
              <a:rPr lang="zh-TW" altLang="en-US" sz="1200" dirty="0">
                <a:latin typeface="Times" panose="02020603050405020304" pitchFamily="18" charset="0"/>
                <a:ea typeface="Taipei" charset="-120"/>
              </a:rPr>
              <a:t>為防止此</a:t>
            </a:r>
            <a:r>
              <a:rPr lang="en-US" altLang="zh-TW" sz="1200" dirty="0" err="1">
                <a:latin typeface="Times" panose="02020603050405020304" pitchFamily="18" charset="0"/>
                <a:ea typeface="Taipei" charset="-120"/>
              </a:rPr>
              <a:t>wip</a:t>
            </a:r>
            <a:r>
              <a:rPr lang="en-US" altLang="zh-TW" sz="1200" dirty="0">
                <a:latin typeface="Times" panose="02020603050405020304" pitchFamily="18" charset="0"/>
                <a:ea typeface="Taipei" charset="-120"/>
              </a:rPr>
              <a:t> </a:t>
            </a:r>
            <a:r>
              <a:rPr lang="zh-TW" altLang="en-US" sz="1200" dirty="0">
                <a:latin typeface="Times" panose="02020603050405020304" pitchFamily="18" charset="0"/>
                <a:ea typeface="Taipei" charset="-120"/>
              </a:rPr>
              <a:t>被位</a:t>
            </a:r>
          </a:p>
          <a:p>
            <a:r>
              <a:rPr lang="zh-TW" altLang="en-US" sz="1200" dirty="0">
                <a:latin typeface="Times" panose="02020603050405020304" pitchFamily="18" charset="0"/>
                <a:ea typeface="Taipei" charset="-120"/>
              </a:rPr>
              <a:t>            於其它 </a:t>
            </a:r>
            <a:r>
              <a:rPr lang="en-US" altLang="zh-TW" sz="1200" dirty="0">
                <a:latin typeface="Times" panose="02020603050405020304" pitchFamily="18" charset="0"/>
                <a:ea typeface="Taipei" charset="-120"/>
              </a:rPr>
              <a:t>Stocker </a:t>
            </a:r>
            <a:r>
              <a:rPr lang="zh-TW" altLang="en-US" sz="1200" dirty="0">
                <a:latin typeface="Times" panose="02020603050405020304" pitchFamily="18" charset="0"/>
                <a:ea typeface="Taipei" charset="-120"/>
              </a:rPr>
              <a:t>的相同</a:t>
            </a:r>
            <a:r>
              <a:rPr lang="zh-TW" altLang="en-US" sz="1200" dirty="0">
                <a:ea typeface="Taipei" charset="-120"/>
              </a:rPr>
              <a:t>製程能力的機台拉走</a:t>
            </a:r>
            <a:r>
              <a:rPr lang="en-US" altLang="zh-TW" sz="1200" dirty="0">
                <a:ea typeface="Taipei" charset="-120"/>
              </a:rPr>
              <a:t>, DCS  </a:t>
            </a:r>
            <a:r>
              <a:rPr lang="zh-TW" altLang="en-US" sz="1200" dirty="0">
                <a:ea typeface="Taipei" charset="-120"/>
              </a:rPr>
              <a:t>可設定執行此功能</a:t>
            </a:r>
          </a:p>
          <a:p>
            <a:r>
              <a:rPr lang="zh-TW" altLang="en-US" sz="1200" dirty="0">
                <a:ea typeface="Taipei" charset="-120"/>
              </a:rPr>
              <a:t>          來避免互拉的情形</a:t>
            </a:r>
            <a:endParaRPr lang="en-US" altLang="zh-TW" sz="1200" dirty="0">
              <a:ea typeface="Taipei" charset="-120"/>
            </a:endParaRPr>
          </a:p>
          <a:p>
            <a:endParaRPr lang="en-US" altLang="zh-TW" sz="1200" dirty="0">
              <a:ea typeface="Taipei" charset="-120"/>
            </a:endParaRPr>
          </a:p>
          <a:p>
            <a:endParaRPr lang="en-US" altLang="zh-TW" sz="1200" dirty="0">
              <a:ea typeface="Taipei" charset="-120"/>
            </a:endParaRPr>
          </a:p>
          <a:p>
            <a:r>
              <a:rPr lang="en-US" altLang="zh-TW" sz="1200" dirty="0"/>
              <a:t>IEX200</a:t>
            </a:r>
            <a:r>
              <a:rPr lang="zh-TW" altLang="en-US" sz="1200" dirty="0"/>
              <a:t>與</a:t>
            </a:r>
            <a:r>
              <a:rPr lang="en-US" altLang="zh-TW" sz="1200" dirty="0"/>
              <a:t>IEX100</a:t>
            </a:r>
            <a:r>
              <a:rPr lang="zh-TW" altLang="en-US" sz="1200" dirty="0"/>
              <a:t>有相同製程能力，為了防止在</a:t>
            </a:r>
            <a:r>
              <a:rPr lang="en-US" altLang="zh-TW" sz="1200" dirty="0"/>
              <a:t>Stocker 3 </a:t>
            </a:r>
            <a:r>
              <a:rPr lang="zh-TW" altLang="en-US" sz="1200" dirty="0"/>
              <a:t>的</a:t>
            </a:r>
            <a:r>
              <a:rPr lang="en-US" altLang="zh-TW" sz="1200" dirty="0"/>
              <a:t>WIP</a:t>
            </a:r>
            <a:r>
              <a:rPr lang="zh-TW" altLang="en-US" sz="1200" dirty="0"/>
              <a:t>被拉至</a:t>
            </a:r>
            <a:r>
              <a:rPr lang="en-US" altLang="zh-TW" sz="1200" dirty="0"/>
              <a:t>Stocker 1 </a:t>
            </a:r>
            <a:r>
              <a:rPr lang="zh-TW" altLang="en-US" sz="1200" dirty="0"/>
              <a:t>，</a:t>
            </a:r>
          </a:p>
          <a:p>
            <a:r>
              <a:rPr lang="zh-TW" altLang="en-US" sz="1200" dirty="0"/>
              <a:t>又被拉至</a:t>
            </a:r>
            <a:r>
              <a:rPr lang="en-US" altLang="zh-TW" sz="1200" dirty="0"/>
              <a:t>Stocker 3 </a:t>
            </a:r>
            <a:r>
              <a:rPr lang="zh-TW" altLang="en-US" sz="1200" dirty="0"/>
              <a:t>，造成互拉的情形，會設定 </a:t>
            </a:r>
            <a:r>
              <a:rPr lang="en-US" altLang="zh-TW" sz="1200" dirty="0"/>
              <a:t>Same Bay No Push</a:t>
            </a:r>
          </a:p>
          <a:p>
            <a:endParaRPr lang="zh-TW" altLang="en-US" sz="1200" dirty="0">
              <a:ea typeface="Taipei" charset="-120"/>
            </a:endParaRPr>
          </a:p>
          <a:p>
            <a:endParaRPr lang="zh-TW" altLang="en-US" dirty="0"/>
          </a:p>
        </p:txBody>
      </p:sp>
      <p:sp>
        <p:nvSpPr>
          <p:cNvPr id="4" name="投影片編號版面配置區 3"/>
          <p:cNvSpPr>
            <a:spLocks noGrp="1"/>
          </p:cNvSpPr>
          <p:nvPr>
            <p:ph type="sldNum" sz="quarter" idx="10"/>
          </p:nvPr>
        </p:nvSpPr>
        <p:spPr/>
        <p:txBody>
          <a:bodyPr/>
          <a:lstStyle/>
          <a:p>
            <a:fld id="{1A919BA6-4D38-421C-947F-F18614718EAF}" type="slidenum">
              <a:rPr lang="zh-TW" altLang="en-US" smtClean="0"/>
              <a:t>31</a:t>
            </a:fld>
            <a:endParaRPr lang="zh-TW" altLang="en-US"/>
          </a:p>
        </p:txBody>
      </p:sp>
    </p:spTree>
    <p:extLst>
      <p:ext uri="{BB962C8B-B14F-4D97-AF65-F5344CB8AC3E}">
        <p14:creationId xmlns:p14="http://schemas.microsoft.com/office/powerpoint/2010/main" val="10843176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a:latin typeface="Times" panose="02020603050405020304" pitchFamily="18" charset="0"/>
                <a:ea typeface="Taipei" charset="-120"/>
              </a:rPr>
              <a:t>目的 </a:t>
            </a:r>
            <a:r>
              <a:rPr lang="en-US" altLang="zh-TW" sz="1200" dirty="0">
                <a:latin typeface="Times" panose="02020603050405020304" pitchFamily="18" charset="0"/>
                <a:ea typeface="Taipei" charset="-120"/>
              </a:rPr>
              <a:t>:  </a:t>
            </a:r>
            <a:r>
              <a:rPr lang="zh-TW" altLang="en-US" sz="1200" dirty="0">
                <a:latin typeface="Times" panose="02020603050405020304" pitchFamily="18" charset="0"/>
                <a:ea typeface="Taipei" charset="-120"/>
              </a:rPr>
              <a:t>如果</a:t>
            </a:r>
            <a:r>
              <a:rPr lang="en-US" altLang="zh-TW" sz="1200" dirty="0">
                <a:latin typeface="Times" panose="02020603050405020304" pitchFamily="18" charset="0"/>
                <a:ea typeface="Taipei" charset="-120"/>
              </a:rPr>
              <a:t>Cassette</a:t>
            </a:r>
            <a:r>
              <a:rPr lang="zh-TW" altLang="en-US" sz="1200" dirty="0">
                <a:latin typeface="Times" panose="02020603050405020304" pitchFamily="18" charset="0"/>
                <a:ea typeface="Taipei" charset="-120"/>
              </a:rPr>
              <a:t>所在的</a:t>
            </a:r>
            <a:r>
              <a:rPr lang="en-US" altLang="zh-TW" sz="1200" dirty="0">
                <a:latin typeface="Times" panose="02020603050405020304" pitchFamily="18" charset="0"/>
                <a:ea typeface="Taipei" charset="-120"/>
              </a:rPr>
              <a:t>Stocker </a:t>
            </a:r>
            <a:r>
              <a:rPr lang="zh-TW" altLang="en-US" sz="1200" dirty="0">
                <a:latin typeface="Times" panose="02020603050405020304" pitchFamily="18" charset="0"/>
                <a:ea typeface="Taipei" charset="-120"/>
              </a:rPr>
              <a:t>已經在此機台的</a:t>
            </a:r>
            <a:r>
              <a:rPr lang="en-US" altLang="zh-TW" sz="1200" dirty="0">
                <a:latin typeface="Times" panose="02020603050405020304" pitchFamily="18" charset="0"/>
                <a:ea typeface="Taipei" charset="-120"/>
              </a:rPr>
              <a:t>Supply Stocker STK100</a:t>
            </a:r>
            <a:r>
              <a:rPr lang="zh-TW" altLang="en-US" sz="1200" dirty="0">
                <a:latin typeface="Times" panose="02020603050405020304" pitchFamily="18" charset="0"/>
                <a:ea typeface="Taipei" charset="-120"/>
              </a:rPr>
              <a:t>時，但是此時這個</a:t>
            </a:r>
            <a:r>
              <a:rPr lang="en-US" altLang="zh-TW" sz="1200" dirty="0">
                <a:latin typeface="Times" panose="02020603050405020304" pitchFamily="18" charset="0"/>
                <a:ea typeface="Taipei" charset="-120"/>
              </a:rPr>
              <a:t>Cassette Priority </a:t>
            </a:r>
            <a:r>
              <a:rPr lang="zh-TW" altLang="en-US" sz="1200" dirty="0">
                <a:latin typeface="Times" panose="02020603050405020304" pitchFamily="18" charset="0"/>
                <a:ea typeface="Taipei" charset="-120"/>
              </a:rPr>
              <a:t>較低，那此</a:t>
            </a:r>
            <a:r>
              <a:rPr lang="en-US" altLang="zh-TW" sz="1200" dirty="0">
                <a:latin typeface="Times" panose="02020603050405020304" pitchFamily="18" charset="0"/>
                <a:ea typeface="Taipei" charset="-120"/>
              </a:rPr>
              <a:t>Cassette</a:t>
            </a:r>
            <a:r>
              <a:rPr lang="zh-TW" altLang="en-US" sz="1200" dirty="0">
                <a:latin typeface="Times" panose="02020603050405020304" pitchFamily="18" charset="0"/>
                <a:ea typeface="Taipei" charset="-120"/>
              </a:rPr>
              <a:t>是不需要被拉到</a:t>
            </a:r>
            <a:r>
              <a:rPr lang="en-US" altLang="zh-TW" sz="1200" dirty="0">
                <a:latin typeface="Times" panose="02020603050405020304" pitchFamily="18" charset="0"/>
                <a:ea typeface="Taipei" charset="-120"/>
              </a:rPr>
              <a:t>Priority</a:t>
            </a:r>
            <a:r>
              <a:rPr lang="zh-TW" altLang="en-US" sz="1200" dirty="0">
                <a:latin typeface="Times" panose="02020603050405020304" pitchFamily="18" charset="0"/>
                <a:ea typeface="Taipei" charset="-120"/>
              </a:rPr>
              <a:t>較高的</a:t>
            </a:r>
            <a:r>
              <a:rPr lang="en-US" altLang="zh-TW" sz="1200" dirty="0">
                <a:latin typeface="Times" panose="02020603050405020304" pitchFamily="18" charset="0"/>
                <a:ea typeface="Taipei" charset="-120"/>
              </a:rPr>
              <a:t>Supply Stocker STK200</a:t>
            </a:r>
            <a:r>
              <a:rPr lang="zh-TW" altLang="en-US" sz="1200" dirty="0">
                <a:latin typeface="Times" panose="02020603050405020304" pitchFamily="18" charset="0"/>
                <a:ea typeface="Taipei" charset="-120"/>
              </a:rPr>
              <a:t>去，因為貨物對於此機台而言都是在</a:t>
            </a:r>
            <a:r>
              <a:rPr lang="en-US" altLang="zh-TW" sz="1200" dirty="0">
                <a:latin typeface="Times" panose="02020603050405020304" pitchFamily="18" charset="0"/>
                <a:ea typeface="Taipei" charset="-120"/>
              </a:rPr>
              <a:t>Supply Stocker</a:t>
            </a:r>
            <a:r>
              <a:rPr lang="zh-TW" altLang="en-US" sz="1200" dirty="0">
                <a:latin typeface="Times" panose="02020603050405020304" pitchFamily="18" charset="0"/>
                <a:ea typeface="Taipei" charset="-120"/>
              </a:rPr>
              <a:t>當中，所以為了減少無效的搬運，此貨物便不需要搬運。</a:t>
            </a:r>
            <a:endParaRPr lang="zh-TW" altLang="en-US" sz="1200" dirty="0">
              <a:ea typeface="Taipei" charset="-120"/>
            </a:endParaRPr>
          </a:p>
          <a:p>
            <a:endParaRPr lang="zh-TW" altLang="en-US" dirty="0"/>
          </a:p>
        </p:txBody>
      </p:sp>
      <p:sp>
        <p:nvSpPr>
          <p:cNvPr id="4" name="投影片編號版面配置區 3"/>
          <p:cNvSpPr>
            <a:spLocks noGrp="1"/>
          </p:cNvSpPr>
          <p:nvPr>
            <p:ph type="sldNum" sz="quarter" idx="10"/>
          </p:nvPr>
        </p:nvSpPr>
        <p:spPr/>
        <p:txBody>
          <a:bodyPr/>
          <a:lstStyle/>
          <a:p>
            <a:fld id="{1A919BA6-4D38-421C-947F-F18614718EAF}" type="slidenum">
              <a:rPr lang="zh-TW" altLang="en-US" smtClean="0"/>
              <a:t>32</a:t>
            </a:fld>
            <a:endParaRPr lang="zh-TW" altLang="en-US"/>
          </a:p>
        </p:txBody>
      </p:sp>
    </p:spTree>
    <p:extLst>
      <p:ext uri="{BB962C8B-B14F-4D97-AF65-F5344CB8AC3E}">
        <p14:creationId xmlns:p14="http://schemas.microsoft.com/office/powerpoint/2010/main" val="11327917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dirty="0">
                <a:latin typeface="Times" panose="02020603050405020304" pitchFamily="18" charset="0"/>
                <a:ea typeface="Taipei" charset="-120"/>
              </a:rPr>
              <a:t>目的 </a:t>
            </a:r>
            <a:r>
              <a:rPr lang="en-US" altLang="zh-TW" sz="1200" dirty="0">
                <a:latin typeface="Times" panose="02020603050405020304" pitchFamily="18" charset="0"/>
                <a:ea typeface="Taipei" charset="-120"/>
              </a:rPr>
              <a:t>: </a:t>
            </a:r>
            <a:r>
              <a:rPr lang="zh-TW" altLang="en-US" sz="1200" u="sng" dirty="0">
                <a:latin typeface="Times" panose="02020603050405020304" pitchFamily="18" charset="0"/>
                <a:ea typeface="Taipei" charset="-120"/>
              </a:rPr>
              <a:t>當</a:t>
            </a:r>
            <a:r>
              <a:rPr lang="en-US" altLang="zh-TW" sz="1200" u="sng" dirty="0">
                <a:latin typeface="Times" panose="02020603050405020304" pitchFamily="18" charset="0"/>
                <a:ea typeface="Taipei" charset="-120"/>
              </a:rPr>
              <a:t>stocker</a:t>
            </a:r>
            <a:r>
              <a:rPr lang="zh-TW" altLang="en-US" sz="1200" u="sng" dirty="0">
                <a:latin typeface="Times" panose="02020603050405020304" pitchFamily="18" charset="0"/>
                <a:ea typeface="Taipei" charset="-120"/>
              </a:rPr>
              <a:t>的</a:t>
            </a:r>
            <a:r>
              <a:rPr lang="en-US" altLang="zh-TW" sz="1200" u="sng" dirty="0">
                <a:latin typeface="Times" panose="02020603050405020304" pitchFamily="18" charset="0"/>
                <a:ea typeface="Taipei" charset="-120"/>
              </a:rPr>
              <a:t>Partition </a:t>
            </a:r>
            <a:r>
              <a:rPr lang="zh-TW" altLang="en-US" sz="1200" u="sng" dirty="0">
                <a:latin typeface="Times" panose="02020603050405020304" pitchFamily="18" charset="0"/>
                <a:ea typeface="Taipei" charset="-120"/>
              </a:rPr>
              <a:t>的儲存</a:t>
            </a:r>
            <a:r>
              <a:rPr lang="en-US" altLang="zh-TW" sz="1200" u="sng" dirty="0">
                <a:latin typeface="Times" panose="02020603050405020304" pitchFamily="18" charset="0"/>
                <a:ea typeface="Taipei" charset="-120"/>
              </a:rPr>
              <a:t>cassette </a:t>
            </a:r>
            <a:r>
              <a:rPr lang="zh-TW" altLang="en-US" sz="1200" u="sng" dirty="0">
                <a:latin typeface="Times" panose="02020603050405020304" pitchFamily="18" charset="0"/>
                <a:ea typeface="Taipei" charset="-120"/>
              </a:rPr>
              <a:t>數目達到一定的量</a:t>
            </a:r>
            <a:r>
              <a:rPr lang="zh-TW" altLang="en-US" sz="1200" dirty="0">
                <a:latin typeface="Times" panose="02020603050405020304" pitchFamily="18" charset="0"/>
                <a:ea typeface="Taipei" charset="-120"/>
              </a:rPr>
              <a:t>時</a:t>
            </a:r>
            <a:r>
              <a:rPr lang="en-US" altLang="zh-TW" sz="1200" dirty="0">
                <a:latin typeface="Times" panose="02020603050405020304" pitchFamily="18" charset="0"/>
                <a:ea typeface="Taipei" charset="-120"/>
              </a:rPr>
              <a:t>(Threshold)</a:t>
            </a:r>
            <a:r>
              <a:rPr lang="zh-TW" altLang="en-US" sz="1200" dirty="0">
                <a:latin typeface="Times" panose="02020603050405020304" pitchFamily="18" charset="0"/>
                <a:ea typeface="Taipei" charset="-120"/>
              </a:rPr>
              <a:t>，為避免爆倉，</a:t>
            </a:r>
            <a:r>
              <a:rPr lang="en-US" altLang="zh-TW" sz="1200" u="sng" dirty="0">
                <a:latin typeface="Times" panose="02020603050405020304" pitchFamily="18" charset="0"/>
                <a:ea typeface="Taipei" charset="-120"/>
              </a:rPr>
              <a:t>DCS </a:t>
            </a:r>
            <a:r>
              <a:rPr lang="zh-TW" altLang="en-US" sz="1200" u="sng" dirty="0">
                <a:latin typeface="Times" panose="02020603050405020304" pitchFamily="18" charset="0"/>
                <a:ea typeface="Taipei" charset="-120"/>
              </a:rPr>
              <a:t>會開始把 </a:t>
            </a:r>
            <a:r>
              <a:rPr lang="en-US" altLang="zh-TW" sz="1200" u="sng" dirty="0">
                <a:latin typeface="Times" panose="02020603050405020304" pitchFamily="18" charset="0"/>
                <a:ea typeface="Taipei" charset="-120"/>
              </a:rPr>
              <a:t>Cassette </a:t>
            </a:r>
            <a:r>
              <a:rPr lang="zh-TW" altLang="en-US" sz="1200" u="sng" dirty="0">
                <a:latin typeface="Times" panose="02020603050405020304" pitchFamily="18" charset="0"/>
                <a:ea typeface="Taipei" charset="-120"/>
              </a:rPr>
              <a:t>送到其它 </a:t>
            </a:r>
            <a:r>
              <a:rPr lang="en-US" altLang="zh-TW" sz="1200" u="sng" dirty="0">
                <a:latin typeface="Times" panose="02020603050405020304" pitchFamily="18" charset="0"/>
                <a:ea typeface="Taipei" charset="-120"/>
              </a:rPr>
              <a:t>Stocker</a:t>
            </a:r>
          </a:p>
          <a:p>
            <a:pPr eaLnBrk="0" hangingPunct="0"/>
            <a:r>
              <a:rPr lang="zh-TW" altLang="en-US" sz="1200" dirty="0">
                <a:latin typeface="Times" panose="02020603050405020304" pitchFamily="18" charset="0"/>
                <a:ea typeface="Taipei" charset="-120"/>
              </a:rPr>
              <a:t>觀念 </a:t>
            </a:r>
            <a:r>
              <a:rPr lang="en-US" altLang="zh-TW" sz="1200" dirty="0">
                <a:latin typeface="Times" panose="02020603050405020304" pitchFamily="18" charset="0"/>
                <a:ea typeface="Taipei" charset="-120"/>
              </a:rPr>
              <a:t>: (1) </a:t>
            </a:r>
            <a:r>
              <a:rPr lang="en-US" altLang="zh-TW" sz="1200" u="sng" dirty="0">
                <a:latin typeface="Times" panose="02020603050405020304" pitchFamily="18" charset="0"/>
                <a:ea typeface="Taipei" charset="-120"/>
              </a:rPr>
              <a:t>Balance  </a:t>
            </a:r>
            <a:r>
              <a:rPr lang="zh-TW" altLang="en-US" sz="1200" u="sng" dirty="0">
                <a:latin typeface="Times" panose="02020603050405020304" pitchFamily="18" charset="0"/>
                <a:ea typeface="Taipei" charset="-120"/>
              </a:rPr>
              <a:t>過去的</a:t>
            </a:r>
            <a:r>
              <a:rPr lang="en-US" altLang="zh-TW" sz="1200" u="sng" dirty="0">
                <a:latin typeface="Times" panose="02020603050405020304" pitchFamily="18" charset="0"/>
                <a:ea typeface="Taipei" charset="-120"/>
              </a:rPr>
              <a:t>Stocker </a:t>
            </a:r>
            <a:r>
              <a:rPr lang="zh-TW" altLang="en-US" sz="1200" u="sng" dirty="0">
                <a:latin typeface="Times" panose="02020603050405020304" pitchFamily="18" charset="0"/>
                <a:ea typeface="Taipei" charset="-120"/>
              </a:rPr>
              <a:t>可照</a:t>
            </a:r>
            <a:r>
              <a:rPr lang="en-US" altLang="zh-TW" sz="1200" u="sng" dirty="0">
                <a:latin typeface="Times" panose="02020603050405020304" pitchFamily="18" charset="0"/>
                <a:ea typeface="Taipei" charset="-120"/>
              </a:rPr>
              <a:t>Priority</a:t>
            </a:r>
            <a:r>
              <a:rPr lang="zh-TW" altLang="en-US" sz="1200" u="sng" dirty="0">
                <a:latin typeface="Times" panose="02020603050405020304" pitchFamily="18" charset="0"/>
                <a:ea typeface="Taipei" charset="-120"/>
              </a:rPr>
              <a:t>設多個在同一組</a:t>
            </a:r>
            <a:r>
              <a:rPr lang="en-US" altLang="zh-TW" sz="1200" u="sng" dirty="0">
                <a:latin typeface="Times" panose="02020603050405020304" pitchFamily="18" charset="0"/>
                <a:ea typeface="Taipei" charset="-120"/>
              </a:rPr>
              <a:t>Stocker</a:t>
            </a:r>
            <a:r>
              <a:rPr lang="en-US" altLang="zh-TW" sz="1200" u="sng" baseline="0" dirty="0">
                <a:latin typeface="Times" panose="02020603050405020304" pitchFamily="18" charset="0"/>
                <a:ea typeface="Taipei" charset="-120"/>
              </a:rPr>
              <a:t> Group</a:t>
            </a:r>
            <a:r>
              <a:rPr lang="en-US" altLang="zh-TW" sz="1200" dirty="0">
                <a:latin typeface="Times" panose="02020603050405020304" pitchFamily="18" charset="0"/>
                <a:ea typeface="Taipei" charset="-120"/>
              </a:rPr>
              <a:t>,</a:t>
            </a:r>
            <a:r>
              <a:rPr lang="zh-TW" altLang="en-US" sz="1200" dirty="0">
                <a:ea typeface="Taipei" charset="-120"/>
              </a:rPr>
              <a:t>當</a:t>
            </a:r>
            <a:r>
              <a:rPr lang="en-US" altLang="zh-TW" sz="1200" dirty="0">
                <a:ea typeface="Taipei" charset="-120"/>
              </a:rPr>
              <a:t>Priority 1 </a:t>
            </a:r>
            <a:r>
              <a:rPr lang="zh-TW" altLang="en-US" sz="1200" dirty="0">
                <a:ea typeface="Taipei" charset="-120"/>
              </a:rPr>
              <a:t>的</a:t>
            </a:r>
            <a:r>
              <a:rPr lang="en-US" altLang="zh-TW" sz="1200" dirty="0">
                <a:ea typeface="Taipei" charset="-120"/>
              </a:rPr>
              <a:t>Stocker </a:t>
            </a:r>
            <a:r>
              <a:rPr lang="zh-TW" altLang="en-US" sz="1200" dirty="0">
                <a:ea typeface="Taipei" charset="-120"/>
              </a:rPr>
              <a:t>超過  </a:t>
            </a:r>
          </a:p>
          <a:p>
            <a:pPr eaLnBrk="0" hangingPunct="0"/>
            <a:r>
              <a:rPr lang="zh-TW" altLang="en-US" sz="1200" dirty="0">
                <a:ea typeface="Taipei" charset="-120"/>
              </a:rPr>
              <a:t>               </a:t>
            </a:r>
            <a:r>
              <a:rPr lang="en-US" altLang="zh-TW" sz="1200" dirty="0">
                <a:ea typeface="Taipei" charset="-120"/>
              </a:rPr>
              <a:t>Threshold </a:t>
            </a:r>
            <a:r>
              <a:rPr lang="zh-TW" altLang="en-US" sz="1200" dirty="0">
                <a:ea typeface="Taipei" charset="-120"/>
              </a:rPr>
              <a:t>或</a:t>
            </a:r>
            <a:r>
              <a:rPr lang="en-US" altLang="zh-TW" sz="1200" dirty="0">
                <a:ea typeface="Taipei" charset="-120"/>
              </a:rPr>
              <a:t>down </a:t>
            </a:r>
            <a:r>
              <a:rPr lang="zh-TW" altLang="en-US" sz="1200" dirty="0">
                <a:ea typeface="Taipei" charset="-120"/>
              </a:rPr>
              <a:t>時，</a:t>
            </a:r>
            <a:r>
              <a:rPr lang="en-US" altLang="zh-TW" sz="1200" dirty="0">
                <a:ea typeface="Taipei" charset="-120"/>
              </a:rPr>
              <a:t>DCS </a:t>
            </a:r>
            <a:r>
              <a:rPr lang="zh-TW" altLang="en-US" sz="1200" dirty="0">
                <a:ea typeface="Taipei" charset="-120"/>
              </a:rPr>
              <a:t>可以派至下個</a:t>
            </a:r>
            <a:r>
              <a:rPr lang="en-US" altLang="zh-TW" sz="1200" dirty="0">
                <a:ea typeface="Taipei" charset="-120"/>
              </a:rPr>
              <a:t>priority </a:t>
            </a:r>
            <a:r>
              <a:rPr lang="zh-TW" altLang="en-US" sz="1200" dirty="0">
                <a:ea typeface="Taipei" charset="-120"/>
              </a:rPr>
              <a:t>的</a:t>
            </a:r>
            <a:r>
              <a:rPr lang="en-US" altLang="zh-TW" sz="1200" dirty="0">
                <a:ea typeface="Taipei" charset="-120"/>
              </a:rPr>
              <a:t>Stocker</a:t>
            </a:r>
          </a:p>
          <a:p>
            <a:pPr eaLnBrk="0" hangingPunct="0"/>
            <a:r>
              <a:rPr lang="en-US" altLang="zh-TW" sz="1200" dirty="0">
                <a:ea typeface="Taipei" charset="-120"/>
              </a:rPr>
              <a:t>          (2) </a:t>
            </a:r>
            <a:r>
              <a:rPr lang="zh-TW" altLang="en-US" sz="1200" u="sng" dirty="0">
                <a:solidFill>
                  <a:srgbClr val="FF3300"/>
                </a:solidFill>
                <a:ea typeface="Taipei" charset="-120"/>
              </a:rPr>
              <a:t>放在</a:t>
            </a:r>
            <a:r>
              <a:rPr lang="en-US" altLang="zh-TW" sz="1200" u="sng" dirty="0">
                <a:solidFill>
                  <a:srgbClr val="FF3300"/>
                </a:solidFill>
                <a:ea typeface="Taipei" charset="-120"/>
              </a:rPr>
              <a:t>Stocker </a:t>
            </a:r>
            <a:r>
              <a:rPr lang="zh-TW" altLang="en-US" sz="1200" u="sng" dirty="0">
                <a:solidFill>
                  <a:srgbClr val="FF3300"/>
                </a:solidFill>
                <a:ea typeface="Taipei" charset="-120"/>
              </a:rPr>
              <a:t>裡最久的</a:t>
            </a:r>
            <a:r>
              <a:rPr lang="en-US" altLang="zh-TW" sz="1200" u="sng" dirty="0">
                <a:solidFill>
                  <a:srgbClr val="FF3300"/>
                </a:solidFill>
                <a:ea typeface="Taipei" charset="-120"/>
              </a:rPr>
              <a:t>Cassette </a:t>
            </a:r>
            <a:r>
              <a:rPr lang="zh-TW" altLang="en-US" sz="1200" u="sng" dirty="0">
                <a:solidFill>
                  <a:srgbClr val="FF3300"/>
                </a:solidFill>
                <a:ea typeface="Taipei" charset="-120"/>
              </a:rPr>
              <a:t>會被優先</a:t>
            </a:r>
            <a:r>
              <a:rPr lang="en-US" altLang="zh-TW" sz="1200" u="sng" dirty="0">
                <a:solidFill>
                  <a:srgbClr val="FF3300"/>
                </a:solidFill>
                <a:ea typeface="Taipei" charset="-120"/>
              </a:rPr>
              <a:t>balance</a:t>
            </a:r>
            <a:r>
              <a:rPr lang="zh-TW" altLang="en-US" sz="1200" dirty="0">
                <a:latin typeface="Times" panose="02020603050405020304" pitchFamily="18" charset="0"/>
                <a:ea typeface="Taipei" charset="-120"/>
              </a:rPr>
              <a:t>，</a:t>
            </a:r>
            <a:r>
              <a:rPr lang="zh-TW" altLang="en-US" sz="1200" u="sng" dirty="0">
                <a:solidFill>
                  <a:srgbClr val="FF0000"/>
                </a:solidFill>
                <a:latin typeface="Times" panose="02020603050405020304" pitchFamily="18" charset="0"/>
                <a:ea typeface="Taipei" charset="-120"/>
              </a:rPr>
              <a:t>但空</a:t>
            </a:r>
            <a:r>
              <a:rPr lang="en-US" altLang="zh-TW" sz="1200" u="sng" dirty="0">
                <a:solidFill>
                  <a:srgbClr val="FF0000"/>
                </a:solidFill>
                <a:latin typeface="Times" panose="02020603050405020304" pitchFamily="18" charset="0"/>
                <a:ea typeface="Taipei" charset="-120"/>
              </a:rPr>
              <a:t>cassette </a:t>
            </a:r>
            <a:r>
              <a:rPr lang="zh-TW" altLang="en-US" sz="1200" u="sng" dirty="0">
                <a:solidFill>
                  <a:srgbClr val="FF0000"/>
                </a:solidFill>
                <a:latin typeface="Times" panose="02020603050405020304" pitchFamily="18" charset="0"/>
                <a:ea typeface="Taipei" charset="-120"/>
              </a:rPr>
              <a:t>除外</a:t>
            </a:r>
            <a:r>
              <a:rPr lang="zh-TW" altLang="en-US" sz="1200" dirty="0">
                <a:latin typeface="Times" panose="02020603050405020304" pitchFamily="18" charset="0"/>
                <a:ea typeface="Taipei" charset="-120"/>
              </a:rPr>
              <a:t>， 因</a:t>
            </a:r>
          </a:p>
          <a:p>
            <a:pPr eaLnBrk="0" hangingPunct="0"/>
            <a:r>
              <a:rPr lang="zh-TW" altLang="en-US" sz="1200" dirty="0">
                <a:latin typeface="Times" panose="02020603050405020304" pitchFamily="18" charset="0"/>
                <a:ea typeface="Taipei" charset="-120"/>
              </a:rPr>
              <a:t>                 為</a:t>
            </a:r>
            <a:r>
              <a:rPr lang="zh-TW" altLang="en-US" sz="1200" u="sng" dirty="0">
                <a:latin typeface="Times" panose="02020603050405020304" pitchFamily="18" charset="0"/>
                <a:ea typeface="Taipei" charset="-120"/>
              </a:rPr>
              <a:t>空</a:t>
            </a:r>
            <a:r>
              <a:rPr lang="en-US" altLang="zh-TW" sz="1200" u="sng" dirty="0">
                <a:latin typeface="Times" panose="02020603050405020304" pitchFamily="18" charset="0"/>
                <a:ea typeface="Taipei" charset="-120"/>
              </a:rPr>
              <a:t>cassette </a:t>
            </a:r>
            <a:r>
              <a:rPr lang="zh-TW" altLang="en-US" sz="1200" u="sng" dirty="0">
                <a:latin typeface="Times" panose="02020603050405020304" pitchFamily="18" charset="0"/>
                <a:ea typeface="Taipei" charset="-120"/>
              </a:rPr>
              <a:t>不會被</a:t>
            </a:r>
            <a:r>
              <a:rPr lang="en-US" altLang="zh-TW" sz="1200" u="sng" dirty="0">
                <a:latin typeface="Times" panose="02020603050405020304" pitchFamily="18" charset="0"/>
                <a:ea typeface="Taipei" charset="-120"/>
              </a:rPr>
              <a:t>balance</a:t>
            </a:r>
          </a:p>
          <a:p>
            <a:pPr eaLnBrk="0" hangingPunct="0"/>
            <a:r>
              <a:rPr lang="en-US" altLang="zh-TW" sz="1200" dirty="0">
                <a:latin typeface="Times" panose="02020603050405020304" pitchFamily="18" charset="0"/>
                <a:ea typeface="Taipei" charset="-120"/>
              </a:rPr>
              <a:t>           (3) </a:t>
            </a:r>
            <a:r>
              <a:rPr lang="en-US" altLang="zh-TW" sz="1200" u="sng" dirty="0">
                <a:latin typeface="Times" panose="02020603050405020304" pitchFamily="18" charset="0"/>
                <a:ea typeface="Taipei" charset="-120"/>
              </a:rPr>
              <a:t>Balance </a:t>
            </a:r>
            <a:r>
              <a:rPr lang="zh-TW" altLang="en-US" sz="1200" u="sng" dirty="0">
                <a:latin typeface="Times" panose="02020603050405020304" pitchFamily="18" charset="0"/>
                <a:ea typeface="Taipei" charset="-120"/>
              </a:rPr>
              <a:t>只發生在</a:t>
            </a:r>
            <a:r>
              <a:rPr lang="en-US" altLang="zh-TW" sz="1200" u="sng" dirty="0">
                <a:solidFill>
                  <a:srgbClr val="FF0000"/>
                </a:solidFill>
                <a:latin typeface="Times" panose="02020603050405020304" pitchFamily="18" charset="0"/>
                <a:ea typeface="Taipei" charset="-120"/>
              </a:rPr>
              <a:t>103 zone</a:t>
            </a:r>
          </a:p>
          <a:p>
            <a:endParaRPr lang="en-US" altLang="zh-TW" sz="1200" u="sng" dirty="0">
              <a:latin typeface="Times" panose="02020603050405020304" pitchFamily="18" charset="0"/>
              <a:ea typeface="Taipei" charset="-120"/>
            </a:endParaRPr>
          </a:p>
          <a:p>
            <a:r>
              <a:rPr lang="en-US" altLang="zh-TW" sz="1200" dirty="0"/>
              <a:t>Stocker</a:t>
            </a:r>
            <a:r>
              <a:rPr lang="zh-TW" altLang="en-US" sz="1200" dirty="0"/>
              <a:t>的存貨量 </a:t>
            </a:r>
            <a:r>
              <a:rPr lang="en-US" altLang="zh-TW" sz="1200" dirty="0"/>
              <a:t>= </a:t>
            </a:r>
          </a:p>
          <a:p>
            <a:r>
              <a:rPr lang="en-US" altLang="zh-TW" sz="1200" u="sng" dirty="0"/>
              <a:t>CST</a:t>
            </a:r>
            <a:r>
              <a:rPr lang="zh-TW" altLang="en-US" sz="1200" u="sng" dirty="0"/>
              <a:t>存放在此</a:t>
            </a:r>
            <a:r>
              <a:rPr lang="en-US" altLang="zh-TW" sz="1200" u="sng" dirty="0"/>
              <a:t>Stocker</a:t>
            </a:r>
            <a:r>
              <a:rPr lang="zh-TW" altLang="en-US" sz="1200" u="sng" dirty="0"/>
              <a:t>中且在</a:t>
            </a:r>
            <a:r>
              <a:rPr lang="en-US" altLang="zh-TW" sz="1200" u="sng" dirty="0"/>
              <a:t>103 Zone</a:t>
            </a:r>
            <a:r>
              <a:rPr lang="zh-TW" altLang="en-US" sz="1200" u="sng" dirty="0"/>
              <a:t>數量 </a:t>
            </a:r>
            <a:r>
              <a:rPr lang="en-US" altLang="zh-TW" sz="1200" u="sng" dirty="0"/>
              <a:t>+ </a:t>
            </a:r>
          </a:p>
          <a:p>
            <a:r>
              <a:rPr lang="zh-TW" altLang="en-US" sz="1200" u="sng" dirty="0"/>
              <a:t>正在傳送進此座</a:t>
            </a:r>
            <a:r>
              <a:rPr lang="en-US" altLang="zh-TW" sz="1200" u="sng" dirty="0"/>
              <a:t>Stocker</a:t>
            </a:r>
            <a:r>
              <a:rPr lang="zh-TW" altLang="en-US" sz="1200" u="sng" dirty="0"/>
              <a:t>的</a:t>
            </a:r>
            <a:r>
              <a:rPr lang="en-US" altLang="zh-TW" sz="1200" u="sng" dirty="0"/>
              <a:t>CST</a:t>
            </a:r>
            <a:r>
              <a:rPr lang="zh-TW" altLang="en-US" sz="1200" u="sng" dirty="0"/>
              <a:t>數量 </a:t>
            </a:r>
            <a:r>
              <a:rPr lang="en-US" altLang="zh-TW" sz="1200" u="sng" dirty="0"/>
              <a:t>– </a:t>
            </a:r>
          </a:p>
          <a:p>
            <a:r>
              <a:rPr lang="zh-TW" altLang="en-US" sz="1200" u="sng" dirty="0"/>
              <a:t>準備轉出此座</a:t>
            </a:r>
            <a:r>
              <a:rPr lang="en-US" altLang="zh-TW" sz="1200" u="sng" dirty="0"/>
              <a:t>Stocker</a:t>
            </a:r>
            <a:r>
              <a:rPr lang="zh-TW" altLang="en-US" sz="1200" u="sng" dirty="0"/>
              <a:t>的</a:t>
            </a:r>
            <a:r>
              <a:rPr lang="en-US" altLang="zh-TW" sz="1200" u="sng" dirty="0"/>
              <a:t>CST</a:t>
            </a:r>
            <a:r>
              <a:rPr lang="zh-TW" altLang="en-US" sz="1200" u="sng" dirty="0"/>
              <a:t>數量</a:t>
            </a:r>
            <a:r>
              <a:rPr lang="zh-TW" altLang="en-US" sz="1200" dirty="0"/>
              <a:t>。</a:t>
            </a:r>
          </a:p>
          <a:p>
            <a:endParaRPr lang="zh-TW" altLang="en-US" dirty="0"/>
          </a:p>
        </p:txBody>
      </p:sp>
      <p:sp>
        <p:nvSpPr>
          <p:cNvPr id="4" name="投影片編號版面配置區 3"/>
          <p:cNvSpPr>
            <a:spLocks noGrp="1"/>
          </p:cNvSpPr>
          <p:nvPr>
            <p:ph type="sldNum" sz="quarter" idx="10"/>
          </p:nvPr>
        </p:nvSpPr>
        <p:spPr/>
        <p:txBody>
          <a:bodyPr/>
          <a:lstStyle/>
          <a:p>
            <a:fld id="{1A919BA6-4D38-421C-947F-F18614718EAF}" type="slidenum">
              <a:rPr lang="zh-TW" altLang="en-US" smtClean="0"/>
              <a:t>33</a:t>
            </a:fld>
            <a:endParaRPr lang="zh-TW" altLang="en-US"/>
          </a:p>
        </p:txBody>
      </p:sp>
    </p:spTree>
    <p:extLst>
      <p:ext uri="{BB962C8B-B14F-4D97-AF65-F5344CB8AC3E}">
        <p14:creationId xmlns:p14="http://schemas.microsoft.com/office/powerpoint/2010/main" val="8525565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1" dirty="0"/>
              <a:t>由系統參數取得 </a:t>
            </a:r>
            <a:r>
              <a:rPr lang="en-US" altLang="zh-TW" sz="1200" b="1" dirty="0"/>
              <a:t>" </a:t>
            </a:r>
            <a:r>
              <a:rPr lang="en-US" altLang="zh-TW" sz="1200" b="1" dirty="0" err="1"/>
              <a:t>balance_model_cat_list</a:t>
            </a:r>
            <a:r>
              <a:rPr lang="en-US" altLang="zh-TW" sz="1200" b="1" dirty="0"/>
              <a:t>" </a:t>
            </a:r>
            <a:r>
              <a:rPr lang="zh-TW" altLang="en-US" sz="1200" b="1" dirty="0"/>
              <a:t>設定，將不能</a:t>
            </a:r>
            <a:r>
              <a:rPr lang="en-US" altLang="zh-TW" sz="1200" b="1" dirty="0"/>
              <a:t>Balance</a:t>
            </a:r>
            <a:r>
              <a:rPr lang="zh-TW" altLang="en-US" sz="1200" b="1" dirty="0"/>
              <a:t>的貨物過濾掉。</a:t>
            </a:r>
          </a:p>
          <a:p>
            <a:endParaRPr lang="zh-TW" altLang="en-US" dirty="0"/>
          </a:p>
        </p:txBody>
      </p:sp>
      <p:sp>
        <p:nvSpPr>
          <p:cNvPr id="4" name="投影片編號版面配置區 3"/>
          <p:cNvSpPr>
            <a:spLocks noGrp="1"/>
          </p:cNvSpPr>
          <p:nvPr>
            <p:ph type="sldNum" sz="quarter" idx="10"/>
          </p:nvPr>
        </p:nvSpPr>
        <p:spPr/>
        <p:txBody>
          <a:bodyPr/>
          <a:lstStyle/>
          <a:p>
            <a:fld id="{1A919BA6-4D38-421C-947F-F18614718EAF}" type="slidenum">
              <a:rPr lang="zh-TW" altLang="en-US" smtClean="0"/>
              <a:t>34</a:t>
            </a:fld>
            <a:endParaRPr lang="zh-TW" altLang="en-US"/>
          </a:p>
        </p:txBody>
      </p:sp>
    </p:spTree>
    <p:extLst>
      <p:ext uri="{BB962C8B-B14F-4D97-AF65-F5344CB8AC3E}">
        <p14:creationId xmlns:p14="http://schemas.microsoft.com/office/powerpoint/2010/main" val="41981955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左下邊的視窗代表所有可選的</a:t>
            </a:r>
            <a:r>
              <a:rPr lang="en-US" altLang="zh-TW" dirty="0"/>
              <a:t>Stocker/partition List</a:t>
            </a:r>
          </a:p>
          <a:p>
            <a:r>
              <a:rPr lang="zh-TW" altLang="en-US" dirty="0"/>
              <a:t>右下邊的視窗代表已經選的</a:t>
            </a:r>
            <a:r>
              <a:rPr lang="en-US" altLang="zh-TW" dirty="0"/>
              <a:t>Stocker/partition List </a:t>
            </a:r>
            <a:r>
              <a:rPr lang="zh-TW" altLang="en-US" dirty="0"/>
              <a:t>及順序</a:t>
            </a:r>
          </a:p>
        </p:txBody>
      </p:sp>
      <p:sp>
        <p:nvSpPr>
          <p:cNvPr id="4" name="投影片編號版面配置區 3"/>
          <p:cNvSpPr>
            <a:spLocks noGrp="1"/>
          </p:cNvSpPr>
          <p:nvPr>
            <p:ph type="sldNum" sz="quarter" idx="10"/>
          </p:nvPr>
        </p:nvSpPr>
        <p:spPr/>
        <p:txBody>
          <a:bodyPr/>
          <a:lstStyle/>
          <a:p>
            <a:fld id="{1A919BA6-4D38-421C-947F-F18614718EAF}" type="slidenum">
              <a:rPr lang="zh-TW" altLang="en-US" smtClean="0"/>
              <a:t>36</a:t>
            </a:fld>
            <a:endParaRPr lang="zh-TW" altLang="en-US"/>
          </a:p>
        </p:txBody>
      </p:sp>
    </p:spTree>
    <p:extLst>
      <p:ext uri="{BB962C8B-B14F-4D97-AF65-F5344CB8AC3E}">
        <p14:creationId xmlns:p14="http://schemas.microsoft.com/office/powerpoint/2010/main" val="6078380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a:latin typeface="Times" panose="02020603050405020304" pitchFamily="18" charset="0"/>
                <a:ea typeface="Taipei" charset="-120"/>
              </a:rPr>
              <a:t>目的 </a:t>
            </a:r>
            <a:r>
              <a:rPr lang="en-US" altLang="zh-TW" sz="1200" dirty="0">
                <a:latin typeface="Times" panose="02020603050405020304" pitchFamily="18" charset="0"/>
                <a:ea typeface="Taipei" charset="-120"/>
              </a:rPr>
              <a:t>: stocker</a:t>
            </a:r>
            <a:r>
              <a:rPr lang="zh-TW" altLang="en-US" sz="1200" dirty="0">
                <a:latin typeface="Times" panose="02020603050405020304" pitchFamily="18" charset="0"/>
                <a:ea typeface="Taipei" charset="-120"/>
              </a:rPr>
              <a:t>自動會從指定的</a:t>
            </a:r>
            <a:r>
              <a:rPr lang="en-US" altLang="zh-TW" sz="1200" dirty="0">
                <a:latin typeface="Times" panose="02020603050405020304" pitchFamily="18" charset="0"/>
                <a:ea typeface="Taipei" charset="-120"/>
              </a:rPr>
              <a:t>stocker </a:t>
            </a:r>
            <a:r>
              <a:rPr lang="zh-TW" altLang="en-US" sz="1200" dirty="0">
                <a:latin typeface="Times" panose="02020603050405020304" pitchFamily="18" charset="0"/>
                <a:ea typeface="Taipei" charset="-120"/>
              </a:rPr>
              <a:t>把特定的空</a:t>
            </a:r>
            <a:r>
              <a:rPr lang="en-US" altLang="zh-TW" sz="1200" dirty="0">
                <a:latin typeface="Times" panose="02020603050405020304" pitchFamily="18" charset="0"/>
                <a:ea typeface="Taipei" charset="-120"/>
              </a:rPr>
              <a:t>cassette </a:t>
            </a:r>
            <a:r>
              <a:rPr lang="zh-TW" altLang="en-US" sz="1200" dirty="0">
                <a:latin typeface="Times" panose="02020603050405020304" pitchFamily="18" charset="0"/>
                <a:ea typeface="Taipei" charset="-120"/>
              </a:rPr>
              <a:t>派到</a:t>
            </a:r>
            <a:r>
              <a:rPr lang="en-US" altLang="zh-TW" sz="1200" dirty="0">
                <a:latin typeface="Times" panose="02020603050405020304" pitchFamily="18" charset="0"/>
                <a:ea typeface="Taipei" charset="-120"/>
              </a:rPr>
              <a:t>Stocker </a:t>
            </a:r>
            <a:r>
              <a:rPr lang="en-US" altLang="zh-TW" sz="1200" dirty="0">
                <a:solidFill>
                  <a:srgbClr val="FF0000"/>
                </a:solidFill>
                <a:latin typeface="Times" panose="02020603050405020304" pitchFamily="18" charset="0"/>
                <a:ea typeface="Taipei" charset="-120"/>
              </a:rPr>
              <a:t>102 zone</a:t>
            </a:r>
          </a:p>
          <a:p>
            <a:r>
              <a:rPr lang="zh-TW" altLang="en-US" sz="1200" dirty="0">
                <a:ea typeface="Taipei" charset="-120"/>
              </a:rPr>
              <a:t>觀念</a:t>
            </a:r>
            <a:r>
              <a:rPr lang="en-US" altLang="zh-TW" sz="1200" dirty="0">
                <a:latin typeface="Times" panose="02020603050405020304" pitchFamily="18" charset="0"/>
                <a:ea typeface="Taipei" charset="-120"/>
              </a:rPr>
              <a:t>: (1) </a:t>
            </a:r>
            <a:r>
              <a:rPr lang="en-US" altLang="zh-TW" sz="1200" u="sng" dirty="0">
                <a:latin typeface="Times" panose="02020603050405020304" pitchFamily="18" charset="0"/>
                <a:ea typeface="Taipei" charset="-120"/>
              </a:rPr>
              <a:t>empty cassette </a:t>
            </a:r>
            <a:r>
              <a:rPr lang="zh-TW" altLang="en-US" sz="1200" u="sng" dirty="0">
                <a:latin typeface="Times" panose="02020603050405020304" pitchFamily="18" charset="0"/>
                <a:ea typeface="Taipei" charset="-120"/>
              </a:rPr>
              <a:t>的收集數量及種類須設定在</a:t>
            </a:r>
            <a:r>
              <a:rPr lang="en-US" altLang="zh-TW" sz="1200" u="sng" dirty="0">
                <a:latin typeface="Times" panose="02020603050405020304" pitchFamily="18" charset="0"/>
                <a:ea typeface="Taipei" charset="-120"/>
              </a:rPr>
              <a:t>Stocker 102 Zone </a:t>
            </a:r>
            <a:r>
              <a:rPr lang="zh-TW" altLang="en-US" sz="1200" u="sng" dirty="0">
                <a:latin typeface="Times" panose="02020603050405020304" pitchFamily="18" charset="0"/>
                <a:ea typeface="Taipei" charset="-120"/>
              </a:rPr>
              <a:t>的</a:t>
            </a:r>
            <a:r>
              <a:rPr lang="en-US" altLang="zh-TW" sz="1200" u="sng" dirty="0" err="1">
                <a:solidFill>
                  <a:srgbClr val="FF0000"/>
                </a:solidFill>
                <a:latin typeface="Times" panose="02020603050405020304" pitchFamily="18" charset="0"/>
                <a:ea typeface="Taipei" charset="-120"/>
              </a:rPr>
              <a:t>kanban</a:t>
            </a:r>
            <a:r>
              <a:rPr lang="en-US" altLang="zh-TW" sz="1200" u="sng" dirty="0">
                <a:latin typeface="Times" panose="02020603050405020304" pitchFamily="18" charset="0"/>
                <a:ea typeface="Taipei" charset="-120"/>
              </a:rPr>
              <a:t> </a:t>
            </a:r>
            <a:r>
              <a:rPr lang="zh-TW" altLang="en-US" sz="1200" u="sng" dirty="0">
                <a:latin typeface="Times" panose="02020603050405020304" pitchFamily="18" charset="0"/>
                <a:ea typeface="Taipei" charset="-120"/>
              </a:rPr>
              <a:t>設定裡</a:t>
            </a:r>
          </a:p>
          <a:p>
            <a:r>
              <a:rPr lang="zh-TW" altLang="en-US" sz="1200" dirty="0">
                <a:latin typeface="Times" panose="02020603050405020304" pitchFamily="18" charset="0"/>
                <a:ea typeface="Taipei" charset="-120"/>
              </a:rPr>
              <a:t>          </a:t>
            </a:r>
            <a:r>
              <a:rPr lang="en-US" altLang="zh-TW" sz="1200" dirty="0">
                <a:latin typeface="Times" panose="02020603050405020304" pitchFamily="18" charset="0"/>
                <a:ea typeface="Taipei" charset="-120"/>
              </a:rPr>
              <a:t>(2) </a:t>
            </a:r>
            <a:r>
              <a:rPr lang="zh-TW" altLang="en-US" sz="1200" u="sng" dirty="0">
                <a:latin typeface="Times" panose="02020603050405020304" pitchFamily="18" charset="0"/>
                <a:ea typeface="Taipei" charset="-120"/>
              </a:rPr>
              <a:t>可設定收集的</a:t>
            </a:r>
            <a:r>
              <a:rPr lang="en-US" altLang="zh-TW" sz="1200" u="sng" dirty="0">
                <a:latin typeface="Times" panose="02020603050405020304" pitchFamily="18" charset="0"/>
                <a:ea typeface="Taipei" charset="-120"/>
              </a:rPr>
              <a:t>Stocker </a:t>
            </a:r>
            <a:r>
              <a:rPr lang="zh-TW" altLang="en-US" sz="1200" u="sng" dirty="0">
                <a:latin typeface="Times" panose="02020603050405020304" pitchFamily="18" charset="0"/>
                <a:ea typeface="Taipei" charset="-120"/>
              </a:rPr>
              <a:t>順序</a:t>
            </a:r>
            <a:r>
              <a:rPr lang="en-US" altLang="zh-TW" sz="1200" dirty="0">
                <a:latin typeface="Times" panose="02020603050405020304" pitchFamily="18" charset="0"/>
                <a:ea typeface="Taipei" charset="-120"/>
              </a:rPr>
              <a:t>, </a:t>
            </a:r>
            <a:r>
              <a:rPr lang="zh-TW" altLang="en-US" sz="1200" dirty="0">
                <a:latin typeface="Times" panose="02020603050405020304" pitchFamily="18" charset="0"/>
                <a:ea typeface="Taipei" charset="-120"/>
              </a:rPr>
              <a:t>以下圖為例 </a:t>
            </a:r>
            <a:r>
              <a:rPr lang="en-US" altLang="zh-TW" sz="1200" dirty="0">
                <a:latin typeface="Times" panose="02020603050405020304" pitchFamily="18" charset="0"/>
                <a:ea typeface="Taipei" charset="-120"/>
              </a:rPr>
              <a:t>, DCS </a:t>
            </a:r>
            <a:r>
              <a:rPr lang="zh-TW" altLang="en-US" sz="1200" dirty="0">
                <a:latin typeface="Times" panose="02020603050405020304" pitchFamily="18" charset="0"/>
                <a:ea typeface="Taipei" charset="-120"/>
              </a:rPr>
              <a:t>會優先至</a:t>
            </a:r>
            <a:r>
              <a:rPr lang="en-US" altLang="zh-TW" sz="1200" dirty="0">
                <a:latin typeface="Times" panose="02020603050405020304" pitchFamily="18" charset="0"/>
                <a:ea typeface="Taipei" charset="-120"/>
              </a:rPr>
              <a:t>Stocker 2 </a:t>
            </a:r>
            <a:r>
              <a:rPr lang="zh-TW" altLang="en-US" sz="1200" dirty="0">
                <a:latin typeface="Times" panose="02020603050405020304" pitchFamily="18" charset="0"/>
                <a:ea typeface="Taipei" charset="-120"/>
              </a:rPr>
              <a:t>的</a:t>
            </a:r>
            <a:r>
              <a:rPr lang="en-US" altLang="zh-TW" sz="1200" dirty="0">
                <a:latin typeface="Times" panose="02020603050405020304" pitchFamily="18" charset="0"/>
                <a:ea typeface="Taipei" charset="-120"/>
              </a:rPr>
              <a:t>103 zone</a:t>
            </a:r>
          </a:p>
          <a:p>
            <a:r>
              <a:rPr lang="en-US" altLang="zh-TW" sz="1200" dirty="0">
                <a:latin typeface="Times" panose="02020603050405020304" pitchFamily="18" charset="0"/>
                <a:ea typeface="Taipei" charset="-120"/>
              </a:rPr>
              <a:t>                </a:t>
            </a:r>
            <a:r>
              <a:rPr lang="zh-TW" altLang="en-US" sz="1200" dirty="0">
                <a:latin typeface="Times" panose="02020603050405020304" pitchFamily="18" charset="0"/>
                <a:ea typeface="Taipei" charset="-120"/>
              </a:rPr>
              <a:t>收集</a:t>
            </a:r>
            <a:r>
              <a:rPr lang="en-US" altLang="zh-TW" sz="1200" dirty="0">
                <a:latin typeface="Times" panose="02020603050405020304" pitchFamily="18" charset="0"/>
                <a:ea typeface="Taipei" charset="-120"/>
              </a:rPr>
              <a:t>empty cassette</a:t>
            </a:r>
            <a:r>
              <a:rPr lang="zh-TW" altLang="en-US" sz="1200" dirty="0">
                <a:latin typeface="Times" panose="02020603050405020304" pitchFamily="18" charset="0"/>
                <a:ea typeface="Taipei" charset="-120"/>
              </a:rPr>
              <a:t>派至</a:t>
            </a:r>
            <a:r>
              <a:rPr lang="en-US" altLang="zh-TW" sz="1200" dirty="0">
                <a:latin typeface="Times" panose="02020603050405020304" pitchFamily="18" charset="0"/>
                <a:ea typeface="Taipei" charset="-120"/>
              </a:rPr>
              <a:t>Stocker 1, </a:t>
            </a:r>
            <a:r>
              <a:rPr lang="zh-TW" altLang="en-US" sz="1200" dirty="0">
                <a:latin typeface="Times" panose="02020603050405020304" pitchFamily="18" charset="0"/>
                <a:ea typeface="Taipei" charset="-120"/>
              </a:rPr>
              <a:t>如果</a:t>
            </a:r>
            <a:r>
              <a:rPr lang="en-US" altLang="zh-TW" sz="1200" dirty="0">
                <a:latin typeface="Times" panose="02020603050405020304" pitchFamily="18" charset="0"/>
                <a:ea typeface="Taipei" charset="-120"/>
              </a:rPr>
              <a:t>stocker 2 </a:t>
            </a:r>
            <a:r>
              <a:rPr lang="zh-TW" altLang="en-US" sz="1200" dirty="0">
                <a:latin typeface="Times" panose="02020603050405020304" pitchFamily="18" charset="0"/>
                <a:ea typeface="Taipei" charset="-120"/>
              </a:rPr>
              <a:t>已無</a:t>
            </a:r>
            <a:r>
              <a:rPr lang="en-US" altLang="zh-TW" sz="1200" dirty="0">
                <a:latin typeface="Times" panose="02020603050405020304" pitchFamily="18" charset="0"/>
                <a:ea typeface="Taipei" charset="-120"/>
              </a:rPr>
              <a:t>empty cassette, DCS </a:t>
            </a:r>
            <a:r>
              <a:rPr lang="zh-TW" altLang="en-US" sz="1200" dirty="0">
                <a:latin typeface="Times" panose="02020603050405020304" pitchFamily="18" charset="0"/>
                <a:ea typeface="Taipei" charset="-120"/>
              </a:rPr>
              <a:t>會依次到</a:t>
            </a:r>
          </a:p>
          <a:p>
            <a:r>
              <a:rPr lang="zh-TW" altLang="en-US" sz="1200" dirty="0">
                <a:latin typeface="Times" panose="02020603050405020304" pitchFamily="18" charset="0"/>
                <a:ea typeface="Taipei" charset="-120"/>
              </a:rPr>
              <a:t>               </a:t>
            </a:r>
            <a:r>
              <a:rPr lang="en-US" altLang="zh-TW" sz="1200" dirty="0">
                <a:latin typeface="Times" panose="02020603050405020304" pitchFamily="18" charset="0"/>
                <a:ea typeface="Taipei" charset="-120"/>
              </a:rPr>
              <a:t>Stocker 4 </a:t>
            </a:r>
            <a:r>
              <a:rPr lang="zh-TW" altLang="en-US" sz="1200" dirty="0">
                <a:latin typeface="Times" panose="02020603050405020304" pitchFamily="18" charset="0"/>
                <a:ea typeface="Taipei" charset="-120"/>
              </a:rPr>
              <a:t>及</a:t>
            </a:r>
            <a:r>
              <a:rPr lang="en-US" altLang="zh-TW" sz="1200" dirty="0">
                <a:latin typeface="Times" panose="02020603050405020304" pitchFamily="18" charset="0"/>
                <a:ea typeface="Taipei" charset="-120"/>
              </a:rPr>
              <a:t>Stocker 3 </a:t>
            </a:r>
            <a:r>
              <a:rPr lang="zh-TW" altLang="en-US" sz="1200" dirty="0">
                <a:latin typeface="Times" panose="02020603050405020304" pitchFamily="18" charset="0"/>
                <a:ea typeface="Taipei" charset="-120"/>
              </a:rPr>
              <a:t>拉</a:t>
            </a:r>
            <a:r>
              <a:rPr lang="en-US" altLang="zh-TW" sz="1200" dirty="0">
                <a:latin typeface="Times" panose="02020603050405020304" pitchFamily="18" charset="0"/>
                <a:ea typeface="Taipei" charset="-120"/>
              </a:rPr>
              <a:t>empty cassette</a:t>
            </a:r>
          </a:p>
          <a:p>
            <a:r>
              <a:rPr lang="en-US" altLang="zh-TW" sz="1200" dirty="0">
                <a:latin typeface="Times" panose="02020603050405020304" pitchFamily="18" charset="0"/>
                <a:ea typeface="Taipei" charset="-120"/>
              </a:rPr>
              <a:t>         (3) </a:t>
            </a:r>
            <a:r>
              <a:rPr lang="zh-TW" altLang="en-US" sz="1200" dirty="0">
                <a:latin typeface="Times" panose="02020603050405020304" pitchFamily="18" charset="0"/>
                <a:ea typeface="Taipei" charset="-120"/>
              </a:rPr>
              <a:t>位於</a:t>
            </a:r>
            <a:r>
              <a:rPr lang="en-US" altLang="zh-TW" sz="1200" dirty="0">
                <a:latin typeface="Times" panose="02020603050405020304" pitchFamily="18" charset="0"/>
                <a:ea typeface="Taipei" charset="-120"/>
              </a:rPr>
              <a:t>102 zone </a:t>
            </a:r>
            <a:r>
              <a:rPr lang="zh-TW" altLang="en-US" sz="1200" dirty="0">
                <a:latin typeface="Times" panose="02020603050405020304" pitchFamily="18" charset="0"/>
                <a:ea typeface="Taipei" charset="-120"/>
              </a:rPr>
              <a:t>的 </a:t>
            </a:r>
            <a:r>
              <a:rPr lang="en-US" altLang="zh-TW" sz="1200" dirty="0">
                <a:latin typeface="Times" panose="02020603050405020304" pitchFamily="18" charset="0"/>
                <a:ea typeface="Taipei" charset="-120"/>
              </a:rPr>
              <a:t>empty cassette </a:t>
            </a:r>
            <a:r>
              <a:rPr lang="zh-TW" altLang="en-US" sz="1200" dirty="0">
                <a:latin typeface="Times" panose="02020603050405020304" pitchFamily="18" charset="0"/>
                <a:ea typeface="Taipei" charset="-120"/>
              </a:rPr>
              <a:t>不會被其它的</a:t>
            </a:r>
            <a:r>
              <a:rPr lang="en-US" altLang="zh-TW" sz="1200" dirty="0">
                <a:latin typeface="Times" panose="02020603050405020304" pitchFamily="18" charset="0"/>
                <a:ea typeface="Taipei" charset="-120"/>
              </a:rPr>
              <a:t>Stocker  </a:t>
            </a:r>
            <a:r>
              <a:rPr lang="zh-TW" altLang="en-US" sz="1200" dirty="0">
                <a:latin typeface="Times" panose="02020603050405020304" pitchFamily="18" charset="0"/>
                <a:ea typeface="Taipei" charset="-120"/>
              </a:rPr>
              <a:t>收集 </a:t>
            </a:r>
          </a:p>
          <a:p>
            <a:endParaRPr lang="zh-TW" altLang="en-US" dirty="0"/>
          </a:p>
        </p:txBody>
      </p:sp>
      <p:sp>
        <p:nvSpPr>
          <p:cNvPr id="4" name="投影片編號版面配置區 3"/>
          <p:cNvSpPr>
            <a:spLocks noGrp="1"/>
          </p:cNvSpPr>
          <p:nvPr>
            <p:ph type="sldNum" sz="quarter" idx="10"/>
          </p:nvPr>
        </p:nvSpPr>
        <p:spPr/>
        <p:txBody>
          <a:bodyPr/>
          <a:lstStyle/>
          <a:p>
            <a:fld id="{1A919BA6-4D38-421C-947F-F18614718EAF}" type="slidenum">
              <a:rPr lang="zh-TW" altLang="en-US" smtClean="0"/>
              <a:t>37</a:t>
            </a:fld>
            <a:endParaRPr lang="zh-TW" altLang="en-US"/>
          </a:p>
        </p:txBody>
      </p:sp>
    </p:spTree>
    <p:extLst>
      <p:ext uri="{BB962C8B-B14F-4D97-AF65-F5344CB8AC3E}">
        <p14:creationId xmlns:p14="http://schemas.microsoft.com/office/powerpoint/2010/main" val="38455734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dirty="0">
                <a:latin typeface="Times" panose="02020603050405020304" pitchFamily="18" charset="0"/>
                <a:ea typeface="Taipei" charset="-120"/>
              </a:rPr>
              <a:t>左下邊的視窗代表所有可選的</a:t>
            </a:r>
            <a:r>
              <a:rPr lang="en-US" altLang="zh-TW" sz="1200" dirty="0">
                <a:latin typeface="Times" panose="02020603050405020304" pitchFamily="18" charset="0"/>
                <a:ea typeface="Taipei" charset="-120"/>
              </a:rPr>
              <a:t>Stocker/partition List</a:t>
            </a:r>
          </a:p>
          <a:p>
            <a:r>
              <a:rPr lang="zh-TW" altLang="en-US" sz="1200" dirty="0">
                <a:latin typeface="Times" panose="02020603050405020304" pitchFamily="18" charset="0"/>
                <a:ea typeface="Taipei" charset="-120"/>
              </a:rPr>
              <a:t>右下邊的視窗代表已經選的</a:t>
            </a:r>
            <a:r>
              <a:rPr lang="en-US" altLang="zh-TW" sz="1200" dirty="0">
                <a:latin typeface="Times" panose="02020603050405020304" pitchFamily="18" charset="0"/>
                <a:ea typeface="Taipei" charset="-120"/>
              </a:rPr>
              <a:t>Stocker/partition List </a:t>
            </a:r>
            <a:r>
              <a:rPr lang="zh-TW" altLang="en-US" sz="1200" dirty="0">
                <a:latin typeface="Times" panose="02020603050405020304" pitchFamily="18" charset="0"/>
                <a:ea typeface="Taipei" charset="-120"/>
              </a:rPr>
              <a:t>及順序</a:t>
            </a:r>
          </a:p>
          <a:p>
            <a:endParaRPr lang="zh-TW" altLang="en-US" dirty="0"/>
          </a:p>
        </p:txBody>
      </p:sp>
      <p:sp>
        <p:nvSpPr>
          <p:cNvPr id="4" name="投影片編號版面配置區 3"/>
          <p:cNvSpPr>
            <a:spLocks noGrp="1"/>
          </p:cNvSpPr>
          <p:nvPr>
            <p:ph type="sldNum" sz="quarter" idx="10"/>
          </p:nvPr>
        </p:nvSpPr>
        <p:spPr/>
        <p:txBody>
          <a:bodyPr/>
          <a:lstStyle/>
          <a:p>
            <a:fld id="{1A919BA6-4D38-421C-947F-F18614718EAF}" type="slidenum">
              <a:rPr lang="zh-TW" altLang="en-US" smtClean="0"/>
              <a:t>38</a:t>
            </a:fld>
            <a:endParaRPr lang="zh-TW" altLang="en-US"/>
          </a:p>
        </p:txBody>
      </p:sp>
    </p:spTree>
    <p:extLst>
      <p:ext uri="{BB962C8B-B14F-4D97-AF65-F5344CB8AC3E}">
        <p14:creationId xmlns:p14="http://schemas.microsoft.com/office/powerpoint/2010/main" val="3586315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 </a:t>
            </a:r>
            <a:r>
              <a:rPr lang="zh-TW" altLang="en-US" dirty="0"/>
              <a:t>取代人員手動派貨</a:t>
            </a:r>
            <a:r>
              <a:rPr lang="en-US" altLang="zh-TW" dirty="0"/>
              <a:t>, </a:t>
            </a:r>
            <a:r>
              <a:rPr lang="zh-TW" altLang="en-US" dirty="0"/>
              <a:t>降低人力的使用</a:t>
            </a:r>
          </a:p>
          <a:p>
            <a:r>
              <a:rPr lang="en-US" altLang="zh-TW" dirty="0"/>
              <a:t>2. </a:t>
            </a:r>
            <a:r>
              <a:rPr lang="zh-TW" altLang="en-US" dirty="0"/>
              <a:t>人員減少操作 </a:t>
            </a:r>
            <a:r>
              <a:rPr lang="en-US" altLang="zh-TW" dirty="0"/>
              <a:t>MO</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t>3. </a:t>
            </a:r>
            <a:r>
              <a:rPr lang="zh-TW" altLang="en-US" dirty="0"/>
              <a:t>方便操作與控管</a:t>
            </a:r>
          </a:p>
          <a:p>
            <a:r>
              <a:rPr lang="en-US" altLang="zh-TW" dirty="0"/>
              <a:t>4. </a:t>
            </a:r>
            <a:r>
              <a:rPr lang="zh-TW" altLang="en-US" dirty="0"/>
              <a:t>增加傳送效率</a:t>
            </a:r>
          </a:p>
          <a:p>
            <a:r>
              <a:rPr lang="en-US" altLang="zh-TW" dirty="0"/>
              <a:t>5. </a:t>
            </a:r>
            <a:r>
              <a:rPr lang="zh-TW" altLang="en-US" dirty="0"/>
              <a:t>提高產能</a:t>
            </a:r>
            <a:endParaRPr lang="en-US" altLang="zh-TW" dirty="0"/>
          </a:p>
          <a:p>
            <a:r>
              <a:rPr lang="en-US" altLang="zh-TW" dirty="0"/>
              <a:t>6.</a:t>
            </a:r>
            <a:r>
              <a:rPr lang="zh-TW" altLang="en-US" dirty="0"/>
              <a:t>與</a:t>
            </a:r>
            <a:r>
              <a:rPr lang="en-US" altLang="zh-TW" dirty="0"/>
              <a:t>MCS</a:t>
            </a:r>
            <a:r>
              <a:rPr lang="zh-TW" altLang="en-US" dirty="0"/>
              <a:t>高度整合</a:t>
            </a:r>
          </a:p>
        </p:txBody>
      </p:sp>
      <p:sp>
        <p:nvSpPr>
          <p:cNvPr id="4" name="投影片編號版面配置區 3"/>
          <p:cNvSpPr>
            <a:spLocks noGrp="1"/>
          </p:cNvSpPr>
          <p:nvPr>
            <p:ph type="sldNum" sz="quarter" idx="10"/>
          </p:nvPr>
        </p:nvSpPr>
        <p:spPr/>
        <p:txBody>
          <a:bodyPr/>
          <a:lstStyle/>
          <a:p>
            <a:fld id="{1A919BA6-4D38-421C-947F-F18614718EAF}" type="slidenum">
              <a:rPr lang="zh-TW" altLang="en-US" smtClean="0"/>
              <a:t>6</a:t>
            </a:fld>
            <a:endParaRPr lang="zh-TW" altLang="en-US"/>
          </a:p>
        </p:txBody>
      </p:sp>
    </p:spTree>
    <p:extLst>
      <p:ext uri="{BB962C8B-B14F-4D97-AF65-F5344CB8AC3E}">
        <p14:creationId xmlns:p14="http://schemas.microsoft.com/office/powerpoint/2010/main" val="39533660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dirty="0">
                <a:latin typeface="Times" panose="02020603050405020304" pitchFamily="18" charset="0"/>
                <a:ea typeface="Taipei" charset="-120"/>
              </a:rPr>
              <a:t>目的 </a:t>
            </a:r>
            <a:r>
              <a:rPr lang="en-US" altLang="zh-TW" sz="1200" dirty="0">
                <a:latin typeface="Times" panose="02020603050405020304" pitchFamily="18" charset="0"/>
                <a:ea typeface="Taipei" charset="-120"/>
              </a:rPr>
              <a:t>: </a:t>
            </a:r>
            <a:r>
              <a:rPr lang="zh-TW" altLang="en-US" sz="1200" dirty="0">
                <a:latin typeface="Times" panose="02020603050405020304" pitchFamily="18" charset="0"/>
                <a:ea typeface="Taipei" charset="-120"/>
              </a:rPr>
              <a:t>為了防止</a:t>
            </a:r>
            <a:r>
              <a:rPr lang="en-US" altLang="zh-TW" sz="1200" dirty="0">
                <a:latin typeface="Times" panose="02020603050405020304" pitchFamily="18" charset="0"/>
                <a:ea typeface="Taipei" charset="-120"/>
              </a:rPr>
              <a:t>cassette </a:t>
            </a:r>
            <a:r>
              <a:rPr lang="zh-TW" altLang="en-US" sz="1200" dirty="0">
                <a:latin typeface="Times" panose="02020603050405020304" pitchFamily="18" charset="0"/>
                <a:ea typeface="Taipei" charset="-120"/>
              </a:rPr>
              <a:t>佔住</a:t>
            </a:r>
            <a:r>
              <a:rPr lang="en-US" altLang="zh-TW" sz="1200" dirty="0">
                <a:latin typeface="Times" panose="02020603050405020304" pitchFamily="18" charset="0"/>
                <a:ea typeface="Taipei" charset="-120"/>
              </a:rPr>
              <a:t>Stocker 101 </a:t>
            </a:r>
            <a:r>
              <a:rPr lang="zh-TW" altLang="en-US" sz="1200" dirty="0">
                <a:latin typeface="Times" panose="02020603050405020304" pitchFamily="18" charset="0"/>
                <a:ea typeface="Taipei" charset="-120"/>
              </a:rPr>
              <a:t>及</a:t>
            </a:r>
            <a:r>
              <a:rPr lang="en-US" altLang="zh-TW" sz="1200" dirty="0">
                <a:latin typeface="Times" panose="02020603050405020304" pitchFamily="18" charset="0"/>
                <a:ea typeface="Taipei" charset="-120"/>
              </a:rPr>
              <a:t>102 zone </a:t>
            </a:r>
            <a:r>
              <a:rPr lang="zh-TW" altLang="en-US" sz="1200" dirty="0">
                <a:latin typeface="Times" panose="02020603050405020304" pitchFamily="18" charset="0"/>
                <a:ea typeface="Taipei" charset="-120"/>
              </a:rPr>
              <a:t>過久而影響跨</a:t>
            </a:r>
            <a:r>
              <a:rPr lang="en-US" altLang="zh-TW" sz="1200" dirty="0">
                <a:latin typeface="Times" panose="02020603050405020304" pitchFamily="18" charset="0"/>
                <a:ea typeface="Taipei" charset="-120"/>
              </a:rPr>
              <a:t>bay </a:t>
            </a:r>
            <a:r>
              <a:rPr lang="zh-TW" altLang="en-US" sz="1200" dirty="0">
                <a:latin typeface="Times" panose="02020603050405020304" pitchFamily="18" charset="0"/>
                <a:ea typeface="Taipei" charset="-120"/>
              </a:rPr>
              <a:t>傳送</a:t>
            </a:r>
            <a:r>
              <a:rPr lang="en-US" altLang="zh-TW" sz="1200" dirty="0">
                <a:latin typeface="Times" panose="02020603050405020304" pitchFamily="18" charset="0"/>
                <a:ea typeface="Taipei" charset="-120"/>
              </a:rPr>
              <a:t>,</a:t>
            </a:r>
            <a:r>
              <a:rPr lang="zh-TW" altLang="en-US" sz="1200" dirty="0">
                <a:latin typeface="Times" panose="02020603050405020304" pitchFamily="18" charset="0"/>
                <a:ea typeface="Taipei" charset="-120"/>
              </a:rPr>
              <a:t>當位於</a:t>
            </a:r>
            <a:r>
              <a:rPr lang="en-US" altLang="zh-TW" sz="1200" dirty="0">
                <a:latin typeface="Times" panose="02020603050405020304" pitchFamily="18" charset="0"/>
                <a:ea typeface="Taipei" charset="-120"/>
              </a:rPr>
              <a:t>Stocker 101 </a:t>
            </a:r>
          </a:p>
          <a:p>
            <a:r>
              <a:rPr lang="en-US" altLang="zh-TW" sz="1200" dirty="0">
                <a:latin typeface="Times" panose="02020603050405020304" pitchFamily="18" charset="0"/>
                <a:ea typeface="Taipei" charset="-120"/>
              </a:rPr>
              <a:t>            zone </a:t>
            </a:r>
            <a:r>
              <a:rPr lang="zh-TW" altLang="en-US" sz="1200" dirty="0">
                <a:latin typeface="Times" panose="02020603050405020304" pitchFamily="18" charset="0"/>
                <a:ea typeface="Taipei" charset="-120"/>
              </a:rPr>
              <a:t>與</a:t>
            </a:r>
            <a:r>
              <a:rPr lang="en-US" altLang="zh-TW" sz="1200" dirty="0">
                <a:latin typeface="Times" panose="02020603050405020304" pitchFamily="18" charset="0"/>
                <a:ea typeface="Taipei" charset="-120"/>
              </a:rPr>
              <a:t>102 zone </a:t>
            </a:r>
            <a:r>
              <a:rPr lang="zh-TW" altLang="en-US" sz="1200" dirty="0">
                <a:latin typeface="Times" panose="02020603050405020304" pitchFamily="18" charset="0"/>
                <a:ea typeface="Taipei" charset="-120"/>
              </a:rPr>
              <a:t>的</a:t>
            </a:r>
            <a:r>
              <a:rPr lang="en-US" altLang="zh-TW" sz="1200" dirty="0">
                <a:latin typeface="Times" panose="02020603050405020304" pitchFamily="18" charset="0"/>
                <a:ea typeface="Taipei" charset="-120"/>
              </a:rPr>
              <a:t>cassette </a:t>
            </a:r>
            <a:r>
              <a:rPr lang="zh-TW" altLang="en-US" sz="1200" dirty="0">
                <a:latin typeface="Times" panose="02020603050405020304" pitchFamily="18" charset="0"/>
                <a:ea typeface="Taipei" charset="-120"/>
              </a:rPr>
              <a:t>放超過一定的設定時間</a:t>
            </a:r>
            <a:r>
              <a:rPr lang="en-US" altLang="zh-TW" sz="1200" dirty="0">
                <a:latin typeface="Times" panose="02020603050405020304" pitchFamily="18" charset="0"/>
                <a:ea typeface="Taipei" charset="-120"/>
              </a:rPr>
              <a:t>(garbage time)</a:t>
            </a:r>
            <a:r>
              <a:rPr lang="zh-TW" altLang="en-US" sz="1200" dirty="0">
                <a:latin typeface="Times" panose="02020603050405020304" pitchFamily="18" charset="0"/>
                <a:ea typeface="Taipei" charset="-120"/>
              </a:rPr>
              <a:t>時</a:t>
            </a:r>
            <a:r>
              <a:rPr lang="en-US" altLang="zh-TW" sz="1200" dirty="0">
                <a:latin typeface="Times" panose="02020603050405020304" pitchFamily="18" charset="0"/>
                <a:ea typeface="Taipei" charset="-120"/>
              </a:rPr>
              <a:t>,DCS </a:t>
            </a:r>
            <a:r>
              <a:rPr lang="zh-TW" altLang="en-US" sz="1200" dirty="0">
                <a:latin typeface="Times" panose="02020603050405020304" pitchFamily="18" charset="0"/>
                <a:ea typeface="Taipei" charset="-120"/>
              </a:rPr>
              <a:t>會把</a:t>
            </a:r>
            <a:r>
              <a:rPr lang="en-US" altLang="zh-TW" sz="1200" dirty="0">
                <a:latin typeface="Times" panose="02020603050405020304" pitchFamily="18" charset="0"/>
                <a:ea typeface="Taipei" charset="-120"/>
              </a:rPr>
              <a:t>cassette </a:t>
            </a:r>
            <a:r>
              <a:rPr lang="zh-TW" altLang="en-US" sz="1200" dirty="0">
                <a:latin typeface="Times" panose="02020603050405020304" pitchFamily="18" charset="0"/>
                <a:ea typeface="Taipei" charset="-120"/>
              </a:rPr>
              <a:t>派</a:t>
            </a:r>
          </a:p>
          <a:p>
            <a:r>
              <a:rPr lang="zh-TW" altLang="en-US" sz="1200" dirty="0">
                <a:latin typeface="Times" panose="02020603050405020304" pitchFamily="18" charset="0"/>
                <a:ea typeface="Taipei" charset="-120"/>
              </a:rPr>
              <a:t>           至</a:t>
            </a:r>
            <a:r>
              <a:rPr lang="en-US" altLang="zh-TW" sz="1200" dirty="0">
                <a:latin typeface="Times" panose="02020603050405020304" pitchFamily="18" charset="0"/>
                <a:ea typeface="Taipei" charset="-120"/>
              </a:rPr>
              <a:t>103  zone </a:t>
            </a:r>
          </a:p>
          <a:p>
            <a:r>
              <a:rPr lang="zh-TW" altLang="en-US" sz="1200" dirty="0">
                <a:ea typeface="Taipei" charset="-120"/>
              </a:rPr>
              <a:t>觀念</a:t>
            </a:r>
            <a:r>
              <a:rPr lang="en-US" altLang="zh-TW" sz="1200" dirty="0">
                <a:latin typeface="Times" panose="02020603050405020304" pitchFamily="18" charset="0"/>
                <a:ea typeface="Taipei" charset="-120"/>
              </a:rPr>
              <a:t>: (1) </a:t>
            </a:r>
            <a:r>
              <a:rPr lang="zh-TW" altLang="en-US" sz="1200" dirty="0">
                <a:latin typeface="Times" panose="02020603050405020304" pitchFamily="18" charset="0"/>
                <a:ea typeface="Taipei" charset="-120"/>
              </a:rPr>
              <a:t>傳送</a:t>
            </a:r>
            <a:r>
              <a:rPr lang="en-US" altLang="zh-TW" sz="1200" dirty="0">
                <a:latin typeface="Times" panose="02020603050405020304" pitchFamily="18" charset="0"/>
                <a:ea typeface="Taipei" charset="-120"/>
              </a:rPr>
              <a:t>zone </a:t>
            </a:r>
            <a:r>
              <a:rPr lang="zh-TW" altLang="en-US" sz="1200" dirty="0">
                <a:latin typeface="Times" panose="02020603050405020304" pitchFamily="18" charset="0"/>
                <a:ea typeface="Taipei" charset="-120"/>
              </a:rPr>
              <a:t>的改變</a:t>
            </a:r>
            <a:r>
              <a:rPr lang="en-US" altLang="zh-TW" sz="1200" dirty="0">
                <a:latin typeface="Times" panose="02020603050405020304" pitchFamily="18" charset="0"/>
                <a:ea typeface="Taipei" charset="-120"/>
              </a:rPr>
              <a:t>, cassette </a:t>
            </a:r>
            <a:r>
              <a:rPr lang="zh-TW" altLang="en-US" sz="1200" dirty="0">
                <a:latin typeface="Times" panose="02020603050405020304" pitchFamily="18" charset="0"/>
                <a:ea typeface="Taipei" charset="-120"/>
              </a:rPr>
              <a:t>實體並不會移動</a:t>
            </a:r>
            <a:r>
              <a:rPr lang="en-US" altLang="zh-TW" sz="1200" dirty="0">
                <a:latin typeface="Times" panose="02020603050405020304" pitchFamily="18" charset="0"/>
                <a:ea typeface="Taipei" charset="-120"/>
              </a:rPr>
              <a:t>, </a:t>
            </a:r>
            <a:r>
              <a:rPr lang="zh-TW" altLang="en-US" sz="1200" dirty="0">
                <a:latin typeface="Times" panose="02020603050405020304" pitchFamily="18" charset="0"/>
                <a:ea typeface="Taipei" charset="-120"/>
              </a:rPr>
              <a:t>只是在系統上</a:t>
            </a:r>
            <a:r>
              <a:rPr lang="en-US" altLang="zh-TW" sz="1200" dirty="0">
                <a:latin typeface="Times" panose="02020603050405020304" pitchFamily="18" charset="0"/>
                <a:ea typeface="Taipei" charset="-120"/>
              </a:rPr>
              <a:t>, </a:t>
            </a:r>
            <a:r>
              <a:rPr lang="zh-TW" altLang="en-US" sz="1200" dirty="0">
                <a:latin typeface="Times" panose="02020603050405020304" pitchFamily="18" charset="0"/>
                <a:ea typeface="Taipei" charset="-120"/>
              </a:rPr>
              <a:t>此 </a:t>
            </a:r>
            <a:r>
              <a:rPr lang="en-US" altLang="zh-TW" sz="1200" dirty="0">
                <a:latin typeface="Times" panose="02020603050405020304" pitchFamily="18" charset="0"/>
                <a:ea typeface="Taipei" charset="-120"/>
              </a:rPr>
              <a:t>cassette </a:t>
            </a:r>
            <a:r>
              <a:rPr lang="zh-TW" altLang="en-US" sz="1200" dirty="0">
                <a:latin typeface="Times" panose="02020603050405020304" pitchFamily="18" charset="0"/>
                <a:ea typeface="Taipei" charset="-120"/>
              </a:rPr>
              <a:t>所屬</a:t>
            </a:r>
            <a:r>
              <a:rPr lang="en-US" altLang="zh-TW" sz="1200" dirty="0">
                <a:latin typeface="Times" panose="02020603050405020304" pitchFamily="18" charset="0"/>
                <a:ea typeface="Taipei" charset="-120"/>
              </a:rPr>
              <a:t>zone</a:t>
            </a:r>
          </a:p>
          <a:p>
            <a:r>
              <a:rPr lang="en-US" altLang="zh-TW" sz="1200" dirty="0">
                <a:latin typeface="Times" panose="02020603050405020304" pitchFamily="18" charset="0"/>
                <a:ea typeface="Taipei" charset="-120"/>
              </a:rPr>
              <a:t>                </a:t>
            </a:r>
            <a:r>
              <a:rPr lang="zh-TW" altLang="en-US" sz="1200" dirty="0">
                <a:latin typeface="Times" panose="02020603050405020304" pitchFamily="18" charset="0"/>
                <a:ea typeface="Taipei" charset="-120"/>
              </a:rPr>
              <a:t>的位置改變</a:t>
            </a:r>
          </a:p>
          <a:p>
            <a:endParaRPr lang="zh-TW" altLang="en-US" dirty="0"/>
          </a:p>
        </p:txBody>
      </p:sp>
      <p:sp>
        <p:nvSpPr>
          <p:cNvPr id="4" name="投影片編號版面配置區 3"/>
          <p:cNvSpPr>
            <a:spLocks noGrp="1"/>
          </p:cNvSpPr>
          <p:nvPr>
            <p:ph type="sldNum" sz="quarter" idx="10"/>
          </p:nvPr>
        </p:nvSpPr>
        <p:spPr/>
        <p:txBody>
          <a:bodyPr/>
          <a:lstStyle/>
          <a:p>
            <a:fld id="{1A919BA6-4D38-421C-947F-F18614718EAF}" type="slidenum">
              <a:rPr lang="zh-TW" altLang="en-US" smtClean="0"/>
              <a:t>39</a:t>
            </a:fld>
            <a:endParaRPr lang="zh-TW" altLang="en-US"/>
          </a:p>
        </p:txBody>
      </p:sp>
    </p:spTree>
    <p:extLst>
      <p:ext uri="{BB962C8B-B14F-4D97-AF65-F5344CB8AC3E}">
        <p14:creationId xmlns:p14="http://schemas.microsoft.com/office/powerpoint/2010/main" val="13397148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BBE81B-CB64-4597-BAF9-2150BDA22CE6}" type="slidenum">
              <a:rPr lang="en-US" altLang="zh-TW"/>
              <a:pPr/>
              <a:t>42</a:t>
            </a:fld>
            <a:endParaRPr lang="en-US" altLang="zh-TW"/>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xfrm>
            <a:off x="914400" y="4343400"/>
            <a:ext cx="5029200" cy="4114800"/>
          </a:xfrm>
        </p:spPr>
        <p:txBody>
          <a:bodyPr/>
          <a:lstStyle/>
          <a:p>
            <a:r>
              <a:rPr lang="en-US" altLang="zh-TW" sz="1200" dirty="0" err="1">
                <a:solidFill>
                  <a:srgbClr val="FF3300"/>
                </a:solidFill>
                <a:latin typeface="Times" panose="02020603050405020304" pitchFamily="18" charset="0"/>
                <a:ea typeface="標楷體" panose="03000509000000000000" pitchFamily="65" charset="-120"/>
              </a:rPr>
              <a:t>WD_Clean</a:t>
            </a:r>
            <a:r>
              <a:rPr lang="en-US" altLang="zh-TW" sz="1200" dirty="0">
                <a:solidFill>
                  <a:srgbClr val="FF3300"/>
                </a:solidFill>
                <a:latin typeface="Times" panose="02020603050405020304" pitchFamily="18" charset="0"/>
                <a:ea typeface="標楷體" panose="03000509000000000000" pitchFamily="65" charset="-120"/>
              </a:rPr>
              <a:t>               </a:t>
            </a:r>
            <a:r>
              <a:rPr lang="zh-TW" altLang="en-US" sz="1200" dirty="0">
                <a:solidFill>
                  <a:srgbClr val="FF3300"/>
                </a:solidFill>
                <a:latin typeface="Times" panose="02020603050405020304" pitchFamily="18" charset="0"/>
                <a:ea typeface="標楷體" panose="03000509000000000000" pitchFamily="65" charset="-120"/>
              </a:rPr>
              <a:t>：將機台上的</a:t>
            </a:r>
            <a:r>
              <a:rPr lang="en-US" altLang="zh-TW" sz="1200" dirty="0">
                <a:solidFill>
                  <a:srgbClr val="FF3300"/>
                </a:solidFill>
                <a:latin typeface="Times" panose="02020603050405020304" pitchFamily="18" charset="0"/>
                <a:ea typeface="標楷體" panose="03000509000000000000" pitchFamily="65" charset="-120"/>
              </a:rPr>
              <a:t>Cassette</a:t>
            </a:r>
            <a:r>
              <a:rPr lang="zh-TW" altLang="en-US" sz="1200" dirty="0">
                <a:solidFill>
                  <a:srgbClr val="FF3300"/>
                </a:solidFill>
                <a:latin typeface="Times" panose="02020603050405020304" pitchFamily="18" charset="0"/>
                <a:ea typeface="標楷體" panose="03000509000000000000" pitchFamily="65" charset="-120"/>
              </a:rPr>
              <a:t>派回到</a:t>
            </a:r>
            <a:r>
              <a:rPr lang="en-US" altLang="zh-TW" sz="1200" dirty="0">
                <a:solidFill>
                  <a:srgbClr val="FF3300"/>
                </a:solidFill>
                <a:latin typeface="Times" panose="02020603050405020304" pitchFamily="18" charset="0"/>
                <a:ea typeface="標楷體" panose="03000509000000000000" pitchFamily="65" charset="-120"/>
              </a:rPr>
              <a:t>Stocker</a:t>
            </a:r>
          </a:p>
          <a:p>
            <a:r>
              <a:rPr lang="en-US" altLang="zh-TW" sz="1200" dirty="0" err="1">
                <a:solidFill>
                  <a:srgbClr val="FF3300"/>
                </a:solidFill>
                <a:latin typeface="Times" panose="02020603050405020304" pitchFamily="18" charset="0"/>
                <a:ea typeface="標楷體" panose="03000509000000000000" pitchFamily="65" charset="-120"/>
              </a:rPr>
              <a:t>WD_LoadRequest</a:t>
            </a:r>
            <a:r>
              <a:rPr lang="en-US" altLang="zh-TW" sz="1200" dirty="0">
                <a:solidFill>
                  <a:srgbClr val="FF3300"/>
                </a:solidFill>
                <a:latin typeface="Times" panose="02020603050405020304" pitchFamily="18" charset="0"/>
                <a:ea typeface="標楷體" panose="03000509000000000000" pitchFamily="65" charset="-120"/>
              </a:rPr>
              <a:t> </a:t>
            </a:r>
            <a:r>
              <a:rPr lang="zh-TW" altLang="en-US" sz="1200" dirty="0">
                <a:solidFill>
                  <a:srgbClr val="FF3300"/>
                </a:solidFill>
                <a:latin typeface="Times" panose="02020603050405020304" pitchFamily="18" charset="0"/>
                <a:ea typeface="標楷體" panose="03000509000000000000" pitchFamily="65" charset="-120"/>
              </a:rPr>
              <a:t>：將</a:t>
            </a:r>
            <a:r>
              <a:rPr lang="en-US" altLang="zh-TW" sz="1200" dirty="0">
                <a:solidFill>
                  <a:srgbClr val="FF3300"/>
                </a:solidFill>
                <a:latin typeface="Times" panose="02020603050405020304" pitchFamily="18" charset="0"/>
                <a:ea typeface="標楷體" panose="03000509000000000000" pitchFamily="65" charset="-120"/>
              </a:rPr>
              <a:t>Cassette</a:t>
            </a:r>
            <a:r>
              <a:rPr lang="zh-TW" altLang="en-US" sz="1200" dirty="0">
                <a:solidFill>
                  <a:srgbClr val="FF3300"/>
                </a:solidFill>
                <a:latin typeface="Times" panose="02020603050405020304" pitchFamily="18" charset="0"/>
                <a:ea typeface="標楷體" panose="03000509000000000000" pitchFamily="65" charset="-120"/>
              </a:rPr>
              <a:t>派給所需的機台</a:t>
            </a:r>
          </a:p>
          <a:p>
            <a:r>
              <a:rPr lang="en-US" altLang="zh-TW" sz="1200" dirty="0" err="1">
                <a:solidFill>
                  <a:srgbClr val="FF3300"/>
                </a:solidFill>
                <a:latin typeface="Times" panose="02020603050405020304" pitchFamily="18" charset="0"/>
                <a:ea typeface="標楷體" panose="03000509000000000000" pitchFamily="65" charset="-120"/>
              </a:rPr>
              <a:t>WD_Push</a:t>
            </a:r>
            <a:r>
              <a:rPr lang="en-US" altLang="zh-TW" sz="1200" dirty="0">
                <a:solidFill>
                  <a:srgbClr val="FF3300"/>
                </a:solidFill>
                <a:latin typeface="Times" panose="02020603050405020304" pitchFamily="18" charset="0"/>
                <a:ea typeface="標楷體" panose="03000509000000000000" pitchFamily="65" charset="-120"/>
              </a:rPr>
              <a:t>                 : </a:t>
            </a:r>
            <a:r>
              <a:rPr lang="zh-TW" altLang="en-US" sz="1200" dirty="0">
                <a:solidFill>
                  <a:srgbClr val="FF3300"/>
                </a:solidFill>
                <a:latin typeface="Times" panose="02020603050405020304" pitchFamily="18" charset="0"/>
                <a:ea typeface="標楷體" panose="03000509000000000000" pitchFamily="65" charset="-120"/>
              </a:rPr>
              <a:t>先將要跑的貨拉到最近的</a:t>
            </a:r>
            <a:r>
              <a:rPr lang="en-US" altLang="zh-TW" sz="1200" dirty="0">
                <a:solidFill>
                  <a:srgbClr val="FF3300"/>
                </a:solidFill>
                <a:latin typeface="Times" panose="02020603050405020304" pitchFamily="18" charset="0"/>
                <a:ea typeface="標楷體" panose="03000509000000000000" pitchFamily="65" charset="-120"/>
              </a:rPr>
              <a:t>Stocker</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err="1">
                <a:solidFill>
                  <a:srgbClr val="FF3300"/>
                </a:solidFill>
                <a:latin typeface="Times" panose="02020603050405020304" pitchFamily="18" charset="0"/>
                <a:ea typeface="標楷體" panose="03000509000000000000" pitchFamily="65" charset="-120"/>
              </a:rPr>
              <a:t>WD_Stocker</a:t>
            </a:r>
            <a:r>
              <a:rPr lang="en-US" altLang="zh-TW" sz="1200" dirty="0">
                <a:solidFill>
                  <a:srgbClr val="FF3300"/>
                </a:solidFill>
                <a:latin typeface="Times" panose="02020603050405020304" pitchFamily="18" charset="0"/>
                <a:ea typeface="標楷體" panose="03000509000000000000" pitchFamily="65" charset="-120"/>
              </a:rPr>
              <a:t>           </a:t>
            </a:r>
            <a:r>
              <a:rPr lang="zh-TW" altLang="en-US" sz="1200" dirty="0">
                <a:solidFill>
                  <a:srgbClr val="FF3300"/>
                </a:solidFill>
                <a:latin typeface="Times" panose="02020603050405020304" pitchFamily="18" charset="0"/>
                <a:ea typeface="標楷體" panose="03000509000000000000" pitchFamily="65" charset="-120"/>
              </a:rPr>
              <a:t>：依據狀況調整</a:t>
            </a:r>
            <a:r>
              <a:rPr lang="en-US" altLang="zh-TW" sz="1200" dirty="0">
                <a:solidFill>
                  <a:srgbClr val="FF3300"/>
                </a:solidFill>
                <a:latin typeface="Times" panose="02020603050405020304" pitchFamily="18" charset="0"/>
                <a:ea typeface="標楷體" panose="03000509000000000000" pitchFamily="65" charset="-120"/>
              </a:rPr>
              <a:t>Stocker</a:t>
            </a:r>
            <a:r>
              <a:rPr lang="zh-TW" altLang="en-US" sz="1200" dirty="0">
                <a:solidFill>
                  <a:srgbClr val="FF3300"/>
                </a:solidFill>
                <a:latin typeface="Times" panose="02020603050405020304" pitchFamily="18" charset="0"/>
                <a:ea typeface="標楷體" panose="03000509000000000000" pitchFamily="65" charset="-120"/>
              </a:rPr>
              <a:t>內的</a:t>
            </a:r>
            <a:r>
              <a:rPr lang="en-US" altLang="zh-TW" sz="1200" dirty="0">
                <a:solidFill>
                  <a:srgbClr val="FF3300"/>
                </a:solidFill>
                <a:latin typeface="Times" panose="02020603050405020304" pitchFamily="18" charset="0"/>
                <a:ea typeface="標楷體" panose="03000509000000000000" pitchFamily="65" charset="-120"/>
              </a:rPr>
              <a:t>Cassette</a:t>
            </a:r>
          </a:p>
          <a:p>
            <a:endParaRPr lang="en-US" altLang="zh-TW" sz="1200" dirty="0">
              <a:solidFill>
                <a:srgbClr val="FF3300"/>
              </a:solidFill>
              <a:latin typeface="Times" panose="02020603050405020304" pitchFamily="18" charset="0"/>
              <a:ea typeface="標楷體" panose="03000509000000000000" pitchFamily="65" charset="-120"/>
            </a:endParaRPr>
          </a:p>
          <a:p>
            <a:endParaRPr lang="zh-TW" altLang="zh-TW" dirty="0"/>
          </a:p>
        </p:txBody>
      </p:sp>
    </p:spTree>
    <p:extLst>
      <p:ext uri="{BB962C8B-B14F-4D97-AF65-F5344CB8AC3E}">
        <p14:creationId xmlns:p14="http://schemas.microsoft.com/office/powerpoint/2010/main" val="32628348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4F8640-FC90-4B22-BA76-66C4327E9521}" type="slidenum">
              <a:rPr lang="en-US" altLang="zh-TW"/>
              <a:pPr/>
              <a:t>43</a:t>
            </a:fld>
            <a:endParaRPr lang="en-US" altLang="zh-TW"/>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xfrm>
            <a:off x="914400" y="4343400"/>
            <a:ext cx="5029200" cy="4114800"/>
          </a:xfrm>
        </p:spPr>
        <p:txBody>
          <a:bodyPr/>
          <a:lstStyle/>
          <a:p>
            <a:endParaRPr lang="zh-TW" altLang="zh-TW"/>
          </a:p>
        </p:txBody>
      </p:sp>
    </p:spTree>
    <p:extLst>
      <p:ext uri="{BB962C8B-B14F-4D97-AF65-F5344CB8AC3E}">
        <p14:creationId xmlns:p14="http://schemas.microsoft.com/office/powerpoint/2010/main" val="12827881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Arial Unicode MS" pitchFamily="34" charset="-120"/>
                <a:ea typeface="Arial Unicode MS" pitchFamily="34" charset="-120"/>
              </a:rPr>
              <a:t>DCS </a:t>
            </a:r>
            <a:r>
              <a:rPr lang="zh-TW" altLang="en-US" dirty="0">
                <a:latin typeface="Arial Unicode MS" pitchFamily="34" charset="-120"/>
                <a:ea typeface="Arial Unicode MS" pitchFamily="34" charset="-120"/>
              </a:rPr>
              <a:t>如何知道每個機台所需要派上去的</a:t>
            </a:r>
            <a:r>
              <a:rPr lang="en-US" altLang="zh-TW" dirty="0">
                <a:latin typeface="Arial Unicode MS" pitchFamily="34" charset="-120"/>
                <a:ea typeface="Arial Unicode MS" pitchFamily="34" charset="-120"/>
              </a:rPr>
              <a:t>CASSETTE</a:t>
            </a:r>
            <a:r>
              <a:rPr lang="zh-TW" altLang="en-US" dirty="0">
                <a:latin typeface="Arial Unicode MS" pitchFamily="34" charset="-120"/>
                <a:ea typeface="Arial Unicode MS" pitchFamily="34" charset="-120"/>
              </a:rPr>
              <a:t>為何</a:t>
            </a:r>
            <a:r>
              <a:rPr lang="en-US" altLang="zh-TW" dirty="0">
                <a:latin typeface="Arial Unicode MS" pitchFamily="34" charset="-120"/>
                <a:ea typeface="Arial Unicode MS" pitchFamily="34" charset="-120"/>
              </a:rPr>
              <a:t>? </a:t>
            </a:r>
            <a:r>
              <a:rPr lang="zh-TW" altLang="en-US" dirty="0">
                <a:latin typeface="Arial Unicode MS" pitchFamily="34" charset="-120"/>
                <a:ea typeface="Arial Unicode MS" pitchFamily="34" charset="-120"/>
              </a:rPr>
              <a:t>答案是</a:t>
            </a:r>
            <a:r>
              <a:rPr lang="zh-TW" altLang="en-US" u="sng" dirty="0">
                <a:latin typeface="Arial Unicode MS" pitchFamily="34" charset="-120"/>
                <a:ea typeface="Arial Unicode MS" pitchFamily="34" charset="-120"/>
              </a:rPr>
              <a:t>根據機台所編輯的派工法則來決定</a:t>
            </a:r>
            <a:r>
              <a:rPr lang="en-US" altLang="zh-TW" dirty="0">
                <a:latin typeface="Arial Unicode MS" pitchFamily="34" charset="-120"/>
                <a:ea typeface="Arial Unicode MS" pitchFamily="34" charset="-120"/>
              </a:rPr>
              <a:t>, </a:t>
            </a:r>
            <a:r>
              <a:rPr lang="zh-TW" altLang="en-US" dirty="0">
                <a:latin typeface="Arial Unicode MS" pitchFamily="34" charset="-120"/>
                <a:ea typeface="Arial Unicode MS" pitchFamily="34" charset="-120"/>
              </a:rPr>
              <a:t>派工法則編輯完的結果會存成</a:t>
            </a:r>
            <a:r>
              <a:rPr lang="en-US" altLang="zh-TW" dirty="0">
                <a:latin typeface="Arial Unicode MS" pitchFamily="34" charset="-120"/>
                <a:ea typeface="Arial Unicode MS" pitchFamily="34" charset="-120"/>
              </a:rPr>
              <a:t>Template ID, </a:t>
            </a:r>
            <a:r>
              <a:rPr lang="zh-TW" altLang="en-US" dirty="0">
                <a:latin typeface="Arial Unicode MS" pitchFamily="34" charset="-120"/>
                <a:ea typeface="Arial Unicode MS" pitchFamily="34" charset="-120"/>
              </a:rPr>
              <a:t>供機台選用</a:t>
            </a:r>
            <a:endParaRPr lang="en-US" altLang="zh-TW" dirty="0">
              <a:latin typeface="Arial Unicode MS" pitchFamily="34" charset="-120"/>
              <a:ea typeface="Arial Unicode MS" pitchFamily="34" charset="-120"/>
            </a:endParaRPr>
          </a:p>
          <a:p>
            <a:r>
              <a:rPr lang="en-US" altLang="zh-TW" dirty="0">
                <a:latin typeface="Arial Unicode MS" pitchFamily="34" charset="-120"/>
                <a:ea typeface="Arial Unicode MS" pitchFamily="34" charset="-120"/>
              </a:rPr>
              <a:t>DCS Rule </a:t>
            </a:r>
            <a:r>
              <a:rPr lang="zh-TW" altLang="en-US" dirty="0">
                <a:latin typeface="Arial Unicode MS" pitchFamily="34" charset="-120"/>
                <a:ea typeface="Arial Unicode MS" pitchFamily="34" charset="-120"/>
              </a:rPr>
              <a:t>編輯</a:t>
            </a:r>
          </a:p>
          <a:p>
            <a:r>
              <a:rPr lang="en-US" altLang="zh-TW" dirty="0">
                <a:latin typeface="Arial Unicode MS" pitchFamily="34" charset="-120"/>
                <a:ea typeface="Arial Unicode MS" pitchFamily="34" charset="-120"/>
              </a:rPr>
              <a:t>1. Template Rule </a:t>
            </a:r>
            <a:r>
              <a:rPr lang="zh-TW" altLang="en-US" dirty="0">
                <a:latin typeface="Arial Unicode MS" pitchFamily="34" charset="-120"/>
                <a:ea typeface="Arial Unicode MS" pitchFamily="34" charset="-120"/>
              </a:rPr>
              <a:t>與機台的關係</a:t>
            </a:r>
          </a:p>
          <a:p>
            <a:pPr eaLnBrk="0" hangingPunct="0"/>
            <a:r>
              <a:rPr lang="en-US" altLang="zh-TW" dirty="0">
                <a:latin typeface="Arial Unicode MS" pitchFamily="34" charset="-120"/>
                <a:ea typeface="Arial Unicode MS" pitchFamily="34" charset="-120"/>
              </a:rPr>
              <a:t>2. Template Rule </a:t>
            </a:r>
            <a:r>
              <a:rPr lang="zh-TW" altLang="en-US" dirty="0">
                <a:latin typeface="Arial Unicode MS" pitchFamily="34" charset="-120"/>
                <a:ea typeface="Arial Unicode MS" pitchFamily="34" charset="-120"/>
              </a:rPr>
              <a:t>的例子</a:t>
            </a:r>
          </a:p>
          <a:p>
            <a:pPr eaLnBrk="0" hangingPunct="0"/>
            <a:r>
              <a:rPr lang="en-US" altLang="zh-TW" dirty="0">
                <a:latin typeface="Arial Unicode MS" pitchFamily="34" charset="-120"/>
                <a:ea typeface="Arial Unicode MS" pitchFamily="34" charset="-120"/>
              </a:rPr>
              <a:t>3. List Rule</a:t>
            </a:r>
          </a:p>
          <a:p>
            <a:r>
              <a:rPr lang="en-US" altLang="zh-TW" dirty="0">
                <a:latin typeface="Arial Unicode MS" pitchFamily="34" charset="-120"/>
                <a:ea typeface="Arial Unicode MS" pitchFamily="34" charset="-120"/>
              </a:rPr>
              <a:t>4. Filter Rule</a:t>
            </a:r>
          </a:p>
          <a:p>
            <a:r>
              <a:rPr lang="en-US" altLang="zh-TW" dirty="0">
                <a:latin typeface="Arial Unicode MS" pitchFamily="34" charset="-120"/>
                <a:ea typeface="Arial Unicode MS" pitchFamily="34" charset="-120"/>
              </a:rPr>
              <a:t>5. Sort Rule</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latin typeface="Arial Unicode MS" pitchFamily="34" charset="-120"/>
              <a:ea typeface="Arial Unicode MS" pitchFamily="34" charset="-120"/>
            </a:endParaRPr>
          </a:p>
          <a:p>
            <a:endParaRPr lang="zh-TW" altLang="en-US" dirty="0"/>
          </a:p>
        </p:txBody>
      </p:sp>
      <p:sp>
        <p:nvSpPr>
          <p:cNvPr id="4" name="投影片編號版面配置區 3"/>
          <p:cNvSpPr>
            <a:spLocks noGrp="1"/>
          </p:cNvSpPr>
          <p:nvPr>
            <p:ph type="sldNum" sz="quarter" idx="10"/>
          </p:nvPr>
        </p:nvSpPr>
        <p:spPr/>
        <p:txBody>
          <a:bodyPr/>
          <a:lstStyle/>
          <a:p>
            <a:fld id="{1A919BA6-4D38-421C-947F-F18614718EAF}" type="slidenum">
              <a:rPr lang="zh-TW" altLang="en-US" smtClean="0"/>
              <a:t>44</a:t>
            </a:fld>
            <a:endParaRPr lang="zh-TW" altLang="en-US"/>
          </a:p>
        </p:txBody>
      </p:sp>
    </p:spTree>
    <p:extLst>
      <p:ext uri="{BB962C8B-B14F-4D97-AF65-F5344CB8AC3E}">
        <p14:creationId xmlns:p14="http://schemas.microsoft.com/office/powerpoint/2010/main" val="21248014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eaLnBrk="0" hangingPunct="0"/>
            <a:r>
              <a:rPr kumimoji="0" lang="zh-TW" altLang="en-US" dirty="0">
                <a:ea typeface="Taipei" charset="-120"/>
              </a:rPr>
              <a:t>當機台</a:t>
            </a:r>
            <a:r>
              <a:rPr kumimoji="0" lang="en-US" altLang="zh-TW" dirty="0">
                <a:ea typeface="Taipei" charset="-120"/>
              </a:rPr>
              <a:t>port </a:t>
            </a:r>
            <a:r>
              <a:rPr kumimoji="0" lang="zh-TW" altLang="en-US" dirty="0">
                <a:ea typeface="Taipei" charset="-120"/>
              </a:rPr>
              <a:t>需要 </a:t>
            </a:r>
            <a:r>
              <a:rPr kumimoji="0" lang="en-US" altLang="zh-TW" dirty="0">
                <a:ea typeface="Taipei" charset="-120"/>
              </a:rPr>
              <a:t>DCS </a:t>
            </a:r>
            <a:r>
              <a:rPr kumimoji="0" lang="zh-TW" altLang="en-US" dirty="0">
                <a:ea typeface="Taipei" charset="-120"/>
              </a:rPr>
              <a:t>派</a:t>
            </a:r>
            <a:r>
              <a:rPr kumimoji="0" lang="en-US" altLang="zh-TW" dirty="0">
                <a:ea typeface="Taipei" charset="-120"/>
              </a:rPr>
              <a:t>cassette </a:t>
            </a:r>
            <a:r>
              <a:rPr kumimoji="0" lang="zh-TW" altLang="en-US" dirty="0">
                <a:ea typeface="Taipei" charset="-120"/>
              </a:rPr>
              <a:t>上去時</a:t>
            </a:r>
            <a:r>
              <a:rPr kumimoji="0" lang="en-US" altLang="zh-TW" dirty="0">
                <a:ea typeface="Taipei" charset="-120"/>
              </a:rPr>
              <a:t>, DCS </a:t>
            </a:r>
            <a:r>
              <a:rPr kumimoji="0" lang="zh-TW" altLang="en-US" dirty="0">
                <a:ea typeface="Taipei" charset="-120"/>
              </a:rPr>
              <a:t>會</a:t>
            </a:r>
          </a:p>
          <a:p>
            <a:pPr eaLnBrk="0" hangingPunct="0"/>
            <a:r>
              <a:rPr kumimoji="0" lang="zh-TW" altLang="en-US" dirty="0">
                <a:ea typeface="Taipei" charset="-120"/>
              </a:rPr>
              <a:t>執行以下動作</a:t>
            </a:r>
          </a:p>
          <a:p>
            <a:pPr eaLnBrk="0" hangingPunct="0">
              <a:buFontTx/>
              <a:buAutoNum type="arabicParenBoth"/>
            </a:pPr>
            <a:r>
              <a:rPr kumimoji="0" lang="zh-TW" altLang="en-US" dirty="0">
                <a:ea typeface="Taipei" charset="-120"/>
              </a:rPr>
              <a:t>尋找此機台所設定的</a:t>
            </a:r>
            <a:r>
              <a:rPr kumimoji="0" lang="en-US" altLang="zh-TW" dirty="0">
                <a:ea typeface="Taipei" charset="-120"/>
              </a:rPr>
              <a:t>template ID </a:t>
            </a:r>
            <a:r>
              <a:rPr kumimoji="0" lang="zh-TW" altLang="en-US" dirty="0">
                <a:ea typeface="Taipei" charset="-120"/>
              </a:rPr>
              <a:t>及所包含的 </a:t>
            </a:r>
          </a:p>
          <a:p>
            <a:pPr eaLnBrk="0" hangingPunct="0"/>
            <a:r>
              <a:rPr kumimoji="0" lang="zh-TW" altLang="en-US" dirty="0">
                <a:ea typeface="Taipei" charset="-120"/>
              </a:rPr>
              <a:t>     派工</a:t>
            </a:r>
            <a:r>
              <a:rPr kumimoji="0" lang="en-US" altLang="zh-TW" dirty="0">
                <a:ea typeface="Taipei" charset="-120"/>
              </a:rPr>
              <a:t>rule</a:t>
            </a:r>
          </a:p>
          <a:p>
            <a:pPr eaLnBrk="0" hangingPunct="0"/>
            <a:r>
              <a:rPr kumimoji="0" lang="en-US" altLang="zh-TW" dirty="0">
                <a:ea typeface="Taipei" charset="-120"/>
              </a:rPr>
              <a:t>(2) </a:t>
            </a:r>
            <a:r>
              <a:rPr kumimoji="0" lang="zh-TW" altLang="en-US" dirty="0">
                <a:ea typeface="Taipei" charset="-120"/>
              </a:rPr>
              <a:t>使用這些</a:t>
            </a:r>
            <a:r>
              <a:rPr kumimoji="0" lang="en-US" altLang="zh-TW" dirty="0">
                <a:ea typeface="Taipei" charset="-120"/>
              </a:rPr>
              <a:t>rule </a:t>
            </a:r>
            <a:r>
              <a:rPr kumimoji="0" lang="zh-TW" altLang="en-US" dirty="0">
                <a:ea typeface="Taipei" charset="-120"/>
              </a:rPr>
              <a:t>去找出此機台可派貨的</a:t>
            </a:r>
            <a:r>
              <a:rPr kumimoji="0" lang="en-US" altLang="zh-TW" dirty="0">
                <a:ea typeface="Taipei" charset="-120"/>
              </a:rPr>
              <a:t>cassette </a:t>
            </a:r>
          </a:p>
          <a:p>
            <a:pPr eaLnBrk="0" hangingPunct="0"/>
            <a:r>
              <a:rPr kumimoji="0" lang="en-US" altLang="zh-TW" dirty="0">
                <a:ea typeface="Taipei" charset="-120"/>
              </a:rPr>
              <a:t>     </a:t>
            </a:r>
            <a:r>
              <a:rPr kumimoji="0" lang="zh-TW" altLang="en-US" dirty="0">
                <a:ea typeface="Taipei" charset="-120"/>
              </a:rPr>
              <a:t>及順序</a:t>
            </a:r>
          </a:p>
          <a:p>
            <a:pPr eaLnBrk="0" hangingPunct="0"/>
            <a:r>
              <a:rPr kumimoji="0" lang="en-US" altLang="zh-TW" dirty="0">
                <a:ea typeface="Taipei" charset="-120"/>
              </a:rPr>
              <a:t>(3) </a:t>
            </a:r>
            <a:r>
              <a:rPr kumimoji="0" lang="zh-TW" altLang="en-US" dirty="0">
                <a:ea typeface="Taipei" charset="-120"/>
              </a:rPr>
              <a:t>執行派貨命令</a:t>
            </a:r>
            <a:r>
              <a:rPr kumimoji="0" lang="en-US" altLang="zh-TW" dirty="0">
                <a:ea typeface="Taipei" charset="-120"/>
              </a:rPr>
              <a:t>, </a:t>
            </a:r>
            <a:r>
              <a:rPr kumimoji="0" lang="zh-TW" altLang="en-US" dirty="0">
                <a:ea typeface="Taipei" charset="-120"/>
              </a:rPr>
              <a:t>把</a:t>
            </a:r>
            <a:r>
              <a:rPr kumimoji="0" lang="en-US" altLang="zh-TW" dirty="0">
                <a:ea typeface="Taipei" charset="-120"/>
              </a:rPr>
              <a:t>priority </a:t>
            </a:r>
            <a:r>
              <a:rPr kumimoji="0" lang="zh-TW" altLang="en-US" dirty="0">
                <a:ea typeface="Taipei" charset="-120"/>
              </a:rPr>
              <a:t>最高的</a:t>
            </a:r>
            <a:r>
              <a:rPr kumimoji="0" lang="en-US" altLang="zh-TW" dirty="0">
                <a:ea typeface="Taipei" charset="-120"/>
              </a:rPr>
              <a:t>cassette  </a:t>
            </a:r>
            <a:r>
              <a:rPr kumimoji="0" lang="zh-TW" altLang="en-US" dirty="0">
                <a:ea typeface="Taipei" charset="-120"/>
              </a:rPr>
              <a:t>派派至機台</a:t>
            </a:r>
          </a:p>
          <a:p>
            <a:endParaRPr lang="zh-TW" altLang="en-US" dirty="0"/>
          </a:p>
        </p:txBody>
      </p:sp>
      <p:sp>
        <p:nvSpPr>
          <p:cNvPr id="4" name="投影片編號版面配置區 3"/>
          <p:cNvSpPr>
            <a:spLocks noGrp="1"/>
          </p:cNvSpPr>
          <p:nvPr>
            <p:ph type="sldNum" sz="quarter" idx="10"/>
          </p:nvPr>
        </p:nvSpPr>
        <p:spPr/>
        <p:txBody>
          <a:bodyPr/>
          <a:lstStyle/>
          <a:p>
            <a:fld id="{1A919BA6-4D38-421C-947F-F18614718EAF}" type="slidenum">
              <a:rPr lang="zh-TW" altLang="en-US" smtClean="0"/>
              <a:t>45</a:t>
            </a:fld>
            <a:endParaRPr lang="zh-TW" altLang="en-US"/>
          </a:p>
        </p:txBody>
      </p:sp>
    </p:spTree>
    <p:extLst>
      <p:ext uri="{BB962C8B-B14F-4D97-AF65-F5344CB8AC3E}">
        <p14:creationId xmlns:p14="http://schemas.microsoft.com/office/powerpoint/2010/main" val="16621677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eaLnBrk="0" hangingPunct="0"/>
            <a:r>
              <a:rPr lang="en-US" altLang="zh-TW" dirty="0">
                <a:ea typeface="Taipei" charset="-120"/>
              </a:rPr>
              <a:t>DCS </a:t>
            </a:r>
            <a:r>
              <a:rPr lang="zh-TW" altLang="en-US" dirty="0">
                <a:ea typeface="Taipei" charset="-120"/>
              </a:rPr>
              <a:t>經過</a:t>
            </a:r>
            <a:r>
              <a:rPr lang="en-US" altLang="zh-TW" dirty="0">
                <a:ea typeface="Taipei" charset="-120"/>
              </a:rPr>
              <a:t>4 </a:t>
            </a:r>
            <a:r>
              <a:rPr lang="zh-TW" altLang="en-US" dirty="0">
                <a:ea typeface="Taipei" charset="-120"/>
              </a:rPr>
              <a:t>個步驟</a:t>
            </a:r>
            <a:r>
              <a:rPr lang="en-US" altLang="zh-TW" dirty="0">
                <a:ea typeface="Taipei" charset="-120"/>
              </a:rPr>
              <a:t>(List </a:t>
            </a:r>
            <a:r>
              <a:rPr lang="en-US" altLang="zh-TW" dirty="0">
                <a:ea typeface="Taipei" charset="-120"/>
                <a:sym typeface="Wingdings" panose="05000000000000000000" pitchFamily="2" charset="2"/>
              </a:rPr>
              <a:t> Mask Sort  Position type </a:t>
            </a:r>
            <a:r>
              <a:rPr lang="en-US" altLang="zh-TW" dirty="0">
                <a:ea typeface="Taipei" charset="-120"/>
              </a:rPr>
              <a:t>)</a:t>
            </a:r>
            <a:r>
              <a:rPr lang="zh-TW" altLang="en-US" dirty="0">
                <a:ea typeface="Taipei" charset="-120"/>
              </a:rPr>
              <a:t>便可找</a:t>
            </a:r>
          </a:p>
          <a:p>
            <a:pPr eaLnBrk="0" hangingPunct="0"/>
            <a:r>
              <a:rPr lang="zh-TW" altLang="en-US" dirty="0">
                <a:ea typeface="Taipei" charset="-120"/>
              </a:rPr>
              <a:t>出最適合的</a:t>
            </a:r>
            <a:r>
              <a:rPr lang="en-US" altLang="zh-TW" dirty="0">
                <a:ea typeface="Taipei" charset="-120"/>
              </a:rPr>
              <a:t>cassette </a:t>
            </a:r>
            <a:r>
              <a:rPr lang="zh-TW" altLang="en-US" dirty="0">
                <a:ea typeface="Taipei" charset="-120"/>
              </a:rPr>
              <a:t>派上機台</a:t>
            </a:r>
          </a:p>
          <a:p>
            <a:endParaRPr lang="zh-TW" altLang="en-US" dirty="0"/>
          </a:p>
        </p:txBody>
      </p:sp>
      <p:sp>
        <p:nvSpPr>
          <p:cNvPr id="4" name="投影片編號版面配置區 3"/>
          <p:cNvSpPr>
            <a:spLocks noGrp="1"/>
          </p:cNvSpPr>
          <p:nvPr>
            <p:ph type="sldNum" sz="quarter" idx="10"/>
          </p:nvPr>
        </p:nvSpPr>
        <p:spPr/>
        <p:txBody>
          <a:bodyPr/>
          <a:lstStyle/>
          <a:p>
            <a:fld id="{1A919BA6-4D38-421C-947F-F18614718EAF}" type="slidenum">
              <a:rPr lang="zh-TW" altLang="en-US" smtClean="0"/>
              <a:t>46</a:t>
            </a:fld>
            <a:endParaRPr lang="zh-TW" altLang="en-US"/>
          </a:p>
        </p:txBody>
      </p:sp>
    </p:spTree>
    <p:extLst>
      <p:ext uri="{BB962C8B-B14F-4D97-AF65-F5344CB8AC3E}">
        <p14:creationId xmlns:p14="http://schemas.microsoft.com/office/powerpoint/2010/main" val="548789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1" dirty="0">
                <a:latin typeface="Times" panose="02020603050405020304" pitchFamily="18" charset="0"/>
                <a:ea typeface="Taipei" charset="-120"/>
              </a:rPr>
              <a:t>不在</a:t>
            </a:r>
            <a:r>
              <a:rPr lang="en-US" altLang="zh-TW" b="1" dirty="0">
                <a:latin typeface="Times" panose="02020603050405020304" pitchFamily="18" charset="0"/>
                <a:ea typeface="Taipei" charset="-120"/>
              </a:rPr>
              <a:t>supply </a:t>
            </a:r>
            <a:r>
              <a:rPr lang="en-US" altLang="zh-TW" b="1" dirty="0" err="1">
                <a:latin typeface="Times" panose="02020603050405020304" pitchFamily="18" charset="0"/>
                <a:ea typeface="Taipei" charset="-120"/>
              </a:rPr>
              <a:t>stk</a:t>
            </a:r>
            <a:r>
              <a:rPr lang="en-US" altLang="zh-TW" dirty="0">
                <a:latin typeface="Times" panose="02020603050405020304" pitchFamily="18" charset="0"/>
                <a:ea typeface="Taipei" charset="-120"/>
              </a:rPr>
              <a:t>, </a:t>
            </a:r>
            <a:r>
              <a:rPr lang="zh-TW" altLang="en-US" dirty="0">
                <a:latin typeface="Times" panose="02020603050405020304" pitchFamily="18" charset="0"/>
                <a:ea typeface="Taipei" charset="-120"/>
              </a:rPr>
              <a:t>不會被送機台</a:t>
            </a:r>
            <a:r>
              <a:rPr lang="en-US" altLang="zh-TW" dirty="0">
                <a:latin typeface="Times" panose="02020603050405020304" pitchFamily="18" charset="0"/>
                <a:ea typeface="Taipei" charset="-120"/>
              </a:rPr>
              <a:t>port,</a:t>
            </a:r>
            <a:r>
              <a:rPr lang="en-US" altLang="zh-TW" baseline="0" dirty="0">
                <a:latin typeface="Times" panose="02020603050405020304" pitchFamily="18" charset="0"/>
                <a:ea typeface="Taipei" charset="-120"/>
              </a:rPr>
              <a:t> </a:t>
            </a:r>
            <a:r>
              <a:rPr lang="zh-TW" altLang="en-US" dirty="0">
                <a:latin typeface="Times" panose="02020603050405020304" pitchFamily="18" charset="0"/>
                <a:ea typeface="Taipei" charset="-120"/>
              </a:rPr>
              <a:t>但會被</a:t>
            </a:r>
            <a:r>
              <a:rPr lang="en-US" altLang="zh-TW" dirty="0">
                <a:latin typeface="Times" panose="02020603050405020304" pitchFamily="18" charset="0"/>
                <a:ea typeface="Taipei" charset="-120"/>
              </a:rPr>
              <a:t>pull </a:t>
            </a:r>
            <a:r>
              <a:rPr lang="zh-TW" altLang="en-US" dirty="0">
                <a:latin typeface="Times" panose="02020603050405020304" pitchFamily="18" charset="0"/>
                <a:ea typeface="Taipei" charset="-120"/>
              </a:rPr>
              <a:t>到</a:t>
            </a:r>
            <a:r>
              <a:rPr lang="en-US" altLang="zh-TW" dirty="0">
                <a:latin typeface="Times" panose="02020603050405020304" pitchFamily="18" charset="0"/>
                <a:ea typeface="Taipei" charset="-120"/>
              </a:rPr>
              <a:t>AAIEX200 supply STK</a:t>
            </a:r>
            <a:r>
              <a:rPr lang="zh-TW" altLang="en-US" dirty="0">
                <a:latin typeface="Times" panose="02020603050405020304" pitchFamily="18" charset="0"/>
                <a:ea typeface="Taipei" charset="-120"/>
              </a:rPr>
              <a:t>的</a:t>
            </a:r>
            <a:r>
              <a:rPr lang="en-US" altLang="zh-TW" dirty="0">
                <a:latin typeface="Times" panose="02020603050405020304" pitchFamily="18" charset="0"/>
                <a:ea typeface="Taipei" charset="-120"/>
              </a:rPr>
              <a:t>101 zone</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dirty="0">
                <a:latin typeface="Times" panose="02020603050405020304" pitchFamily="18" charset="0"/>
                <a:ea typeface="Taipei" charset="-120"/>
              </a:rPr>
              <a:t>在</a:t>
            </a:r>
            <a:r>
              <a:rPr lang="en-US" altLang="zh-TW" b="1" dirty="0">
                <a:latin typeface="Times" panose="02020603050405020304" pitchFamily="18" charset="0"/>
                <a:ea typeface="Taipei" charset="-120"/>
              </a:rPr>
              <a:t>supply </a:t>
            </a:r>
            <a:r>
              <a:rPr lang="en-US" altLang="zh-TW" b="1" dirty="0" err="1">
                <a:latin typeface="Times" panose="02020603050405020304" pitchFamily="18" charset="0"/>
                <a:ea typeface="Taipei" charset="-120"/>
              </a:rPr>
              <a:t>stk</a:t>
            </a:r>
            <a:r>
              <a:rPr lang="en-US" altLang="zh-TW" dirty="0">
                <a:latin typeface="Times" panose="02020603050405020304" pitchFamily="18" charset="0"/>
                <a:ea typeface="Taipei" charset="-120"/>
              </a:rPr>
              <a:t>, </a:t>
            </a:r>
            <a:r>
              <a:rPr lang="zh-TW" altLang="en-US" dirty="0">
                <a:latin typeface="Times" panose="02020603050405020304" pitchFamily="18" charset="0"/>
                <a:ea typeface="Taipei" charset="-120"/>
              </a:rPr>
              <a:t>會被自動送機台</a:t>
            </a:r>
            <a:r>
              <a:rPr lang="en-US" altLang="zh-TW" dirty="0">
                <a:latin typeface="Times" panose="02020603050405020304" pitchFamily="18" charset="0"/>
                <a:ea typeface="Taipei" charset="-120"/>
              </a:rPr>
              <a:t>AAIEX200</a:t>
            </a:r>
            <a:r>
              <a:rPr lang="zh-TW" altLang="en-US" dirty="0">
                <a:latin typeface="Times" panose="02020603050405020304" pitchFamily="18" charset="0"/>
                <a:ea typeface="Taipei" charset="-120"/>
              </a:rPr>
              <a:t>的</a:t>
            </a:r>
            <a:r>
              <a:rPr lang="en-US" altLang="zh-TW" dirty="0">
                <a:latin typeface="Times" panose="02020603050405020304" pitchFamily="18" charset="0"/>
                <a:ea typeface="Taipei" charset="-120"/>
              </a:rPr>
              <a:t>port </a:t>
            </a:r>
            <a:r>
              <a:rPr lang="zh-TW" altLang="en-US" dirty="0">
                <a:latin typeface="Times" panose="02020603050405020304" pitchFamily="18" charset="0"/>
                <a:ea typeface="Taipei" charset="-120"/>
              </a:rPr>
              <a:t>上</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dirty="0">
                <a:latin typeface="Times" panose="02020603050405020304" pitchFamily="18" charset="0"/>
                <a:ea typeface="Taipei" charset="-120"/>
              </a:rPr>
              <a:t>在可直傳的機台上</a:t>
            </a:r>
            <a:r>
              <a:rPr lang="en-US" altLang="zh-TW" dirty="0">
                <a:latin typeface="Times" panose="02020603050405020304" pitchFamily="18" charset="0"/>
                <a:ea typeface="Taipei" charset="-120"/>
              </a:rPr>
              <a:t>, </a:t>
            </a:r>
            <a:r>
              <a:rPr lang="zh-TW" altLang="en-US" dirty="0">
                <a:latin typeface="Times" panose="02020603050405020304" pitchFamily="18" charset="0"/>
                <a:ea typeface="Taipei" charset="-120"/>
              </a:rPr>
              <a:t>有機會也會被送機台</a:t>
            </a:r>
            <a:r>
              <a:rPr lang="en-US" altLang="zh-TW" dirty="0">
                <a:latin typeface="Times" panose="02020603050405020304" pitchFamily="18" charset="0"/>
                <a:ea typeface="Taipei" charset="-120"/>
              </a:rPr>
              <a:t>port</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dirty="0">
                <a:latin typeface="Times" panose="02020603050405020304" pitchFamily="18" charset="0"/>
                <a:ea typeface="Taipei" charset="-120"/>
              </a:rPr>
              <a:t>在不可直傳的機台上</a:t>
            </a:r>
            <a:r>
              <a:rPr lang="en-US" altLang="zh-TW" dirty="0">
                <a:latin typeface="Times" panose="02020603050405020304" pitchFamily="18" charset="0"/>
                <a:ea typeface="Taipei" charset="-120"/>
              </a:rPr>
              <a:t>, </a:t>
            </a:r>
            <a:r>
              <a:rPr lang="zh-TW" altLang="en-US" dirty="0">
                <a:latin typeface="Times" panose="02020603050405020304" pitchFamily="18" charset="0"/>
                <a:ea typeface="Taipei" charset="-120"/>
              </a:rPr>
              <a:t>不會直接被送機台</a:t>
            </a:r>
            <a:r>
              <a:rPr lang="en-US" altLang="zh-TW" dirty="0">
                <a:latin typeface="Times" panose="02020603050405020304" pitchFamily="18" charset="0"/>
                <a:ea typeface="Taipei" charset="-120"/>
              </a:rPr>
              <a:t>port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a:latin typeface="Times" panose="02020603050405020304" pitchFamily="18" charset="0"/>
              <a:ea typeface="Taipei" charset="-120"/>
            </a:endParaRPr>
          </a:p>
          <a:p>
            <a:r>
              <a:rPr lang="zh-TW" altLang="en-US" sz="1100" dirty="0">
                <a:latin typeface="Times" panose="02020603050405020304" pitchFamily="18" charset="0"/>
                <a:ea typeface="Taipei" charset="-120"/>
              </a:rPr>
              <a:t>結果 </a:t>
            </a:r>
            <a:r>
              <a:rPr lang="en-US" altLang="zh-TW" sz="1100" dirty="0">
                <a:latin typeface="Times" panose="02020603050405020304" pitchFamily="18" charset="0"/>
                <a:ea typeface="Taipei" charset="-120"/>
              </a:rPr>
              <a:t>:</a:t>
            </a:r>
            <a:r>
              <a:rPr lang="en-US" altLang="zh-TW" sz="1100" b="1" dirty="0">
                <a:latin typeface="Times" panose="02020603050405020304" pitchFamily="18" charset="0"/>
                <a:ea typeface="Taipei" charset="-120"/>
              </a:rPr>
              <a:t>AA0352 </a:t>
            </a:r>
            <a:r>
              <a:rPr lang="zh-TW" altLang="en-US" sz="1100" b="1" dirty="0">
                <a:latin typeface="Times" panose="02020603050405020304" pitchFamily="18" charset="0"/>
                <a:ea typeface="Taipei" charset="-120"/>
              </a:rPr>
              <a:t>被</a:t>
            </a:r>
            <a:r>
              <a:rPr lang="en-US" altLang="zh-TW" sz="1100" b="1" dirty="0">
                <a:latin typeface="Times" panose="02020603050405020304" pitchFamily="18" charset="0"/>
                <a:ea typeface="Taipei" charset="-120"/>
              </a:rPr>
              <a:t>DCS</a:t>
            </a:r>
            <a:r>
              <a:rPr lang="zh-TW" altLang="en-US" b="1" dirty="0">
                <a:latin typeface="Times" panose="02020603050405020304" pitchFamily="18" charset="0"/>
                <a:ea typeface="Taipei" charset="-120"/>
              </a:rPr>
              <a:t>會被自動送機台</a:t>
            </a:r>
            <a:r>
              <a:rPr lang="en-US" altLang="zh-TW" b="1" dirty="0">
                <a:latin typeface="Times" panose="02020603050405020304" pitchFamily="18" charset="0"/>
                <a:ea typeface="Taipei" charset="-120"/>
              </a:rPr>
              <a:t>AAIEX200</a:t>
            </a:r>
            <a:r>
              <a:rPr lang="zh-TW" altLang="en-US" b="1" dirty="0">
                <a:latin typeface="Times" panose="02020603050405020304" pitchFamily="18" charset="0"/>
                <a:ea typeface="Taipei" charset="-120"/>
              </a:rPr>
              <a:t>的</a:t>
            </a:r>
            <a:r>
              <a:rPr lang="en-US" altLang="zh-TW" b="1" dirty="0">
                <a:latin typeface="Times" panose="02020603050405020304" pitchFamily="18" charset="0"/>
                <a:ea typeface="Taipei" charset="-120"/>
              </a:rPr>
              <a:t>port </a:t>
            </a:r>
            <a:r>
              <a:rPr lang="zh-TW" altLang="en-US" b="1" dirty="0">
                <a:latin typeface="Times" panose="02020603050405020304" pitchFamily="18" charset="0"/>
                <a:ea typeface="Taipei" charset="-120"/>
              </a:rPr>
              <a:t>上</a:t>
            </a:r>
          </a:p>
          <a:p>
            <a:endParaRPr lang="en-US" altLang="zh-TW" sz="1100" dirty="0">
              <a:latin typeface="Times" panose="02020603050405020304" pitchFamily="18" charset="0"/>
              <a:ea typeface="Taipei" charset="-120"/>
            </a:endParaRPr>
          </a:p>
          <a:p>
            <a:endParaRPr lang="en-US" altLang="zh-TW" dirty="0">
              <a:latin typeface="Times" panose="02020603050405020304" pitchFamily="18" charset="0"/>
              <a:ea typeface="Taipei" charset="-120"/>
            </a:endParaRPr>
          </a:p>
          <a:p>
            <a:endParaRPr lang="zh-TW" altLang="en-US" dirty="0"/>
          </a:p>
        </p:txBody>
      </p:sp>
      <p:sp>
        <p:nvSpPr>
          <p:cNvPr id="4" name="投影片編號版面配置區 3"/>
          <p:cNvSpPr>
            <a:spLocks noGrp="1"/>
          </p:cNvSpPr>
          <p:nvPr>
            <p:ph type="sldNum" sz="quarter" idx="10"/>
          </p:nvPr>
        </p:nvSpPr>
        <p:spPr/>
        <p:txBody>
          <a:bodyPr/>
          <a:lstStyle/>
          <a:p>
            <a:fld id="{1A919BA6-4D38-421C-947F-F18614718EAF}" type="slidenum">
              <a:rPr lang="zh-TW" altLang="en-US" smtClean="0"/>
              <a:t>47</a:t>
            </a:fld>
            <a:endParaRPr lang="zh-TW" altLang="en-US"/>
          </a:p>
        </p:txBody>
      </p:sp>
    </p:spTree>
    <p:extLst>
      <p:ext uri="{BB962C8B-B14F-4D97-AF65-F5344CB8AC3E}">
        <p14:creationId xmlns:p14="http://schemas.microsoft.com/office/powerpoint/2010/main" val="41806839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可使用</a:t>
            </a:r>
            <a:r>
              <a:rPr lang="en-US" altLang="zh-TW" dirty="0" err="1"/>
              <a:t>Add,Update</a:t>
            </a:r>
            <a:r>
              <a:rPr lang="en-US" altLang="zh-TW" dirty="0"/>
              <a:t> ,Delete ,Release </a:t>
            </a:r>
            <a:r>
              <a:rPr lang="zh-TW" altLang="en-US" dirty="0"/>
              <a:t>與 </a:t>
            </a:r>
            <a:r>
              <a:rPr lang="en-US" altLang="zh-TW" dirty="0"/>
              <a:t>Cancel </a:t>
            </a:r>
            <a:r>
              <a:rPr lang="zh-TW" altLang="en-US" dirty="0"/>
              <a:t>的功能</a:t>
            </a:r>
            <a:endParaRPr lang="en-US" altLang="zh-TW" dirty="0"/>
          </a:p>
          <a:p>
            <a:endParaRPr lang="en-US" altLang="zh-TW" dirty="0"/>
          </a:p>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TW" sz="1200" dirty="0">
                <a:ea typeface="Taipei" charset="-120"/>
              </a:rPr>
              <a:t>List</a:t>
            </a:r>
            <a:r>
              <a:rPr kumimoji="0" lang="zh-TW" altLang="en-US" sz="1200" dirty="0">
                <a:ea typeface="Taipei" charset="-120"/>
              </a:rPr>
              <a:t>指定機台的</a:t>
            </a:r>
            <a:r>
              <a:rPr kumimoji="0" lang="en-US" altLang="zh-TW" sz="1200" dirty="0">
                <a:ea typeface="Taipei" charset="-120"/>
              </a:rPr>
              <a:t>WIP</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TW" sz="1200" dirty="0" err="1">
                <a:ea typeface="Taipei" charset="-120"/>
              </a:rPr>
              <a:t>CSTGroup</a:t>
            </a:r>
            <a:r>
              <a:rPr kumimoji="0" lang="zh-TW" altLang="en-US" sz="1200" dirty="0">
                <a:ea typeface="Taipei" charset="-120"/>
              </a:rPr>
              <a:t>必須機台設定相同</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a:t>Cassette </a:t>
            </a:r>
            <a:r>
              <a:rPr lang="zh-TW" altLang="en-US" sz="1200" dirty="0"/>
              <a:t>必須不處於傳送中</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a:t>Eqp Capability </a:t>
            </a:r>
            <a:r>
              <a:rPr lang="zh-TW" altLang="en-US" sz="1200" dirty="0"/>
              <a:t>必須為</a:t>
            </a:r>
            <a:r>
              <a:rPr lang="en-US" altLang="zh-TW" sz="1200" dirty="0"/>
              <a:t>Y</a:t>
            </a:r>
          </a:p>
          <a:p>
            <a:pPr>
              <a:spcBef>
                <a:spcPct val="20000"/>
              </a:spcBef>
            </a:pPr>
            <a:r>
              <a:rPr lang="zh-TW" altLang="en-US" sz="1200" dirty="0"/>
              <a:t>機台 </a:t>
            </a:r>
            <a:r>
              <a:rPr lang="en-US" altLang="zh-TW" sz="1200" dirty="0"/>
              <a:t>status </a:t>
            </a:r>
            <a:r>
              <a:rPr lang="zh-TW" altLang="en-US" sz="1200" dirty="0"/>
              <a:t>必須處於’</a:t>
            </a:r>
            <a:r>
              <a:rPr lang="en-US" altLang="zh-TW" sz="1200" dirty="0"/>
              <a:t>IDLE’,’RUN’,’DMQC’</a:t>
            </a:r>
            <a:r>
              <a:rPr lang="zh-TW" altLang="en-US" sz="1200" dirty="0"/>
              <a:t>狀態</a:t>
            </a:r>
            <a:endParaRPr lang="en-US" altLang="zh-TW" sz="1200" dirty="0"/>
          </a:p>
          <a:p>
            <a:pPr>
              <a:spcBef>
                <a:spcPct val="20000"/>
              </a:spcBef>
            </a:pPr>
            <a:r>
              <a:rPr lang="zh-TW" altLang="en-US" sz="1200" dirty="0"/>
              <a:t>先進先出（以</a:t>
            </a:r>
            <a:r>
              <a:rPr lang="en-US" altLang="zh-TW" sz="1200" dirty="0" err="1"/>
              <a:t>LogOff</a:t>
            </a:r>
            <a:r>
              <a:rPr lang="en-US" altLang="zh-TW" sz="1200" dirty="0"/>
              <a:t> Time </a:t>
            </a:r>
            <a:r>
              <a:rPr lang="zh-TW" altLang="en-US" sz="1200" dirty="0"/>
              <a:t>相比較</a:t>
            </a:r>
            <a:endParaRPr kumimoji="0" lang="zh-TW" altLang="en-US" sz="1200" dirty="0">
              <a:ea typeface="Taipei" charset="-120"/>
            </a:endParaRPr>
          </a:p>
          <a:p>
            <a:endParaRPr lang="zh-TW" altLang="en-US" dirty="0"/>
          </a:p>
        </p:txBody>
      </p:sp>
      <p:sp>
        <p:nvSpPr>
          <p:cNvPr id="4" name="投影片編號版面配置區 3"/>
          <p:cNvSpPr>
            <a:spLocks noGrp="1"/>
          </p:cNvSpPr>
          <p:nvPr>
            <p:ph type="sldNum" sz="quarter" idx="10"/>
          </p:nvPr>
        </p:nvSpPr>
        <p:spPr/>
        <p:txBody>
          <a:bodyPr/>
          <a:lstStyle/>
          <a:p>
            <a:fld id="{1A919BA6-4D38-421C-947F-F18614718EAF}" type="slidenum">
              <a:rPr lang="zh-TW" altLang="en-US" smtClean="0"/>
              <a:t>52</a:t>
            </a:fld>
            <a:endParaRPr lang="zh-TW" altLang="en-US"/>
          </a:p>
        </p:txBody>
      </p:sp>
    </p:spTree>
    <p:extLst>
      <p:ext uri="{BB962C8B-B14F-4D97-AF65-F5344CB8AC3E}">
        <p14:creationId xmlns:p14="http://schemas.microsoft.com/office/powerpoint/2010/main" val="3961892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dirty="0">
                <a:ea typeface="細明體" panose="02020509000000000000" pitchFamily="49" charset="-120"/>
              </a:rPr>
              <a:t>目的：針對某一站點其</a:t>
            </a:r>
            <a:r>
              <a:rPr lang="en-US" altLang="zh-TW" sz="1200" dirty="0">
                <a:ea typeface="細明體" panose="02020509000000000000" pitchFamily="49" charset="-120"/>
              </a:rPr>
              <a:t>WIP</a:t>
            </a:r>
            <a:r>
              <a:rPr lang="zh-TW" altLang="en-US" sz="1200" dirty="0">
                <a:ea typeface="細明體" panose="02020509000000000000" pitchFamily="49" charset="-120"/>
              </a:rPr>
              <a:t>太多時，會容易造成</a:t>
            </a:r>
            <a:r>
              <a:rPr lang="en-US" altLang="zh-TW" sz="1200" dirty="0">
                <a:ea typeface="細明體" panose="02020509000000000000" pitchFamily="49" charset="-120"/>
              </a:rPr>
              <a:t>Over Q-Time</a:t>
            </a:r>
            <a:r>
              <a:rPr lang="zh-TW" altLang="en-US" sz="1200" dirty="0">
                <a:ea typeface="細明體" panose="02020509000000000000" pitchFamily="49" charset="-120"/>
              </a:rPr>
              <a:t>的問題，</a:t>
            </a:r>
          </a:p>
          <a:p>
            <a:r>
              <a:rPr lang="zh-TW" altLang="en-US" sz="1200" dirty="0">
                <a:ea typeface="細明體" panose="02020509000000000000" pitchFamily="49" charset="-120"/>
              </a:rPr>
              <a:t>所以必須卡前一站做完的</a:t>
            </a:r>
            <a:r>
              <a:rPr lang="en-US" altLang="zh-TW" sz="1200" dirty="0">
                <a:ea typeface="細明體" panose="02020509000000000000" pitchFamily="49" charset="-120"/>
              </a:rPr>
              <a:t>Cassette</a:t>
            </a:r>
            <a:r>
              <a:rPr lang="zh-TW" altLang="en-US" sz="1200" dirty="0">
                <a:ea typeface="細明體" panose="02020509000000000000" pitchFamily="49" charset="-120"/>
              </a:rPr>
              <a:t>數量。因此對某一站做派貨篩選時，</a:t>
            </a:r>
          </a:p>
          <a:p>
            <a:r>
              <a:rPr lang="zh-TW" altLang="en-US" sz="1200" dirty="0">
                <a:ea typeface="細明體" panose="02020509000000000000" pitchFamily="49" charset="-120"/>
              </a:rPr>
              <a:t>需針對</a:t>
            </a:r>
            <a:r>
              <a:rPr lang="en-US" altLang="zh-TW" sz="1200" dirty="0" err="1">
                <a:ea typeface="細明體" panose="02020509000000000000" pitchFamily="49" charset="-120"/>
              </a:rPr>
              <a:t>target_process_id</a:t>
            </a:r>
            <a:r>
              <a:rPr lang="zh-TW" altLang="en-US" sz="1200" dirty="0">
                <a:ea typeface="細明體" panose="02020509000000000000" pitchFamily="49" charset="-120"/>
              </a:rPr>
              <a:t>的</a:t>
            </a:r>
            <a:r>
              <a:rPr lang="en-US" altLang="zh-TW" sz="1200" dirty="0">
                <a:ea typeface="細明體" panose="02020509000000000000" pitchFamily="49" charset="-120"/>
              </a:rPr>
              <a:t>WIP</a:t>
            </a:r>
            <a:r>
              <a:rPr lang="zh-TW" altLang="en-US" sz="1200" dirty="0">
                <a:ea typeface="細明體" panose="02020509000000000000" pitchFamily="49" charset="-120"/>
              </a:rPr>
              <a:t>數量是否超過所設定的</a:t>
            </a:r>
            <a:r>
              <a:rPr lang="en-US" altLang="zh-TW" sz="1200" dirty="0">
                <a:ea typeface="細明體" panose="02020509000000000000" pitchFamily="49" charset="-120"/>
              </a:rPr>
              <a:t>Kanban</a:t>
            </a:r>
            <a:r>
              <a:rPr lang="zh-TW" altLang="en-US" sz="1200" dirty="0">
                <a:ea typeface="細明體" panose="02020509000000000000" pitchFamily="49" charset="-120"/>
              </a:rPr>
              <a:t>數量，</a:t>
            </a:r>
          </a:p>
          <a:p>
            <a:r>
              <a:rPr lang="zh-TW" altLang="en-US" sz="1200" dirty="0">
                <a:ea typeface="細明體" panose="02020509000000000000" pitchFamily="49" charset="-120"/>
              </a:rPr>
              <a:t>若超過，則將</a:t>
            </a:r>
            <a:r>
              <a:rPr lang="en-US" altLang="zh-TW" sz="1200" dirty="0">
                <a:ea typeface="細明體" panose="02020509000000000000" pitchFamily="49" charset="-120"/>
              </a:rPr>
              <a:t>WIP</a:t>
            </a:r>
            <a:r>
              <a:rPr lang="en-US" altLang="zh-TW" sz="1200" dirty="0">
                <a:latin typeface="Times" panose="02020603050405020304" pitchFamily="18" charset="0"/>
                <a:ea typeface="細明體" panose="02020509000000000000" pitchFamily="49" charset="-120"/>
              </a:rPr>
              <a:t> </a:t>
            </a:r>
            <a:r>
              <a:rPr lang="en-US" altLang="zh-TW" sz="1200" dirty="0">
                <a:ea typeface="細明體" panose="02020509000000000000" pitchFamily="49" charset="-120"/>
              </a:rPr>
              <a:t>Cassette</a:t>
            </a:r>
            <a:r>
              <a:rPr lang="zh-TW" altLang="en-US" sz="1200" dirty="0">
                <a:ea typeface="細明體" panose="02020509000000000000" pitchFamily="49" charset="-120"/>
              </a:rPr>
              <a:t>濾掉</a:t>
            </a:r>
            <a:r>
              <a:rPr lang="zh-TW" altLang="en-US" dirty="0">
                <a:latin typeface="Times" panose="02020603050405020304" pitchFamily="18" charset="0"/>
                <a:ea typeface="Taipei" charset="-120"/>
              </a:rPr>
              <a:t> </a:t>
            </a:r>
          </a:p>
          <a:p>
            <a:endParaRPr lang="en-US" altLang="zh-TW" dirty="0"/>
          </a:p>
          <a:p>
            <a:r>
              <a:rPr lang="en-US" altLang="zh-TW" b="1" dirty="0">
                <a:latin typeface="Times" panose="02020603050405020304" pitchFamily="18" charset="0"/>
                <a:ea typeface="Taipei" charset="-120"/>
              </a:rPr>
              <a:t>CVD </a:t>
            </a:r>
            <a:r>
              <a:rPr lang="zh-TW" altLang="en-US" b="1" dirty="0">
                <a:latin typeface="Times" panose="02020603050405020304" pitchFamily="18" charset="0"/>
                <a:ea typeface="Taipei" charset="-120"/>
              </a:rPr>
              <a:t>機台不不會自動拉貨</a:t>
            </a:r>
            <a:r>
              <a:rPr lang="en-US" altLang="zh-TW" b="1" dirty="0">
                <a:latin typeface="Times" panose="02020603050405020304" pitchFamily="18" charset="0"/>
                <a:ea typeface="Taipei" charset="-120"/>
              </a:rPr>
              <a:t>,</a:t>
            </a:r>
            <a:r>
              <a:rPr lang="en-US" altLang="zh-TW" b="1" baseline="0" dirty="0">
                <a:latin typeface="Times" panose="02020603050405020304" pitchFamily="18" charset="0"/>
                <a:ea typeface="Taipei" charset="-120"/>
              </a:rPr>
              <a:t> </a:t>
            </a:r>
            <a:r>
              <a:rPr lang="zh-TW" altLang="en-US" b="1" dirty="0">
                <a:latin typeface="Times" panose="02020603050405020304" pitchFamily="18" charset="0"/>
                <a:ea typeface="Taipei" charset="-120"/>
              </a:rPr>
              <a:t>由下一站</a:t>
            </a:r>
            <a:r>
              <a:rPr lang="en-US" altLang="zh-TW" b="1" dirty="0">
                <a:latin typeface="Times" panose="02020603050405020304" pitchFamily="18" charset="0"/>
                <a:ea typeface="Taipei" charset="-120"/>
              </a:rPr>
              <a:t>WIP</a:t>
            </a:r>
            <a:r>
              <a:rPr lang="zh-TW" altLang="en-US" b="1" dirty="0">
                <a:latin typeface="Times" panose="02020603050405020304" pitchFamily="18" charset="0"/>
                <a:ea typeface="Taipei" charset="-120"/>
              </a:rPr>
              <a:t>的量來決定</a:t>
            </a:r>
            <a:endParaRPr lang="en-US" altLang="zh-TW" b="1" dirty="0">
              <a:latin typeface="Times" panose="02020603050405020304" pitchFamily="18" charset="0"/>
              <a:ea typeface="Taipei" charset="-120"/>
            </a:endParaRPr>
          </a:p>
          <a:p>
            <a:endParaRPr lang="en-US" altLang="zh-TW" b="1" dirty="0">
              <a:latin typeface="Times" panose="02020603050405020304" pitchFamily="18" charset="0"/>
              <a:ea typeface="Taipei" charset="-120"/>
            </a:endParaRPr>
          </a:p>
          <a:p>
            <a:pPr eaLnBrk="0" hangingPunct="0"/>
            <a:r>
              <a:rPr kumimoji="0" lang="zh-TW" altLang="en-US" b="1" dirty="0">
                <a:latin typeface="Times New Roman" panose="02020603050405020304" pitchFamily="18" charset="0"/>
              </a:rPr>
              <a:t>如果</a:t>
            </a:r>
            <a:r>
              <a:rPr kumimoji="0" lang="en-US" altLang="zh-TW" b="1" dirty="0">
                <a:latin typeface="Times New Roman" panose="02020603050405020304" pitchFamily="18" charset="0"/>
              </a:rPr>
              <a:t>Photo </a:t>
            </a:r>
            <a:r>
              <a:rPr kumimoji="0" lang="zh-TW" altLang="en-US" b="1" dirty="0">
                <a:latin typeface="Times New Roman" panose="02020603050405020304" pitchFamily="18" charset="0"/>
              </a:rPr>
              <a:t>的</a:t>
            </a:r>
            <a:r>
              <a:rPr kumimoji="0" lang="en-US" altLang="zh-TW" b="1" dirty="0">
                <a:latin typeface="Times New Roman" panose="02020603050405020304" pitchFamily="18" charset="0"/>
              </a:rPr>
              <a:t>WIP </a:t>
            </a:r>
            <a:r>
              <a:rPr kumimoji="0" lang="zh-TW" altLang="en-US" b="1" dirty="0">
                <a:latin typeface="Times New Roman" panose="02020603050405020304" pitchFamily="18" charset="0"/>
              </a:rPr>
              <a:t>已經超過設定量</a:t>
            </a:r>
            <a:r>
              <a:rPr kumimoji="0" lang="en-US" altLang="zh-TW" b="1" dirty="0">
                <a:latin typeface="Times New Roman" panose="02020603050405020304" pitchFamily="18" charset="0"/>
              </a:rPr>
              <a:t>, </a:t>
            </a:r>
            <a:r>
              <a:rPr kumimoji="0" lang="zh-TW" altLang="en-US" b="1" dirty="0">
                <a:latin typeface="Times New Roman" panose="02020603050405020304" pitchFamily="18" charset="0"/>
              </a:rPr>
              <a:t>那</a:t>
            </a:r>
            <a:r>
              <a:rPr kumimoji="0" lang="en-US" altLang="zh-TW" b="1" dirty="0">
                <a:latin typeface="Times New Roman" panose="02020603050405020304" pitchFamily="18" charset="0"/>
              </a:rPr>
              <a:t>Photo </a:t>
            </a:r>
            <a:r>
              <a:rPr kumimoji="0" lang="zh-TW" altLang="en-US" b="1" dirty="0">
                <a:latin typeface="Times New Roman" panose="02020603050405020304" pitchFamily="18" charset="0"/>
              </a:rPr>
              <a:t>的前一站</a:t>
            </a:r>
            <a:r>
              <a:rPr kumimoji="0" lang="en-US" altLang="zh-TW" b="1" dirty="0">
                <a:latin typeface="Times New Roman" panose="02020603050405020304" pitchFamily="18" charset="0"/>
              </a:rPr>
              <a:t>CVD </a:t>
            </a:r>
            <a:r>
              <a:rPr kumimoji="0" lang="zh-TW" altLang="en-US" b="1" dirty="0">
                <a:latin typeface="Times New Roman" panose="02020603050405020304" pitchFamily="18" charset="0"/>
              </a:rPr>
              <a:t>的機台可以停止自動派貨</a:t>
            </a:r>
            <a:r>
              <a:rPr kumimoji="0" lang="en-US" altLang="zh-TW" b="1" dirty="0">
                <a:latin typeface="Times New Roman" panose="02020603050405020304" pitchFamily="18" charset="0"/>
              </a:rPr>
              <a:t>, </a:t>
            </a:r>
            <a:r>
              <a:rPr kumimoji="0" lang="zh-TW" altLang="en-US" b="1" dirty="0">
                <a:latin typeface="Times New Roman" panose="02020603050405020304" pitchFamily="18" charset="0"/>
              </a:rPr>
              <a:t>直到</a:t>
            </a:r>
            <a:r>
              <a:rPr kumimoji="0" lang="en-US" altLang="zh-TW" b="1" dirty="0">
                <a:latin typeface="Times New Roman" panose="02020603050405020304" pitchFamily="18" charset="0"/>
              </a:rPr>
              <a:t>WIP </a:t>
            </a:r>
            <a:r>
              <a:rPr kumimoji="0" lang="zh-TW" altLang="en-US" b="1" dirty="0">
                <a:latin typeface="Times New Roman" panose="02020603050405020304" pitchFamily="18" charset="0"/>
              </a:rPr>
              <a:t>數量又小於設定量</a:t>
            </a:r>
            <a:endParaRPr kumimoji="0" lang="ja-JP" altLang="en-US" b="1" dirty="0">
              <a:latin typeface="Times New Roman" panose="02020603050405020304" pitchFamily="18" charset="0"/>
            </a:endParaRPr>
          </a:p>
          <a:p>
            <a:endParaRPr lang="zh-TW" altLang="en-US" b="1" dirty="0">
              <a:latin typeface="Times" panose="02020603050405020304" pitchFamily="18" charset="0"/>
              <a:ea typeface="Taipei" charset="-120"/>
            </a:endParaRPr>
          </a:p>
          <a:p>
            <a:endParaRPr lang="zh-TW" altLang="en-US" dirty="0"/>
          </a:p>
        </p:txBody>
      </p:sp>
      <p:sp>
        <p:nvSpPr>
          <p:cNvPr id="4" name="投影片編號版面配置區 3"/>
          <p:cNvSpPr>
            <a:spLocks noGrp="1"/>
          </p:cNvSpPr>
          <p:nvPr>
            <p:ph type="sldNum" sz="quarter" idx="10"/>
          </p:nvPr>
        </p:nvSpPr>
        <p:spPr/>
        <p:txBody>
          <a:bodyPr/>
          <a:lstStyle/>
          <a:p>
            <a:fld id="{1A919BA6-4D38-421C-947F-F18614718EAF}" type="slidenum">
              <a:rPr lang="zh-TW" altLang="en-US" smtClean="0"/>
              <a:t>55</a:t>
            </a:fld>
            <a:endParaRPr lang="zh-TW" altLang="en-US"/>
          </a:p>
        </p:txBody>
      </p:sp>
    </p:spTree>
    <p:extLst>
      <p:ext uri="{BB962C8B-B14F-4D97-AF65-F5344CB8AC3E}">
        <p14:creationId xmlns:p14="http://schemas.microsoft.com/office/powerpoint/2010/main" val="14483577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1" dirty="0">
                <a:latin typeface="Times" panose="02020603050405020304" pitchFamily="18" charset="0"/>
                <a:ea typeface="Taipei" charset="-120"/>
              </a:rPr>
              <a:t>Target Process Id: </a:t>
            </a:r>
          </a:p>
          <a:p>
            <a:r>
              <a:rPr lang="zh-TW" altLang="en-US" sz="1200" dirty="0">
                <a:latin typeface="Times" panose="02020603050405020304" pitchFamily="18" charset="0"/>
                <a:ea typeface="Taipei" charset="-120"/>
              </a:rPr>
              <a:t>欲設定</a:t>
            </a:r>
            <a:r>
              <a:rPr lang="en-US" altLang="zh-TW" sz="1200" dirty="0">
                <a:latin typeface="Times" panose="02020603050405020304" pitchFamily="18" charset="0"/>
                <a:ea typeface="Taipei" charset="-120"/>
              </a:rPr>
              <a:t>process </a:t>
            </a:r>
            <a:r>
              <a:rPr lang="en-US" altLang="zh-TW" sz="1200" dirty="0" err="1">
                <a:latin typeface="Times" panose="02020603050405020304" pitchFamily="18" charset="0"/>
                <a:ea typeface="Taipei" charset="-120"/>
              </a:rPr>
              <a:t>kanban</a:t>
            </a:r>
            <a:r>
              <a:rPr lang="en-US" altLang="zh-TW" sz="1200" dirty="0">
                <a:latin typeface="Times" panose="02020603050405020304" pitchFamily="18" charset="0"/>
                <a:ea typeface="Taipei" charset="-120"/>
              </a:rPr>
              <a:t> count </a:t>
            </a:r>
            <a:r>
              <a:rPr lang="zh-TW" altLang="en-US" sz="1200" dirty="0">
                <a:latin typeface="Times" panose="02020603050405020304" pitchFamily="18" charset="0"/>
                <a:ea typeface="Taipei" charset="-120"/>
              </a:rPr>
              <a:t>的</a:t>
            </a:r>
            <a:r>
              <a:rPr lang="en-US" altLang="zh-TW" sz="1200" dirty="0">
                <a:latin typeface="Times" panose="02020603050405020304" pitchFamily="18" charset="0"/>
                <a:ea typeface="Taipei" charset="-120"/>
              </a:rPr>
              <a:t>WIP</a:t>
            </a:r>
          </a:p>
          <a:p>
            <a:r>
              <a:rPr lang="zh-TW" altLang="en-US" sz="1200" dirty="0">
                <a:latin typeface="Times" panose="02020603050405020304" pitchFamily="18" charset="0"/>
                <a:ea typeface="Taipei" charset="-120"/>
              </a:rPr>
              <a:t>的</a:t>
            </a:r>
            <a:r>
              <a:rPr lang="en-US" altLang="zh-TW" sz="1200" dirty="0">
                <a:latin typeface="Times" panose="02020603050405020304" pitchFamily="18" charset="0"/>
                <a:ea typeface="Taipei" charset="-120"/>
              </a:rPr>
              <a:t>Process id</a:t>
            </a:r>
          </a:p>
          <a:p>
            <a:endParaRPr lang="en-US" altLang="zh-TW" sz="1200" dirty="0">
              <a:latin typeface="Times" panose="02020603050405020304" pitchFamily="18" charset="0"/>
              <a:ea typeface="Taipei" charset="-120"/>
            </a:endParaRPr>
          </a:p>
          <a:p>
            <a:r>
              <a:rPr lang="en-US" altLang="zh-TW" sz="1200" b="1" dirty="0">
                <a:latin typeface="Times" panose="02020603050405020304" pitchFamily="18" charset="0"/>
                <a:ea typeface="Taipei" charset="-120"/>
              </a:rPr>
              <a:t>Feedback Process Id:</a:t>
            </a:r>
          </a:p>
          <a:p>
            <a:r>
              <a:rPr lang="zh-TW" altLang="en-US" sz="1200" dirty="0">
                <a:latin typeface="Times" panose="02020603050405020304" pitchFamily="18" charset="0"/>
                <a:ea typeface="Taipei" charset="-120"/>
              </a:rPr>
              <a:t>受限制的</a:t>
            </a:r>
            <a:r>
              <a:rPr lang="en-US" altLang="zh-TW" sz="1200" dirty="0">
                <a:latin typeface="Times" panose="02020603050405020304" pitchFamily="18" charset="0"/>
                <a:ea typeface="Taipei" charset="-120"/>
              </a:rPr>
              <a:t>WIP </a:t>
            </a:r>
            <a:r>
              <a:rPr lang="zh-TW" altLang="en-US" sz="1200" dirty="0">
                <a:latin typeface="Times" panose="02020603050405020304" pitchFamily="18" charset="0"/>
                <a:ea typeface="Taipei" charset="-120"/>
              </a:rPr>
              <a:t>的</a:t>
            </a:r>
            <a:r>
              <a:rPr lang="en-US" altLang="zh-TW" sz="1200" dirty="0">
                <a:latin typeface="Times" panose="02020603050405020304" pitchFamily="18" charset="0"/>
                <a:ea typeface="Taipei" charset="-120"/>
              </a:rPr>
              <a:t>process Id</a:t>
            </a:r>
          </a:p>
          <a:p>
            <a:endParaRPr lang="en-US" altLang="zh-TW" sz="1200" dirty="0">
              <a:latin typeface="Times" panose="02020603050405020304" pitchFamily="18" charset="0"/>
              <a:ea typeface="Taipei" charset="-120"/>
            </a:endParaRPr>
          </a:p>
          <a:p>
            <a:r>
              <a:rPr lang="zh-TW" altLang="en-US" sz="1200" dirty="0">
                <a:latin typeface="Times" panose="02020603050405020304" pitchFamily="18" charset="0"/>
                <a:ea typeface="Taipei" charset="-120"/>
              </a:rPr>
              <a:t>以此</a:t>
            </a:r>
            <a:r>
              <a:rPr lang="en-US" altLang="zh-TW" sz="1200" dirty="0">
                <a:latin typeface="Times" panose="02020603050405020304" pitchFamily="18" charset="0"/>
                <a:ea typeface="Taipei" charset="-120"/>
              </a:rPr>
              <a:t>case </a:t>
            </a:r>
            <a:r>
              <a:rPr lang="zh-TW" altLang="en-US" sz="1200" dirty="0">
                <a:latin typeface="Times" panose="02020603050405020304" pitchFamily="18" charset="0"/>
                <a:ea typeface="Taipei" charset="-120"/>
              </a:rPr>
              <a:t>而言</a:t>
            </a:r>
            <a:r>
              <a:rPr lang="en-US" altLang="zh-TW" sz="1200" dirty="0">
                <a:latin typeface="Times" panose="02020603050405020304" pitchFamily="18" charset="0"/>
                <a:ea typeface="Taipei" charset="-120"/>
              </a:rPr>
              <a:t>, </a:t>
            </a:r>
            <a:r>
              <a:rPr lang="zh-TW" altLang="en-US" sz="1200" dirty="0">
                <a:latin typeface="Times" panose="02020603050405020304" pitchFamily="18" charset="0"/>
                <a:ea typeface="Taipei" charset="-120"/>
              </a:rPr>
              <a:t>當</a:t>
            </a:r>
            <a:r>
              <a:rPr lang="en-US" altLang="zh-TW" sz="1200" dirty="0">
                <a:latin typeface="Times" panose="02020603050405020304" pitchFamily="18" charset="0"/>
                <a:ea typeface="Taipei" charset="-120"/>
              </a:rPr>
              <a:t>process Id  </a:t>
            </a:r>
            <a:r>
              <a:rPr lang="zh-TW" altLang="en-US" sz="1200" dirty="0">
                <a:latin typeface="Times" panose="02020603050405020304" pitchFamily="18" charset="0"/>
                <a:ea typeface="Taipei" charset="-120"/>
              </a:rPr>
              <a:t>為</a:t>
            </a:r>
            <a:r>
              <a:rPr lang="en-US" altLang="zh-TW" sz="1200" dirty="0">
                <a:latin typeface="Times" panose="02020603050405020304" pitchFamily="18" charset="0"/>
                <a:ea typeface="Taipei" charset="-120"/>
              </a:rPr>
              <a:t>AS-IEX</a:t>
            </a:r>
          </a:p>
          <a:p>
            <a:r>
              <a:rPr lang="zh-TW" altLang="en-US" sz="1200" dirty="0">
                <a:latin typeface="Times" panose="02020603050405020304" pitchFamily="18" charset="0"/>
                <a:ea typeface="Taipei" charset="-120"/>
              </a:rPr>
              <a:t>的</a:t>
            </a:r>
            <a:r>
              <a:rPr lang="en-US" altLang="zh-TW" sz="1200" dirty="0">
                <a:latin typeface="Times" panose="02020603050405020304" pitchFamily="18" charset="0"/>
                <a:ea typeface="Taipei" charset="-120"/>
              </a:rPr>
              <a:t>cassette</a:t>
            </a:r>
            <a:r>
              <a:rPr lang="zh-TW" altLang="en-US" sz="1200" dirty="0">
                <a:latin typeface="Times" panose="02020603050405020304" pitchFamily="18" charset="0"/>
                <a:ea typeface="Taipei" charset="-120"/>
              </a:rPr>
              <a:t>超過５個時</a:t>
            </a:r>
            <a:r>
              <a:rPr lang="en-US" altLang="zh-TW" sz="1200" dirty="0">
                <a:latin typeface="Times" panose="02020603050405020304" pitchFamily="18" charset="0"/>
                <a:ea typeface="Taipei" charset="-120"/>
              </a:rPr>
              <a:t>, </a:t>
            </a:r>
            <a:r>
              <a:rPr lang="zh-TW" altLang="en-US" sz="1200" dirty="0">
                <a:latin typeface="Times" panose="02020603050405020304" pitchFamily="18" charset="0"/>
                <a:ea typeface="Taipei" charset="-120"/>
              </a:rPr>
              <a:t>所裝有</a:t>
            </a:r>
            <a:r>
              <a:rPr lang="en-US" altLang="zh-TW" sz="1200" dirty="0">
                <a:latin typeface="Times" panose="02020603050405020304" pitchFamily="18" charset="0"/>
                <a:ea typeface="Taipei" charset="-120"/>
              </a:rPr>
              <a:t>process Id</a:t>
            </a:r>
          </a:p>
          <a:p>
            <a:r>
              <a:rPr lang="zh-TW" altLang="en-US" sz="1200" dirty="0">
                <a:latin typeface="Times" panose="02020603050405020304" pitchFamily="18" charset="0"/>
                <a:ea typeface="Taipei" charset="-120"/>
              </a:rPr>
              <a:t>為</a:t>
            </a:r>
            <a:r>
              <a:rPr lang="en-US" altLang="zh-TW" sz="1200" dirty="0">
                <a:latin typeface="Times" panose="02020603050405020304" pitchFamily="18" charset="0"/>
                <a:ea typeface="Taipei" charset="-120"/>
              </a:rPr>
              <a:t>AS-CVD </a:t>
            </a:r>
            <a:r>
              <a:rPr lang="zh-TW" altLang="en-US" sz="1200" dirty="0">
                <a:latin typeface="Times" panose="02020603050405020304" pitchFamily="18" charset="0"/>
                <a:ea typeface="Taipei" charset="-120"/>
              </a:rPr>
              <a:t>的</a:t>
            </a:r>
            <a:r>
              <a:rPr lang="en-US" altLang="zh-TW" sz="1200" dirty="0">
                <a:latin typeface="Times" panose="02020603050405020304" pitchFamily="18" charset="0"/>
                <a:ea typeface="Taipei" charset="-120"/>
              </a:rPr>
              <a:t>cassette </a:t>
            </a:r>
            <a:r>
              <a:rPr lang="zh-TW" altLang="en-US" sz="1200" dirty="0">
                <a:latin typeface="Times" panose="02020603050405020304" pitchFamily="18" charset="0"/>
                <a:ea typeface="Taipei" charset="-120"/>
              </a:rPr>
              <a:t>都不會在ＤＣＳ被拉</a:t>
            </a:r>
          </a:p>
          <a:p>
            <a:r>
              <a:rPr lang="zh-TW" altLang="en-US" sz="1200" dirty="0">
                <a:latin typeface="Times" panose="02020603050405020304" pitchFamily="18" charset="0"/>
                <a:ea typeface="Taipei" charset="-120"/>
              </a:rPr>
              <a:t>到機台上去</a:t>
            </a:r>
          </a:p>
          <a:p>
            <a:endParaRPr lang="zh-TW" altLang="en-US" dirty="0"/>
          </a:p>
        </p:txBody>
      </p:sp>
      <p:sp>
        <p:nvSpPr>
          <p:cNvPr id="4" name="投影片編號版面配置區 3"/>
          <p:cNvSpPr>
            <a:spLocks noGrp="1"/>
          </p:cNvSpPr>
          <p:nvPr>
            <p:ph type="sldNum" sz="quarter" idx="10"/>
          </p:nvPr>
        </p:nvSpPr>
        <p:spPr/>
        <p:txBody>
          <a:bodyPr/>
          <a:lstStyle/>
          <a:p>
            <a:fld id="{1A919BA6-4D38-421C-947F-F18614718EAF}" type="slidenum">
              <a:rPr lang="zh-TW" altLang="en-US" smtClean="0"/>
              <a:t>56</a:t>
            </a:fld>
            <a:endParaRPr lang="zh-TW" altLang="en-US"/>
          </a:p>
        </p:txBody>
      </p:sp>
    </p:spTree>
    <p:extLst>
      <p:ext uri="{BB962C8B-B14F-4D97-AF65-F5344CB8AC3E}">
        <p14:creationId xmlns:p14="http://schemas.microsoft.com/office/powerpoint/2010/main" val="2960386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eaLnBrk="0" hangingPunct="0"/>
            <a:r>
              <a:rPr lang="en-US" altLang="zh-TW" sz="1200" dirty="0">
                <a:latin typeface="Arial Unicode MS" pitchFamily="34" charset="-120"/>
                <a:ea typeface="Arial Unicode MS" pitchFamily="34" charset="-120"/>
              </a:rPr>
              <a:t>(1)Partition </a:t>
            </a:r>
            <a:r>
              <a:rPr lang="zh-TW" altLang="en-US" sz="1200" dirty="0">
                <a:latin typeface="Arial Unicode MS" pitchFamily="34" charset="-120"/>
                <a:ea typeface="Arial Unicode MS" pitchFamily="34" charset="-120"/>
              </a:rPr>
              <a:t>是實體的</a:t>
            </a:r>
            <a:r>
              <a:rPr lang="en-US" altLang="zh-TW" sz="1200" dirty="0">
                <a:latin typeface="Arial Unicode MS" pitchFamily="34" charset="-120"/>
                <a:ea typeface="Arial Unicode MS" pitchFamily="34" charset="-120"/>
              </a:rPr>
              <a:t>, zone </a:t>
            </a:r>
            <a:r>
              <a:rPr lang="zh-TW" altLang="en-US" sz="1200" dirty="0">
                <a:latin typeface="Arial Unicode MS" pitchFamily="34" charset="-120"/>
                <a:ea typeface="Arial Unicode MS" pitchFamily="34" charset="-120"/>
              </a:rPr>
              <a:t>是虛擬的概念</a:t>
            </a:r>
            <a:r>
              <a:rPr lang="en-US" altLang="zh-TW" sz="1200" dirty="0">
                <a:latin typeface="Arial Unicode MS" pitchFamily="34" charset="-120"/>
                <a:ea typeface="Arial Unicode MS" pitchFamily="34" charset="-120"/>
              </a:rPr>
              <a:t>, </a:t>
            </a:r>
            <a:r>
              <a:rPr lang="zh-TW" altLang="en-US" sz="1200" dirty="0">
                <a:latin typeface="Arial Unicode MS" pitchFamily="34" charset="-120"/>
                <a:ea typeface="Arial Unicode MS" pitchFamily="34" charset="-120"/>
              </a:rPr>
              <a:t>一般較大型的</a:t>
            </a:r>
            <a:r>
              <a:rPr lang="en-US" altLang="zh-TW" sz="1200" dirty="0">
                <a:latin typeface="Arial Unicode MS" pitchFamily="34" charset="-120"/>
                <a:ea typeface="Arial Unicode MS" pitchFamily="34" charset="-120"/>
              </a:rPr>
              <a:t>Stocker </a:t>
            </a:r>
            <a:r>
              <a:rPr lang="zh-TW" altLang="en-US" sz="1200" dirty="0">
                <a:latin typeface="Arial Unicode MS" pitchFamily="34" charset="-120"/>
                <a:ea typeface="Arial Unicode MS" pitchFamily="34" charset="-120"/>
              </a:rPr>
              <a:t>會必區分成</a:t>
            </a:r>
          </a:p>
          <a:p>
            <a:pPr eaLnBrk="0" hangingPunct="0"/>
            <a:r>
              <a:rPr lang="zh-TW" altLang="en-US" sz="1200" dirty="0">
                <a:latin typeface="Arial Unicode MS" pitchFamily="34" charset="-120"/>
                <a:ea typeface="Arial Unicode MS" pitchFamily="34" charset="-120"/>
              </a:rPr>
              <a:t>左右兩個</a:t>
            </a:r>
            <a:r>
              <a:rPr lang="en-US" altLang="zh-TW" sz="1200" dirty="0">
                <a:latin typeface="Arial Unicode MS" pitchFamily="34" charset="-120"/>
                <a:ea typeface="Arial Unicode MS" pitchFamily="34" charset="-120"/>
              </a:rPr>
              <a:t>partition, </a:t>
            </a:r>
            <a:r>
              <a:rPr lang="zh-TW" altLang="en-US" sz="1200" dirty="0">
                <a:latin typeface="Arial Unicode MS" pitchFamily="34" charset="-120"/>
                <a:ea typeface="Arial Unicode MS" pitchFamily="34" charset="-120"/>
              </a:rPr>
              <a:t>每個</a:t>
            </a:r>
            <a:r>
              <a:rPr lang="en-US" altLang="zh-TW" sz="1200" dirty="0">
                <a:latin typeface="Arial Unicode MS" pitchFamily="34" charset="-120"/>
                <a:ea typeface="Arial Unicode MS" pitchFamily="34" charset="-120"/>
              </a:rPr>
              <a:t>partition </a:t>
            </a:r>
            <a:r>
              <a:rPr lang="zh-TW" altLang="en-US" sz="1200" dirty="0">
                <a:latin typeface="Arial Unicode MS" pitchFamily="34" charset="-120"/>
                <a:ea typeface="Arial Unicode MS" pitchFamily="34" charset="-120"/>
              </a:rPr>
              <a:t>下有</a:t>
            </a:r>
            <a:r>
              <a:rPr lang="en-US" altLang="zh-TW" sz="1200" dirty="0">
                <a:latin typeface="Arial Unicode MS" pitchFamily="34" charset="-120"/>
                <a:ea typeface="Arial Unicode MS" pitchFamily="34" charset="-120"/>
              </a:rPr>
              <a:t>101 </a:t>
            </a:r>
            <a:r>
              <a:rPr lang="zh-TW" altLang="en-US" sz="1200" dirty="0">
                <a:latin typeface="Arial Unicode MS" pitchFamily="34" charset="-120"/>
                <a:ea typeface="Arial Unicode MS" pitchFamily="34" charset="-120"/>
              </a:rPr>
              <a:t>到</a:t>
            </a:r>
            <a:r>
              <a:rPr lang="en-US" altLang="zh-TW" sz="1200" dirty="0">
                <a:latin typeface="Arial Unicode MS" pitchFamily="34" charset="-120"/>
                <a:ea typeface="Arial Unicode MS" pitchFamily="34" charset="-120"/>
              </a:rPr>
              <a:t>105 zone, </a:t>
            </a:r>
            <a:r>
              <a:rPr lang="zh-TW" altLang="en-US" sz="1200" dirty="0">
                <a:latin typeface="Arial Unicode MS" pitchFamily="34" charset="-120"/>
                <a:ea typeface="Arial Unicode MS" pitchFamily="34" charset="-120"/>
              </a:rPr>
              <a:t>一但</a:t>
            </a:r>
            <a:r>
              <a:rPr lang="en-US" altLang="zh-TW" sz="1200" dirty="0">
                <a:latin typeface="Arial Unicode MS" pitchFamily="34" charset="-120"/>
                <a:ea typeface="Arial Unicode MS" pitchFamily="34" charset="-120"/>
              </a:rPr>
              <a:t>Stocker </a:t>
            </a:r>
            <a:r>
              <a:rPr lang="zh-TW" altLang="en-US" sz="1200" dirty="0">
                <a:latin typeface="Arial Unicode MS" pitchFamily="34" charset="-120"/>
                <a:ea typeface="Arial Unicode MS" pitchFamily="34" charset="-120"/>
              </a:rPr>
              <a:t>完成</a:t>
            </a:r>
            <a:r>
              <a:rPr lang="en-US" altLang="zh-TW" sz="1200" dirty="0">
                <a:latin typeface="Arial Unicode MS" pitchFamily="34" charset="-120"/>
                <a:ea typeface="Arial Unicode MS" pitchFamily="34" charset="-120"/>
              </a:rPr>
              <a:t>partition </a:t>
            </a:r>
            <a:r>
              <a:rPr lang="zh-TW" altLang="en-US" sz="1200" dirty="0">
                <a:latin typeface="Arial Unicode MS" pitchFamily="34" charset="-120"/>
                <a:ea typeface="Arial Unicode MS" pitchFamily="34" charset="-120"/>
              </a:rPr>
              <a:t>分割</a:t>
            </a:r>
            <a:r>
              <a:rPr lang="en-US" altLang="zh-TW" sz="1200" dirty="0">
                <a:latin typeface="Arial Unicode MS" pitchFamily="34" charset="-120"/>
                <a:ea typeface="Arial Unicode MS" pitchFamily="34" charset="-120"/>
              </a:rPr>
              <a:t>,</a:t>
            </a:r>
          </a:p>
          <a:p>
            <a:pPr eaLnBrk="0" hangingPunct="0"/>
            <a:r>
              <a:rPr lang="zh-TW" altLang="en-US" sz="1200" u="sng" dirty="0">
                <a:solidFill>
                  <a:srgbClr val="FF0000"/>
                </a:solidFill>
                <a:latin typeface="Arial Unicode MS" pitchFamily="34" charset="-120"/>
                <a:ea typeface="Arial Unicode MS" pitchFamily="34" charset="-120"/>
              </a:rPr>
              <a:t>每個</a:t>
            </a:r>
            <a:r>
              <a:rPr lang="en-US" altLang="zh-TW" sz="1200" u="sng" dirty="0">
                <a:solidFill>
                  <a:srgbClr val="FF0000"/>
                </a:solidFill>
                <a:latin typeface="Arial Unicode MS" pitchFamily="34" charset="-120"/>
                <a:ea typeface="Arial Unicode MS" pitchFamily="34" charset="-120"/>
              </a:rPr>
              <a:t>shelf </a:t>
            </a:r>
            <a:r>
              <a:rPr lang="zh-TW" altLang="en-US" sz="1200" u="sng" dirty="0">
                <a:solidFill>
                  <a:srgbClr val="FF0000"/>
                </a:solidFill>
                <a:latin typeface="Arial Unicode MS" pitchFamily="34" charset="-120"/>
                <a:ea typeface="Arial Unicode MS" pitchFamily="34" charset="-120"/>
              </a:rPr>
              <a:t>必屬於特定的</a:t>
            </a:r>
            <a:r>
              <a:rPr lang="en-US" altLang="zh-TW" sz="1200" u="sng" dirty="0">
                <a:solidFill>
                  <a:srgbClr val="FF0000"/>
                </a:solidFill>
                <a:latin typeface="Arial Unicode MS" pitchFamily="34" charset="-120"/>
                <a:ea typeface="Arial Unicode MS" pitchFamily="34" charset="-120"/>
              </a:rPr>
              <a:t>partition, </a:t>
            </a:r>
            <a:r>
              <a:rPr lang="zh-TW" altLang="en-US" sz="1200" u="sng" dirty="0">
                <a:solidFill>
                  <a:srgbClr val="FF0000"/>
                </a:solidFill>
                <a:latin typeface="Arial Unicode MS" pitchFamily="34" charset="-120"/>
                <a:ea typeface="Arial Unicode MS" pitchFamily="34" charset="-120"/>
              </a:rPr>
              <a:t>但不屬於任何</a:t>
            </a:r>
            <a:r>
              <a:rPr lang="en-US" altLang="zh-TW" sz="1200" u="sng" dirty="0">
                <a:solidFill>
                  <a:srgbClr val="FF0000"/>
                </a:solidFill>
                <a:latin typeface="Arial Unicode MS" pitchFamily="34" charset="-120"/>
                <a:ea typeface="Arial Unicode MS" pitchFamily="34" charset="-120"/>
              </a:rPr>
              <a:t>zone</a:t>
            </a:r>
            <a:r>
              <a:rPr lang="en-US" altLang="zh-TW" sz="1200" dirty="0">
                <a:latin typeface="Arial Unicode MS" pitchFamily="34" charset="-120"/>
                <a:ea typeface="Arial Unicode MS" pitchFamily="34" charset="-120"/>
              </a:rPr>
              <a:t>. </a:t>
            </a:r>
          </a:p>
          <a:p>
            <a:pPr eaLnBrk="0" hangingPunct="0"/>
            <a:endParaRPr lang="en-US" altLang="zh-TW" sz="1200" dirty="0">
              <a:latin typeface="Arial Unicode MS" pitchFamily="34" charset="-120"/>
              <a:ea typeface="Arial Unicode MS" pitchFamily="34" charset="-120"/>
            </a:endParaRPr>
          </a:p>
          <a:p>
            <a:pPr eaLnBrk="0" hangingPunct="0"/>
            <a:r>
              <a:rPr lang="en-US" altLang="zh-TW" sz="1200" dirty="0">
                <a:latin typeface="Arial Unicode MS" pitchFamily="34" charset="-120"/>
                <a:ea typeface="Arial Unicode MS" pitchFamily="34" charset="-120"/>
              </a:rPr>
              <a:t>(2)</a:t>
            </a:r>
            <a:r>
              <a:rPr lang="zh-TW" altLang="en-US" sz="1200" dirty="0">
                <a:latin typeface="Arial Unicode MS" pitchFamily="34" charset="-120"/>
                <a:ea typeface="Arial Unicode MS" pitchFamily="34" charset="-120"/>
              </a:rPr>
              <a:t>每個</a:t>
            </a:r>
            <a:r>
              <a:rPr lang="en-US" altLang="zh-TW" sz="1200" dirty="0">
                <a:latin typeface="Arial Unicode MS" pitchFamily="34" charset="-120"/>
                <a:ea typeface="Arial Unicode MS" pitchFamily="34" charset="-120"/>
              </a:rPr>
              <a:t>partition </a:t>
            </a:r>
            <a:r>
              <a:rPr lang="zh-TW" altLang="en-US" sz="1200" dirty="0">
                <a:latin typeface="Arial Unicode MS" pitchFamily="34" charset="-120"/>
                <a:ea typeface="Arial Unicode MS" pitchFamily="34" charset="-120"/>
              </a:rPr>
              <a:t>必須依</a:t>
            </a:r>
            <a:r>
              <a:rPr lang="en-US" altLang="zh-TW" sz="1200" dirty="0">
                <a:latin typeface="Arial Unicode MS" pitchFamily="34" charset="-120"/>
                <a:ea typeface="Arial Unicode MS" pitchFamily="34" charset="-120"/>
              </a:rPr>
              <a:t>shelf</a:t>
            </a:r>
            <a:r>
              <a:rPr lang="zh-TW" altLang="en-US" sz="1200" dirty="0">
                <a:latin typeface="Arial Unicode MS" pitchFamily="34" charset="-120"/>
                <a:ea typeface="Arial Unicode MS" pitchFamily="34" charset="-120"/>
              </a:rPr>
              <a:t>數量區分</a:t>
            </a:r>
            <a:r>
              <a:rPr lang="en-US" altLang="zh-TW" sz="1200" dirty="0">
                <a:latin typeface="Arial Unicode MS" pitchFamily="34" charset="-120"/>
                <a:ea typeface="Arial Unicode MS" pitchFamily="34" charset="-120"/>
              </a:rPr>
              <a:t>zone, </a:t>
            </a:r>
            <a:r>
              <a:rPr lang="zh-TW" altLang="en-US" sz="1200" dirty="0">
                <a:latin typeface="Arial Unicode MS" pitchFamily="34" charset="-120"/>
                <a:ea typeface="Arial Unicode MS" pitchFamily="34" charset="-120"/>
              </a:rPr>
              <a:t>例如</a:t>
            </a:r>
            <a:r>
              <a:rPr lang="en-US" altLang="zh-TW" sz="1200" dirty="0">
                <a:latin typeface="Arial Unicode MS" pitchFamily="34" charset="-120"/>
                <a:ea typeface="Arial Unicode MS" pitchFamily="34" charset="-120"/>
              </a:rPr>
              <a:t>partition 1 </a:t>
            </a:r>
            <a:r>
              <a:rPr lang="zh-TW" altLang="en-US" sz="1200" dirty="0">
                <a:latin typeface="Arial Unicode MS" pitchFamily="34" charset="-120"/>
                <a:ea typeface="Arial Unicode MS" pitchFamily="34" charset="-120"/>
              </a:rPr>
              <a:t>有</a:t>
            </a:r>
            <a:r>
              <a:rPr lang="en-US" altLang="zh-TW" sz="1200" dirty="0">
                <a:latin typeface="Arial Unicode MS" pitchFamily="34" charset="-120"/>
                <a:ea typeface="Arial Unicode MS" pitchFamily="34" charset="-120"/>
              </a:rPr>
              <a:t>50 </a:t>
            </a:r>
          </a:p>
          <a:p>
            <a:pPr eaLnBrk="0" hangingPunct="0"/>
            <a:r>
              <a:rPr lang="zh-TW" altLang="en-US" sz="1200" dirty="0">
                <a:latin typeface="Arial Unicode MS" pitchFamily="34" charset="-120"/>
                <a:ea typeface="Arial Unicode MS" pitchFamily="34" charset="-120"/>
              </a:rPr>
              <a:t>個</a:t>
            </a:r>
            <a:r>
              <a:rPr lang="en-US" altLang="zh-TW" sz="1200" dirty="0">
                <a:latin typeface="Arial Unicode MS" pitchFamily="34" charset="-120"/>
                <a:ea typeface="Arial Unicode MS" pitchFamily="34" charset="-120"/>
              </a:rPr>
              <a:t>shelf, </a:t>
            </a:r>
            <a:r>
              <a:rPr lang="zh-TW" altLang="en-US" sz="1200" dirty="0">
                <a:latin typeface="Arial Unicode MS" pitchFamily="34" charset="-120"/>
                <a:ea typeface="Arial Unicode MS" pitchFamily="34" charset="-120"/>
              </a:rPr>
              <a:t>可以分成</a:t>
            </a:r>
            <a:r>
              <a:rPr lang="en-US" altLang="zh-TW" sz="1200" dirty="0">
                <a:latin typeface="Arial Unicode MS" pitchFamily="34" charset="-120"/>
                <a:ea typeface="Arial Unicode MS" pitchFamily="34" charset="-120"/>
              </a:rPr>
              <a:t>101 zone </a:t>
            </a:r>
            <a:r>
              <a:rPr lang="zh-TW" altLang="en-US" sz="1200" dirty="0">
                <a:latin typeface="Arial Unicode MS" pitchFamily="34" charset="-120"/>
                <a:ea typeface="Arial Unicode MS" pitchFamily="34" charset="-120"/>
              </a:rPr>
              <a:t>有</a:t>
            </a:r>
            <a:r>
              <a:rPr lang="en-US" altLang="zh-TW" sz="1200" dirty="0">
                <a:latin typeface="Arial Unicode MS" pitchFamily="34" charset="-120"/>
                <a:ea typeface="Arial Unicode MS" pitchFamily="34" charset="-120"/>
              </a:rPr>
              <a:t>2</a:t>
            </a:r>
            <a:r>
              <a:rPr lang="zh-TW" altLang="en-US" sz="1200" dirty="0">
                <a:latin typeface="Arial Unicode MS" pitchFamily="34" charset="-120"/>
                <a:ea typeface="Arial Unicode MS" pitchFamily="34" charset="-120"/>
              </a:rPr>
              <a:t>個</a:t>
            </a:r>
            <a:r>
              <a:rPr lang="en-US" altLang="zh-TW" sz="1200" dirty="0">
                <a:latin typeface="Arial Unicode MS" pitchFamily="34" charset="-120"/>
                <a:ea typeface="Arial Unicode MS" pitchFamily="34" charset="-120"/>
              </a:rPr>
              <a:t>,102 zone </a:t>
            </a:r>
          </a:p>
          <a:p>
            <a:pPr eaLnBrk="0" hangingPunct="0"/>
            <a:r>
              <a:rPr lang="zh-TW" altLang="en-US" sz="1200" dirty="0">
                <a:latin typeface="Arial Unicode MS" pitchFamily="34" charset="-120"/>
                <a:ea typeface="Arial Unicode MS" pitchFamily="34" charset="-120"/>
              </a:rPr>
              <a:t>有</a:t>
            </a:r>
            <a:r>
              <a:rPr lang="en-US" altLang="zh-TW" sz="1200" dirty="0">
                <a:latin typeface="Arial Unicode MS" pitchFamily="34" charset="-120"/>
                <a:ea typeface="Arial Unicode MS" pitchFamily="34" charset="-120"/>
              </a:rPr>
              <a:t>10</a:t>
            </a:r>
            <a:r>
              <a:rPr lang="zh-TW" altLang="en-US" sz="1200" dirty="0">
                <a:latin typeface="Arial Unicode MS" pitchFamily="34" charset="-120"/>
                <a:ea typeface="Arial Unicode MS" pitchFamily="34" charset="-120"/>
              </a:rPr>
              <a:t>個</a:t>
            </a:r>
            <a:r>
              <a:rPr lang="en-US" altLang="zh-TW" sz="1200" dirty="0">
                <a:latin typeface="Arial Unicode MS" pitchFamily="34" charset="-120"/>
                <a:ea typeface="Arial Unicode MS" pitchFamily="34" charset="-120"/>
              </a:rPr>
              <a:t>, 103 zone </a:t>
            </a:r>
            <a:r>
              <a:rPr lang="zh-TW" altLang="en-US" sz="1200" dirty="0">
                <a:latin typeface="Arial Unicode MS" pitchFamily="34" charset="-120"/>
                <a:ea typeface="Arial Unicode MS" pitchFamily="34" charset="-120"/>
              </a:rPr>
              <a:t>有</a:t>
            </a:r>
            <a:r>
              <a:rPr lang="en-US" altLang="zh-TW" sz="1200" dirty="0">
                <a:latin typeface="Arial Unicode MS" pitchFamily="34" charset="-120"/>
                <a:ea typeface="Arial Unicode MS" pitchFamily="34" charset="-120"/>
              </a:rPr>
              <a:t>36</a:t>
            </a:r>
            <a:r>
              <a:rPr lang="zh-TW" altLang="en-US" sz="1200" dirty="0">
                <a:latin typeface="Arial Unicode MS" pitchFamily="34" charset="-120"/>
                <a:ea typeface="Arial Unicode MS" pitchFamily="34" charset="-120"/>
              </a:rPr>
              <a:t>個</a:t>
            </a:r>
            <a:r>
              <a:rPr lang="en-US" altLang="zh-TW" sz="1200" dirty="0">
                <a:latin typeface="Arial Unicode MS" pitchFamily="34" charset="-120"/>
                <a:ea typeface="Arial Unicode MS" pitchFamily="34" charset="-120"/>
              </a:rPr>
              <a:t>, 104 zone </a:t>
            </a:r>
            <a:r>
              <a:rPr lang="zh-TW" altLang="en-US" sz="1200" dirty="0">
                <a:latin typeface="Arial Unicode MS" pitchFamily="34" charset="-120"/>
                <a:ea typeface="Arial Unicode MS" pitchFamily="34" charset="-120"/>
              </a:rPr>
              <a:t>與</a:t>
            </a:r>
          </a:p>
          <a:p>
            <a:pPr eaLnBrk="0" hangingPunct="0"/>
            <a:r>
              <a:rPr lang="en-US" altLang="zh-TW" sz="1200" dirty="0">
                <a:latin typeface="Arial Unicode MS" pitchFamily="34" charset="-120"/>
                <a:ea typeface="Arial Unicode MS" pitchFamily="34" charset="-120"/>
              </a:rPr>
              <a:t>105 zone </a:t>
            </a:r>
            <a:r>
              <a:rPr lang="zh-TW" altLang="en-US" sz="1200" dirty="0">
                <a:latin typeface="Arial Unicode MS" pitchFamily="34" charset="-120"/>
                <a:ea typeface="Arial Unicode MS" pitchFamily="34" charset="-120"/>
              </a:rPr>
              <a:t>各</a:t>
            </a:r>
            <a:r>
              <a:rPr lang="en-US" altLang="zh-TW" sz="1200" dirty="0">
                <a:latin typeface="Arial Unicode MS" pitchFamily="34" charset="-120"/>
                <a:ea typeface="Arial Unicode MS" pitchFamily="34" charset="-120"/>
              </a:rPr>
              <a:t>1</a:t>
            </a:r>
            <a:r>
              <a:rPr lang="zh-TW" altLang="en-US" sz="1200" dirty="0">
                <a:latin typeface="Arial Unicode MS" pitchFamily="34" charset="-120"/>
                <a:ea typeface="Arial Unicode MS" pitchFamily="34" charset="-120"/>
              </a:rPr>
              <a:t>個</a:t>
            </a:r>
          </a:p>
          <a:p>
            <a:endParaRPr lang="zh-TW" altLang="en-US" dirty="0"/>
          </a:p>
        </p:txBody>
      </p:sp>
      <p:sp>
        <p:nvSpPr>
          <p:cNvPr id="4" name="投影片編號版面配置區 3"/>
          <p:cNvSpPr>
            <a:spLocks noGrp="1"/>
          </p:cNvSpPr>
          <p:nvPr>
            <p:ph type="sldNum" sz="quarter" idx="10"/>
          </p:nvPr>
        </p:nvSpPr>
        <p:spPr/>
        <p:txBody>
          <a:bodyPr/>
          <a:lstStyle/>
          <a:p>
            <a:fld id="{1A919BA6-4D38-421C-947F-F18614718EAF}" type="slidenum">
              <a:rPr lang="zh-TW" altLang="en-US" smtClean="0"/>
              <a:t>7</a:t>
            </a:fld>
            <a:endParaRPr lang="zh-TW" altLang="en-US"/>
          </a:p>
        </p:txBody>
      </p:sp>
    </p:spTree>
    <p:extLst>
      <p:ext uri="{BB962C8B-B14F-4D97-AF65-F5344CB8AC3E}">
        <p14:creationId xmlns:p14="http://schemas.microsoft.com/office/powerpoint/2010/main" val="612908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Arial Unicode MS" pitchFamily="34" charset="-120"/>
                <a:ea typeface="Arial Unicode MS" pitchFamily="34" charset="-120"/>
              </a:rPr>
              <a:t>Zone </a:t>
            </a:r>
            <a:r>
              <a:rPr lang="zh-TW" altLang="en-US" dirty="0">
                <a:latin typeface="Arial Unicode MS" pitchFamily="34" charset="-120"/>
                <a:ea typeface="Arial Unicode MS" pitchFamily="34" charset="-120"/>
              </a:rPr>
              <a:t>的用法與</a:t>
            </a:r>
            <a:r>
              <a:rPr lang="en-US" altLang="zh-TW" dirty="0">
                <a:latin typeface="Arial Unicode MS" pitchFamily="34" charset="-120"/>
                <a:ea typeface="Arial Unicode MS" pitchFamily="34" charset="-120"/>
              </a:rPr>
              <a:t>DCS </a:t>
            </a:r>
            <a:r>
              <a:rPr lang="zh-TW" altLang="en-US" dirty="0">
                <a:latin typeface="Arial Unicode MS" pitchFamily="34" charset="-120"/>
                <a:ea typeface="Arial Unicode MS" pitchFamily="34" charset="-120"/>
              </a:rPr>
              <a:t>有關係</a:t>
            </a:r>
            <a:r>
              <a:rPr lang="en-US" altLang="zh-TW" dirty="0">
                <a:latin typeface="Arial Unicode MS" pitchFamily="34" charset="-120"/>
                <a:ea typeface="Arial Unicode MS" pitchFamily="34" charset="-120"/>
              </a:rPr>
              <a:t>, </a:t>
            </a:r>
            <a:r>
              <a:rPr lang="zh-TW" altLang="en-US" dirty="0">
                <a:latin typeface="Arial Unicode MS" pitchFamily="34" charset="-120"/>
                <a:ea typeface="Arial Unicode MS" pitchFamily="34" charset="-120"/>
              </a:rPr>
              <a:t>因為</a:t>
            </a:r>
            <a:r>
              <a:rPr lang="en-US" altLang="zh-TW" dirty="0">
                <a:latin typeface="Arial Unicode MS" pitchFamily="34" charset="-120"/>
                <a:ea typeface="Arial Unicode MS" pitchFamily="34" charset="-120"/>
              </a:rPr>
              <a:t>DCS </a:t>
            </a:r>
            <a:r>
              <a:rPr lang="zh-TW" altLang="en-US" dirty="0">
                <a:latin typeface="Arial Unicode MS" pitchFamily="34" charset="-120"/>
                <a:ea typeface="Arial Unicode MS" pitchFamily="34" charset="-120"/>
              </a:rPr>
              <a:t>會根據不同的傳送</a:t>
            </a:r>
            <a:r>
              <a:rPr lang="en-US" altLang="zh-TW" dirty="0">
                <a:latin typeface="Arial Unicode MS" pitchFamily="34" charset="-120"/>
                <a:ea typeface="Arial Unicode MS" pitchFamily="34" charset="-120"/>
              </a:rPr>
              <a:t>type</a:t>
            </a:r>
            <a:r>
              <a:rPr lang="zh-TW" altLang="en-US" dirty="0">
                <a:latin typeface="Arial Unicode MS" pitchFamily="34" charset="-120"/>
                <a:ea typeface="Arial Unicode MS" pitchFamily="34" charset="-120"/>
              </a:rPr>
              <a:t>例如</a:t>
            </a:r>
            <a:r>
              <a:rPr lang="en-US" altLang="zh-TW" dirty="0">
                <a:latin typeface="Arial Unicode MS" pitchFamily="34" charset="-120"/>
                <a:ea typeface="Arial Unicode MS" pitchFamily="34" charset="-120"/>
              </a:rPr>
              <a:t>EQP(</a:t>
            </a:r>
            <a:r>
              <a:rPr lang="zh-TW" altLang="en-US" dirty="0">
                <a:latin typeface="Arial Unicode MS" pitchFamily="34" charset="-120"/>
                <a:ea typeface="Arial Unicode MS" pitchFamily="34" charset="-120"/>
              </a:rPr>
              <a:t>機台</a:t>
            </a:r>
            <a:r>
              <a:rPr lang="en-US" altLang="zh-TW" dirty="0">
                <a:latin typeface="Arial Unicode MS" pitchFamily="34" charset="-120"/>
                <a:ea typeface="Arial Unicode MS" pitchFamily="34" charset="-120"/>
              </a:rPr>
              <a:t>) to Stocker, Stocker to Stocker, stocker to EQP , </a:t>
            </a:r>
            <a:r>
              <a:rPr lang="zh-TW" altLang="en-US" dirty="0">
                <a:latin typeface="Arial Unicode MS" pitchFamily="34" charset="-120"/>
                <a:ea typeface="Arial Unicode MS" pitchFamily="34" charset="-120"/>
              </a:rPr>
              <a:t>所使用的</a:t>
            </a:r>
            <a:r>
              <a:rPr lang="en-US" altLang="zh-TW" dirty="0">
                <a:latin typeface="Arial Unicode MS" pitchFamily="34" charset="-120"/>
                <a:ea typeface="Arial Unicode MS" pitchFamily="34" charset="-120"/>
              </a:rPr>
              <a:t>Stocker Zone </a:t>
            </a:r>
            <a:r>
              <a:rPr lang="zh-TW" altLang="en-US" dirty="0">
                <a:latin typeface="Arial Unicode MS" pitchFamily="34" charset="-120"/>
                <a:ea typeface="Arial Unicode MS" pitchFamily="34" charset="-120"/>
              </a:rPr>
              <a:t>而不同</a:t>
            </a:r>
            <a:r>
              <a:rPr lang="zh-TW" altLang="en-US" sz="1100" dirty="0">
                <a:latin typeface="Arial Unicode MS" pitchFamily="34" charset="-120"/>
                <a:ea typeface="Arial Unicode MS" pitchFamily="34" charset="-120"/>
              </a:rPr>
              <a:t>  </a:t>
            </a:r>
            <a:r>
              <a:rPr lang="zh-TW" altLang="en-US" dirty="0">
                <a:latin typeface="Arial Unicode MS" pitchFamily="34" charset="-120"/>
                <a:ea typeface="Arial Unicode MS" pitchFamily="34" charset="-120"/>
              </a:rPr>
              <a:t> </a:t>
            </a:r>
            <a:endParaRPr lang="en-US" altLang="zh-TW" dirty="0">
              <a:latin typeface="Arial Unicode MS" pitchFamily="34" charset="-120"/>
              <a:ea typeface="Arial Unicode MS" pitchFamily="34" charset="-120"/>
            </a:endParaRPr>
          </a:p>
          <a:p>
            <a:pPr eaLnBrk="0" hangingPunct="0"/>
            <a:r>
              <a:rPr lang="en-US" altLang="zh-TW" sz="1200" dirty="0">
                <a:latin typeface="Arial Unicode MS" pitchFamily="34" charset="-120"/>
                <a:ea typeface="Arial Unicode MS" pitchFamily="34" charset="-120"/>
              </a:rPr>
              <a:t>(1)101 zone </a:t>
            </a:r>
            <a:r>
              <a:rPr lang="en-US" altLang="zh-TW" sz="1200" dirty="0">
                <a:latin typeface="Arial Unicode MS" pitchFamily="34" charset="-120"/>
                <a:ea typeface="Arial Unicode MS" pitchFamily="34" charset="-120"/>
                <a:sym typeface="Wingdings" panose="05000000000000000000" pitchFamily="2" charset="2"/>
              </a:rPr>
              <a:t> DCS Pull Zone</a:t>
            </a:r>
            <a:r>
              <a:rPr lang="en-US" altLang="zh-TW" sz="1200" dirty="0">
                <a:latin typeface="Arial Unicode MS" pitchFamily="34" charset="-120"/>
                <a:ea typeface="Arial Unicode MS" pitchFamily="34" charset="-120"/>
              </a:rPr>
              <a:t> </a:t>
            </a:r>
          </a:p>
          <a:p>
            <a:pPr eaLnBrk="0" hangingPunct="0"/>
            <a:r>
              <a:rPr lang="en-US" altLang="zh-TW" sz="1200" dirty="0">
                <a:latin typeface="Arial Unicode MS" pitchFamily="34" charset="-120"/>
                <a:ea typeface="Arial Unicode MS" pitchFamily="34" charset="-120"/>
              </a:rPr>
              <a:t>   DCS </a:t>
            </a:r>
            <a:r>
              <a:rPr lang="zh-TW" altLang="en-US" sz="1200" dirty="0">
                <a:latin typeface="Arial Unicode MS" pitchFamily="34" charset="-120"/>
                <a:ea typeface="Arial Unicode MS" pitchFamily="34" charset="-120"/>
              </a:rPr>
              <a:t>使用於</a:t>
            </a:r>
            <a:r>
              <a:rPr lang="en-US" altLang="zh-TW" sz="1200" dirty="0">
                <a:latin typeface="Arial Unicode MS" pitchFamily="34" charset="-120"/>
                <a:ea typeface="Arial Unicode MS" pitchFamily="34" charset="-120"/>
              </a:rPr>
              <a:t>Stocker to Stocker </a:t>
            </a:r>
            <a:r>
              <a:rPr lang="zh-TW" altLang="en-US" sz="1200" dirty="0">
                <a:latin typeface="Arial Unicode MS" pitchFamily="34" charset="-120"/>
                <a:ea typeface="Arial Unicode MS" pitchFamily="34" charset="-120"/>
              </a:rPr>
              <a:t>時 </a:t>
            </a:r>
          </a:p>
          <a:p>
            <a:pPr eaLnBrk="0" hangingPunct="0"/>
            <a:r>
              <a:rPr lang="zh-TW" altLang="en-US" sz="1200" dirty="0">
                <a:latin typeface="Arial Unicode MS" pitchFamily="34" charset="-120"/>
                <a:ea typeface="Arial Unicode MS" pitchFamily="34" charset="-120"/>
              </a:rPr>
              <a:t>  </a:t>
            </a:r>
          </a:p>
          <a:p>
            <a:pPr eaLnBrk="0" hangingPunct="0"/>
            <a:r>
              <a:rPr lang="en-US" altLang="zh-TW" sz="1200" dirty="0">
                <a:latin typeface="Arial Unicode MS" pitchFamily="34" charset="-120"/>
                <a:ea typeface="Arial Unicode MS" pitchFamily="34" charset="-120"/>
              </a:rPr>
              <a:t>(2)</a:t>
            </a:r>
            <a:r>
              <a:rPr lang="en-US" altLang="zh-TW" sz="1200" b="1" dirty="0">
                <a:solidFill>
                  <a:srgbClr val="FF3300"/>
                </a:solidFill>
                <a:latin typeface="Arial Unicode MS" pitchFamily="34" charset="-120"/>
                <a:ea typeface="Arial Unicode MS" pitchFamily="34" charset="-120"/>
              </a:rPr>
              <a:t>102 zone</a:t>
            </a:r>
            <a:r>
              <a:rPr lang="en-US" altLang="zh-TW" sz="1200" dirty="0">
                <a:latin typeface="Arial Unicode MS" pitchFamily="34" charset="-120"/>
                <a:ea typeface="Arial Unicode MS" pitchFamily="34" charset="-120"/>
              </a:rPr>
              <a:t> </a:t>
            </a:r>
            <a:r>
              <a:rPr lang="en-US" altLang="zh-TW" sz="1200" dirty="0">
                <a:latin typeface="Arial Unicode MS" pitchFamily="34" charset="-120"/>
                <a:ea typeface="Arial Unicode MS" pitchFamily="34" charset="-120"/>
                <a:sym typeface="Wingdings" panose="05000000000000000000" pitchFamily="2" charset="2"/>
              </a:rPr>
              <a:t> </a:t>
            </a:r>
            <a:r>
              <a:rPr lang="en-US" altLang="zh-TW" sz="1200" b="1" dirty="0">
                <a:solidFill>
                  <a:srgbClr val="FF3300"/>
                </a:solidFill>
                <a:latin typeface="Arial Unicode MS" pitchFamily="34" charset="-120"/>
                <a:ea typeface="Arial Unicode MS" pitchFamily="34" charset="-120"/>
                <a:sym typeface="Wingdings" panose="05000000000000000000" pitchFamily="2" charset="2"/>
              </a:rPr>
              <a:t>DCS Push Zone</a:t>
            </a:r>
          </a:p>
          <a:p>
            <a:pPr eaLnBrk="0" hangingPunct="0"/>
            <a:r>
              <a:rPr lang="en-US" altLang="zh-TW" sz="1400" dirty="0">
                <a:latin typeface="Arial Unicode MS" pitchFamily="34" charset="-120"/>
                <a:ea typeface="Arial Unicode MS" pitchFamily="34" charset="-120"/>
              </a:rPr>
              <a:t>DCS </a:t>
            </a:r>
            <a:r>
              <a:rPr lang="zh-TW" altLang="en-US" sz="1400" dirty="0">
                <a:latin typeface="Arial Unicode MS" pitchFamily="34" charset="-120"/>
                <a:ea typeface="Arial Unicode MS" pitchFamily="34" charset="-120"/>
              </a:rPr>
              <a:t>使用</a:t>
            </a:r>
            <a:r>
              <a:rPr lang="zh-TW" altLang="en-US" sz="1200" dirty="0">
                <a:latin typeface="Arial Unicode MS" pitchFamily="34" charset="-120"/>
                <a:ea typeface="Arial Unicode MS" pitchFamily="34" charset="-120"/>
              </a:rPr>
              <a:t>於</a:t>
            </a:r>
            <a:r>
              <a:rPr lang="en-US" altLang="zh-TW" sz="1200" dirty="0">
                <a:latin typeface="Arial Unicode MS" pitchFamily="34" charset="-120"/>
                <a:ea typeface="Arial Unicode MS" pitchFamily="34" charset="-120"/>
              </a:rPr>
              <a:t>Stocker to Stocker </a:t>
            </a:r>
            <a:r>
              <a:rPr lang="zh-TW" altLang="en-US" sz="1200" dirty="0">
                <a:latin typeface="Arial Unicode MS" pitchFamily="34" charset="-120"/>
                <a:ea typeface="Arial Unicode MS" pitchFamily="34" charset="-120"/>
              </a:rPr>
              <a:t>時 </a:t>
            </a:r>
            <a:endParaRPr lang="zh-TW" altLang="en-US" sz="1200" dirty="0">
              <a:latin typeface="Arial Unicode MS" pitchFamily="34" charset="-120"/>
              <a:ea typeface="Arial Unicode MS" pitchFamily="34" charset="-120"/>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a:latin typeface="Arial Unicode MS" pitchFamily="34" charset="-120"/>
              <a:ea typeface="Arial Unicode MS" pitchFamily="34" charset="-120"/>
            </a:endParaRPr>
          </a:p>
          <a:p>
            <a:pPr eaLnBrk="0" hangingPunct="0"/>
            <a:r>
              <a:rPr lang="en-US" altLang="zh-TW" sz="1200" dirty="0">
                <a:latin typeface="Arial Unicode MS" pitchFamily="34" charset="-120"/>
                <a:ea typeface="Arial Unicode MS" pitchFamily="34" charset="-120"/>
              </a:rPr>
              <a:t>(3) </a:t>
            </a:r>
            <a:r>
              <a:rPr lang="en-US" altLang="zh-TW" sz="1200" b="1" dirty="0">
                <a:solidFill>
                  <a:srgbClr val="FF3300"/>
                </a:solidFill>
                <a:latin typeface="Arial Unicode MS" pitchFamily="34" charset="-120"/>
                <a:ea typeface="Arial Unicode MS" pitchFamily="34" charset="-120"/>
              </a:rPr>
              <a:t>103 zone</a:t>
            </a:r>
            <a:r>
              <a:rPr lang="en-US" altLang="zh-TW" sz="1200" dirty="0">
                <a:latin typeface="Arial Unicode MS" pitchFamily="34" charset="-120"/>
                <a:ea typeface="Arial Unicode MS" pitchFamily="34" charset="-120"/>
              </a:rPr>
              <a:t> </a:t>
            </a:r>
            <a:r>
              <a:rPr lang="en-US" altLang="zh-TW" sz="1200" dirty="0">
                <a:latin typeface="Arial Unicode MS" pitchFamily="34" charset="-120"/>
                <a:ea typeface="Arial Unicode MS" pitchFamily="34" charset="-120"/>
                <a:sym typeface="Wingdings" panose="05000000000000000000" pitchFamily="2" charset="2"/>
              </a:rPr>
              <a:t> </a:t>
            </a:r>
            <a:r>
              <a:rPr lang="en-US" altLang="zh-TW" sz="1200" b="1" dirty="0">
                <a:solidFill>
                  <a:srgbClr val="FF3300"/>
                </a:solidFill>
                <a:latin typeface="Arial Unicode MS" pitchFamily="34" charset="-120"/>
                <a:ea typeface="Arial Unicode MS" pitchFamily="34" charset="-120"/>
                <a:sym typeface="Wingdings" panose="05000000000000000000" pitchFamily="2" charset="2"/>
              </a:rPr>
              <a:t>common zone</a:t>
            </a:r>
          </a:p>
          <a:p>
            <a:pPr eaLnBrk="0" hangingPunct="0"/>
            <a:r>
              <a:rPr lang="en-US" altLang="zh-TW" sz="1200" dirty="0">
                <a:latin typeface="Arial Unicode MS" pitchFamily="34" charset="-120"/>
                <a:ea typeface="Arial Unicode MS" pitchFamily="34" charset="-120"/>
                <a:sym typeface="Wingdings" panose="05000000000000000000" pitchFamily="2" charset="2"/>
              </a:rPr>
              <a:t> </a:t>
            </a:r>
            <a:r>
              <a:rPr lang="en-US" altLang="zh-TW" sz="1200" dirty="0">
                <a:latin typeface="Arial Unicode MS" pitchFamily="34" charset="-120"/>
                <a:ea typeface="Arial Unicode MS" pitchFamily="34" charset="-120"/>
              </a:rPr>
              <a:t>DCS </a:t>
            </a:r>
            <a:r>
              <a:rPr lang="zh-TW" altLang="en-US" sz="1200" dirty="0">
                <a:latin typeface="Arial Unicode MS" pitchFamily="34" charset="-120"/>
                <a:ea typeface="Arial Unicode MS" pitchFamily="34" charset="-120"/>
              </a:rPr>
              <a:t>使用於機台回 </a:t>
            </a:r>
            <a:r>
              <a:rPr lang="en-US" altLang="zh-TW" sz="1200" dirty="0">
                <a:latin typeface="Arial Unicode MS" pitchFamily="34" charset="-120"/>
                <a:ea typeface="Arial Unicode MS" pitchFamily="34" charset="-120"/>
              </a:rPr>
              <a:t>stocker</a:t>
            </a:r>
            <a:r>
              <a:rPr lang="zh-TW" altLang="en-US" sz="1200" dirty="0">
                <a:latin typeface="Arial Unicode MS" pitchFamily="34" charset="-120"/>
                <a:ea typeface="Arial Unicode MS" pitchFamily="34" charset="-120"/>
              </a:rPr>
              <a:t>時</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a:latin typeface="Arial Unicode MS" pitchFamily="34" charset="-120"/>
              <a:ea typeface="Arial Unicode MS" pitchFamily="34" charset="-120"/>
            </a:endParaRPr>
          </a:p>
          <a:p>
            <a:pPr eaLnBrk="0" hangingPunct="0"/>
            <a:r>
              <a:rPr lang="en-US" altLang="zh-TW" sz="1200" dirty="0">
                <a:latin typeface="Arial Unicode MS" pitchFamily="34" charset="-120"/>
                <a:ea typeface="Arial Unicode MS" pitchFamily="34" charset="-120"/>
              </a:rPr>
              <a:t>(4)104 zone </a:t>
            </a:r>
            <a:r>
              <a:rPr lang="en-US" altLang="zh-TW" sz="1200" dirty="0">
                <a:latin typeface="Arial Unicode MS" pitchFamily="34" charset="-120"/>
                <a:ea typeface="Arial Unicode MS" pitchFamily="34" charset="-120"/>
                <a:sym typeface="Wingdings" panose="05000000000000000000" pitchFamily="2" charset="2"/>
              </a:rPr>
              <a:t> abnormal zone</a:t>
            </a:r>
          </a:p>
          <a:p>
            <a:pPr marL="0" marR="0" indent="0" algn="l" defTabSz="914400" rtl="0" eaLnBrk="0" fontAlgn="auto" latinLnBrk="0" hangingPunct="0">
              <a:lnSpc>
                <a:spcPct val="100000"/>
              </a:lnSpc>
              <a:spcBef>
                <a:spcPts val="0"/>
              </a:spcBef>
              <a:spcAft>
                <a:spcPts val="0"/>
              </a:spcAft>
              <a:buClrTx/>
              <a:buSzTx/>
              <a:buFontTx/>
              <a:buNone/>
              <a:tabLst/>
              <a:defRPr/>
            </a:pPr>
            <a:r>
              <a:rPr lang="en-US" altLang="zh-TW" sz="1200" dirty="0">
                <a:latin typeface="Arial Unicode MS" pitchFamily="34" charset="-120"/>
                <a:ea typeface="Arial Unicode MS" pitchFamily="34" charset="-120"/>
                <a:sym typeface="Wingdings" panose="05000000000000000000" pitchFamily="2" charset="2"/>
              </a:rPr>
              <a:t> DCS </a:t>
            </a:r>
            <a:r>
              <a:rPr lang="zh-TW" altLang="en-US" sz="1200" dirty="0">
                <a:latin typeface="Arial Unicode MS" pitchFamily="34" charset="-120"/>
                <a:ea typeface="Arial Unicode MS" pitchFamily="34" charset="-120"/>
                <a:sym typeface="Wingdings" panose="05000000000000000000" pitchFamily="2" charset="2"/>
              </a:rPr>
              <a:t>不使用</a:t>
            </a:r>
            <a:r>
              <a:rPr lang="en-US" altLang="zh-TW" sz="1200" dirty="0">
                <a:latin typeface="Arial Unicode MS" pitchFamily="34" charset="-120"/>
                <a:ea typeface="Arial Unicode MS" pitchFamily="34" charset="-120"/>
                <a:sym typeface="Wingdings" panose="05000000000000000000" pitchFamily="2" charset="2"/>
              </a:rPr>
              <a:t>, MCS </a:t>
            </a:r>
            <a:r>
              <a:rPr lang="zh-TW" altLang="en-US" sz="1200" dirty="0">
                <a:latin typeface="Arial Unicode MS" pitchFamily="34" charset="-120"/>
                <a:ea typeface="Arial Unicode MS" pitchFamily="34" charset="-120"/>
                <a:sym typeface="Wingdings" panose="05000000000000000000" pitchFamily="2" charset="2"/>
              </a:rPr>
              <a:t>使用異常</a:t>
            </a:r>
            <a:r>
              <a:rPr lang="en-US" altLang="zh-TW" sz="1200" dirty="0">
                <a:latin typeface="Arial Unicode MS" pitchFamily="34" charset="-120"/>
                <a:ea typeface="Arial Unicode MS" pitchFamily="34" charset="-120"/>
                <a:sym typeface="Wingdings" panose="05000000000000000000" pitchFamily="2" charset="2"/>
              </a:rPr>
              <a:t>cassette</a:t>
            </a:r>
            <a:r>
              <a:rPr lang="zh-TW" altLang="en-US" sz="1200" dirty="0">
                <a:latin typeface="Arial Unicode MS" pitchFamily="34" charset="-120"/>
                <a:ea typeface="Arial Unicode MS" pitchFamily="34" charset="-120"/>
                <a:sym typeface="Wingdings" panose="05000000000000000000" pitchFamily="2" charset="2"/>
              </a:rPr>
              <a:t>貨異常</a:t>
            </a:r>
            <a:r>
              <a:rPr lang="en-US" altLang="zh-TW" sz="1200" dirty="0">
                <a:latin typeface="Arial Unicode MS" pitchFamily="34" charset="-120"/>
                <a:ea typeface="Arial Unicode MS" pitchFamily="34" charset="-120"/>
                <a:sym typeface="Wingdings" panose="05000000000000000000" pitchFamily="2" charset="2"/>
              </a:rPr>
              <a:t>shelf </a:t>
            </a:r>
            <a:r>
              <a:rPr lang="zh-TW" altLang="en-US" sz="1200" dirty="0">
                <a:latin typeface="Arial Unicode MS" pitchFamily="34" charset="-120"/>
                <a:ea typeface="Arial Unicode MS" pitchFamily="34" charset="-120"/>
                <a:sym typeface="Wingdings" panose="05000000000000000000" pitchFamily="2" charset="2"/>
              </a:rPr>
              <a:t>時使用</a:t>
            </a:r>
            <a:r>
              <a:rPr lang="en-US" altLang="zh-TW" sz="1200" dirty="0">
                <a:solidFill>
                  <a:srgbClr val="0000CC"/>
                </a:solidFill>
              </a:rPr>
              <a:t>(STKC block shelf)</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a:latin typeface="Arial Unicode MS" pitchFamily="34" charset="-120"/>
              <a:ea typeface="Arial Unicode MS" pitchFamily="34" charset="-120"/>
            </a:endParaRPr>
          </a:p>
          <a:p>
            <a:pPr eaLnBrk="0" hangingPunct="0"/>
            <a:r>
              <a:rPr lang="en-US" altLang="zh-TW" sz="1200" dirty="0">
                <a:latin typeface="Arial Unicode MS" pitchFamily="34" charset="-120"/>
                <a:ea typeface="Arial Unicode MS" pitchFamily="34" charset="-120"/>
              </a:rPr>
              <a:t>(5)105 zone </a:t>
            </a:r>
            <a:r>
              <a:rPr lang="en-US" altLang="zh-TW" sz="1200" dirty="0">
                <a:latin typeface="Arial Unicode MS" pitchFamily="34" charset="-120"/>
                <a:ea typeface="Arial Unicode MS" pitchFamily="34" charset="-120"/>
                <a:sym typeface="Wingdings" panose="05000000000000000000" pitchFamily="2" charset="2"/>
              </a:rPr>
              <a:t> abnormal zone</a:t>
            </a:r>
          </a:p>
          <a:p>
            <a:pPr marL="0" marR="0" indent="0" algn="l" defTabSz="914400" rtl="0" eaLnBrk="0" fontAlgn="auto" latinLnBrk="0" hangingPunct="0">
              <a:lnSpc>
                <a:spcPct val="100000"/>
              </a:lnSpc>
              <a:spcBef>
                <a:spcPts val="0"/>
              </a:spcBef>
              <a:spcAft>
                <a:spcPts val="0"/>
              </a:spcAft>
              <a:buClrTx/>
              <a:buSzTx/>
              <a:buFontTx/>
              <a:buNone/>
              <a:tabLst/>
              <a:defRPr/>
            </a:pPr>
            <a:r>
              <a:rPr lang="en-US" altLang="zh-TW" sz="1200" dirty="0">
                <a:latin typeface="Arial Unicode MS" pitchFamily="34" charset="-120"/>
                <a:ea typeface="Arial Unicode MS" pitchFamily="34" charset="-120"/>
                <a:sym typeface="Wingdings" panose="05000000000000000000" pitchFamily="2" charset="2"/>
              </a:rPr>
              <a:t> DCS </a:t>
            </a:r>
            <a:r>
              <a:rPr lang="zh-TW" altLang="en-US" sz="1200" dirty="0">
                <a:latin typeface="Arial Unicode MS" pitchFamily="34" charset="-120"/>
                <a:ea typeface="Arial Unicode MS" pitchFamily="34" charset="-120"/>
                <a:sym typeface="Wingdings" panose="05000000000000000000" pitchFamily="2" charset="2"/>
              </a:rPr>
              <a:t>不使用</a:t>
            </a:r>
            <a:r>
              <a:rPr lang="en-US" altLang="zh-TW" sz="1200" dirty="0">
                <a:latin typeface="Arial Unicode MS" pitchFamily="34" charset="-120"/>
                <a:ea typeface="Arial Unicode MS" pitchFamily="34" charset="-120"/>
                <a:sym typeface="Wingdings" panose="05000000000000000000" pitchFamily="2" charset="2"/>
              </a:rPr>
              <a:t>, MCS </a:t>
            </a:r>
            <a:r>
              <a:rPr lang="zh-TW" altLang="en-US" sz="1200" dirty="0">
                <a:latin typeface="Arial Unicode MS" pitchFamily="34" charset="-120"/>
                <a:ea typeface="Arial Unicode MS" pitchFamily="34" charset="-120"/>
                <a:sym typeface="Wingdings" panose="05000000000000000000" pitchFamily="2" charset="2"/>
              </a:rPr>
              <a:t>使用異常</a:t>
            </a:r>
            <a:r>
              <a:rPr lang="en-US" altLang="zh-TW" sz="1200" dirty="0">
                <a:latin typeface="Arial Unicode MS" pitchFamily="34" charset="-120"/>
                <a:ea typeface="Arial Unicode MS" pitchFamily="34" charset="-120"/>
                <a:sym typeface="Wingdings" panose="05000000000000000000" pitchFamily="2" charset="2"/>
              </a:rPr>
              <a:t>cassette</a:t>
            </a:r>
            <a:r>
              <a:rPr lang="zh-TW" altLang="en-US" sz="1200" dirty="0">
                <a:latin typeface="Arial Unicode MS" pitchFamily="34" charset="-120"/>
                <a:ea typeface="Arial Unicode MS" pitchFamily="34" charset="-120"/>
                <a:sym typeface="Wingdings" panose="05000000000000000000" pitchFamily="2" charset="2"/>
              </a:rPr>
              <a:t>貨異常</a:t>
            </a:r>
            <a:r>
              <a:rPr lang="en-US" altLang="zh-TW" sz="1200" dirty="0">
                <a:latin typeface="Arial Unicode MS" pitchFamily="34" charset="-120"/>
                <a:ea typeface="Arial Unicode MS" pitchFamily="34" charset="-120"/>
                <a:sym typeface="Wingdings" panose="05000000000000000000" pitchFamily="2" charset="2"/>
              </a:rPr>
              <a:t>shelf </a:t>
            </a:r>
            <a:r>
              <a:rPr lang="zh-TW" altLang="en-US" sz="1200" dirty="0">
                <a:latin typeface="Arial Unicode MS" pitchFamily="34" charset="-120"/>
                <a:ea typeface="Arial Unicode MS" pitchFamily="34" charset="-120"/>
                <a:sym typeface="Wingdings" panose="05000000000000000000" pitchFamily="2" charset="2"/>
              </a:rPr>
              <a:t>時使用</a:t>
            </a:r>
            <a:r>
              <a:rPr lang="en-US" altLang="zh-TW" sz="1200" dirty="0">
                <a:solidFill>
                  <a:srgbClr val="0000CC"/>
                </a:solidFill>
              </a:rPr>
              <a:t>(</a:t>
            </a:r>
            <a:r>
              <a:rPr lang="zh-TW" altLang="en-US" sz="1200" dirty="0">
                <a:solidFill>
                  <a:srgbClr val="0000CC"/>
                </a:solidFill>
              </a:rPr>
              <a:t>目前不使用</a:t>
            </a:r>
            <a:r>
              <a:rPr lang="en-US" altLang="zh-TW" sz="1200" dirty="0">
                <a:solidFill>
                  <a:srgbClr val="0000CC"/>
                </a:solidFill>
              </a:rPr>
              <a:t>)</a:t>
            </a:r>
          </a:p>
          <a:p>
            <a:pPr eaLnBrk="0" hangingPunct="0"/>
            <a:endParaRPr lang="zh-TW" altLang="en-US" sz="1200" dirty="0">
              <a:latin typeface="Arial Unicode MS" pitchFamily="34" charset="-120"/>
              <a:ea typeface="Arial Unicode MS"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a:latin typeface="Arial Unicode MS" pitchFamily="34" charset="-120"/>
              <a:ea typeface="Arial Unicode MS"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latin typeface="Arial Unicode MS" pitchFamily="34" charset="-120"/>
              <a:ea typeface="Arial Unicode MS" pitchFamily="34" charset="-120"/>
            </a:endParaRPr>
          </a:p>
        </p:txBody>
      </p:sp>
      <p:sp>
        <p:nvSpPr>
          <p:cNvPr id="4" name="投影片編號版面配置區 3"/>
          <p:cNvSpPr>
            <a:spLocks noGrp="1"/>
          </p:cNvSpPr>
          <p:nvPr>
            <p:ph type="sldNum" sz="quarter" idx="10"/>
          </p:nvPr>
        </p:nvSpPr>
        <p:spPr/>
        <p:txBody>
          <a:bodyPr/>
          <a:lstStyle/>
          <a:p>
            <a:fld id="{1A919BA6-4D38-421C-947F-F18614718EAF}" type="slidenum">
              <a:rPr lang="zh-TW" altLang="en-US" smtClean="0"/>
              <a:t>8</a:t>
            </a:fld>
            <a:endParaRPr lang="zh-TW" altLang="en-US"/>
          </a:p>
        </p:txBody>
      </p:sp>
    </p:spTree>
    <p:extLst>
      <p:ext uri="{BB962C8B-B14F-4D97-AF65-F5344CB8AC3E}">
        <p14:creationId xmlns:p14="http://schemas.microsoft.com/office/powerpoint/2010/main" val="1673671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1A919BA6-4D38-421C-947F-F18614718EAF}" type="slidenum">
              <a:rPr lang="zh-TW" altLang="en-US" smtClean="0"/>
              <a:t>9</a:t>
            </a:fld>
            <a:endParaRPr lang="zh-TW" altLang="en-US"/>
          </a:p>
        </p:txBody>
      </p:sp>
    </p:spTree>
    <p:extLst>
      <p:ext uri="{BB962C8B-B14F-4D97-AF65-F5344CB8AC3E}">
        <p14:creationId xmlns:p14="http://schemas.microsoft.com/office/powerpoint/2010/main" val="1298850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1" dirty="0">
                <a:latin typeface="Times" panose="02020603050405020304" pitchFamily="18" charset="0"/>
                <a:ea typeface="Taipei" charset="-120"/>
              </a:rPr>
              <a:t>目的</a:t>
            </a:r>
            <a:r>
              <a:rPr lang="zh-TW" altLang="en-US" dirty="0">
                <a:latin typeface="Times" panose="02020603050405020304" pitchFamily="18" charset="0"/>
                <a:ea typeface="Taipei" charset="-120"/>
              </a:rPr>
              <a:t> </a:t>
            </a:r>
            <a:r>
              <a:rPr lang="en-US" altLang="zh-TW" dirty="0">
                <a:latin typeface="Times" panose="02020603050405020304" pitchFamily="18" charset="0"/>
                <a:ea typeface="Taipei" charset="-120"/>
              </a:rPr>
              <a:t>: </a:t>
            </a:r>
            <a:r>
              <a:rPr lang="zh-TW" altLang="en-US" dirty="0">
                <a:latin typeface="Times" panose="02020603050405020304" pitchFamily="18" charset="0"/>
                <a:ea typeface="Taipei" charset="-120"/>
              </a:rPr>
              <a:t>當</a:t>
            </a:r>
            <a:r>
              <a:rPr lang="en-US" altLang="zh-TW" dirty="0">
                <a:latin typeface="Times" panose="02020603050405020304" pitchFamily="18" charset="0"/>
                <a:ea typeface="Taipei" charset="-120"/>
              </a:rPr>
              <a:t>Port  </a:t>
            </a:r>
            <a:r>
              <a:rPr lang="zh-TW" altLang="en-US" dirty="0">
                <a:latin typeface="Times" panose="02020603050405020304" pitchFamily="18" charset="0"/>
                <a:ea typeface="Taipei" charset="-120"/>
              </a:rPr>
              <a:t>發</a:t>
            </a:r>
            <a:r>
              <a:rPr lang="en-US" altLang="zh-TW" dirty="0">
                <a:latin typeface="Times" panose="02020603050405020304" pitchFamily="18" charset="0"/>
                <a:ea typeface="Taipei" charset="-120"/>
              </a:rPr>
              <a:t>ULRD (Unload request), DCS </a:t>
            </a:r>
            <a:r>
              <a:rPr lang="zh-TW" altLang="en-US" dirty="0">
                <a:latin typeface="Times" panose="02020603050405020304" pitchFamily="18" charset="0"/>
                <a:ea typeface="Taipei" charset="-120"/>
              </a:rPr>
              <a:t>把位於機台</a:t>
            </a:r>
            <a:r>
              <a:rPr lang="en-US" altLang="zh-TW" dirty="0">
                <a:latin typeface="Times" panose="02020603050405020304" pitchFamily="18" charset="0"/>
                <a:ea typeface="Taipei" charset="-120"/>
              </a:rPr>
              <a:t>Port </a:t>
            </a:r>
            <a:r>
              <a:rPr lang="zh-TW" altLang="en-US" dirty="0">
                <a:latin typeface="Times" panose="02020603050405020304" pitchFamily="18" charset="0"/>
                <a:ea typeface="Taipei" charset="-120"/>
              </a:rPr>
              <a:t>上的</a:t>
            </a:r>
            <a:r>
              <a:rPr lang="en-US" altLang="zh-TW" dirty="0">
                <a:latin typeface="Times" panose="02020603050405020304" pitchFamily="18" charset="0"/>
                <a:ea typeface="Taipei" charset="-120"/>
              </a:rPr>
              <a:t>Cassette </a:t>
            </a:r>
          </a:p>
          <a:p>
            <a:r>
              <a:rPr lang="en-US" altLang="zh-TW" dirty="0">
                <a:latin typeface="Times" panose="02020603050405020304" pitchFamily="18" charset="0"/>
                <a:ea typeface="Taipei" charset="-120"/>
              </a:rPr>
              <a:t>           </a:t>
            </a:r>
            <a:r>
              <a:rPr lang="zh-TW" altLang="en-US" dirty="0">
                <a:latin typeface="Times" panose="02020603050405020304" pitchFamily="18" charset="0"/>
                <a:ea typeface="Taipei" charset="-120"/>
              </a:rPr>
              <a:t>自動下傳送命令送 回指定的</a:t>
            </a:r>
            <a:r>
              <a:rPr lang="en-US" altLang="zh-TW" dirty="0">
                <a:latin typeface="Times" panose="02020603050405020304" pitchFamily="18" charset="0"/>
                <a:ea typeface="Taipei" charset="-120"/>
              </a:rPr>
              <a:t>Stocker(</a:t>
            </a:r>
            <a:r>
              <a:rPr lang="zh-TW" altLang="en-US" dirty="0">
                <a:latin typeface="Times" panose="02020603050405020304" pitchFamily="18" charset="0"/>
                <a:ea typeface="Taipei" charset="-120"/>
              </a:rPr>
              <a:t>稱為</a:t>
            </a:r>
            <a:r>
              <a:rPr lang="en-US" altLang="zh-TW" dirty="0">
                <a:latin typeface="Times" panose="02020603050405020304" pitchFamily="18" charset="0"/>
                <a:ea typeface="Taipei" charset="-120"/>
              </a:rPr>
              <a:t>return Stocker)</a:t>
            </a:r>
            <a:r>
              <a:rPr lang="zh-TW" altLang="en-US" dirty="0">
                <a:latin typeface="Times" panose="02020603050405020304" pitchFamily="18" charset="0"/>
                <a:ea typeface="Taipei" charset="-120"/>
              </a:rPr>
              <a:t>的</a:t>
            </a:r>
            <a:r>
              <a:rPr lang="en-US" altLang="zh-TW" dirty="0">
                <a:latin typeface="Times" panose="02020603050405020304" pitchFamily="18" charset="0"/>
                <a:ea typeface="Taipei" charset="-120"/>
              </a:rPr>
              <a:t>103 zone</a:t>
            </a:r>
          </a:p>
          <a:p>
            <a:r>
              <a:rPr lang="zh-TW" altLang="en-US" dirty="0">
                <a:latin typeface="Times" panose="02020603050405020304" pitchFamily="18" charset="0"/>
                <a:ea typeface="Taipei" charset="-120"/>
              </a:rPr>
              <a:t>觀念  </a:t>
            </a:r>
            <a:r>
              <a:rPr lang="en-US" altLang="zh-TW" dirty="0">
                <a:latin typeface="Times" panose="02020603050405020304" pitchFamily="18" charset="0"/>
                <a:ea typeface="Taipei" charset="-120"/>
              </a:rPr>
              <a:t>: (1)</a:t>
            </a:r>
            <a:r>
              <a:rPr lang="zh-TW" altLang="en-US" b="1" u="sng" dirty="0">
                <a:solidFill>
                  <a:srgbClr val="FF3300"/>
                </a:solidFill>
                <a:latin typeface="Times" panose="02020603050405020304" pitchFamily="18" charset="0"/>
                <a:ea typeface="Taipei" charset="-120"/>
              </a:rPr>
              <a:t>機台 必須為</a:t>
            </a:r>
            <a:r>
              <a:rPr lang="en-US" altLang="zh-TW" b="1" u="sng" dirty="0">
                <a:solidFill>
                  <a:srgbClr val="FF3300"/>
                </a:solidFill>
                <a:latin typeface="Times" panose="02020603050405020304" pitchFamily="18" charset="0"/>
                <a:ea typeface="Taipei" charset="-120"/>
              </a:rPr>
              <a:t>turn remote </a:t>
            </a:r>
            <a:r>
              <a:rPr lang="zh-TW" altLang="en-US" b="1" u="sng" dirty="0">
                <a:solidFill>
                  <a:srgbClr val="FF3300"/>
                </a:solidFill>
                <a:latin typeface="Times" panose="02020603050405020304" pitchFamily="18" charset="0"/>
                <a:ea typeface="Taipei" charset="-120"/>
              </a:rPr>
              <a:t>的狀態</a:t>
            </a:r>
            <a:r>
              <a:rPr lang="en-US" altLang="zh-TW" u="sng" dirty="0">
                <a:latin typeface="Times" panose="02020603050405020304" pitchFamily="18" charset="0"/>
                <a:ea typeface="Taipei" charset="-120"/>
              </a:rPr>
              <a:t>, </a:t>
            </a:r>
            <a:r>
              <a:rPr lang="zh-TW" altLang="en-US" u="sng" dirty="0">
                <a:latin typeface="Times" panose="02020603050405020304" pitchFamily="18" charset="0"/>
                <a:ea typeface="Taipei" charset="-120"/>
              </a:rPr>
              <a:t>且</a:t>
            </a:r>
            <a:r>
              <a:rPr lang="en-US" altLang="zh-TW" u="sng" dirty="0">
                <a:latin typeface="Times" panose="02020603050405020304" pitchFamily="18" charset="0"/>
                <a:ea typeface="Taipei" charset="-120"/>
              </a:rPr>
              <a:t>Tool Status </a:t>
            </a:r>
            <a:r>
              <a:rPr lang="zh-TW" altLang="en-US" u="sng" dirty="0">
                <a:latin typeface="Times" panose="02020603050405020304" pitchFamily="18" charset="0"/>
                <a:ea typeface="Taipei" charset="-120"/>
              </a:rPr>
              <a:t>不能為</a:t>
            </a:r>
            <a:r>
              <a:rPr lang="en-US" altLang="zh-TW" u="sng" dirty="0">
                <a:latin typeface="Times" panose="02020603050405020304" pitchFamily="18" charset="0"/>
                <a:ea typeface="Taipei" charset="-120"/>
              </a:rPr>
              <a:t>down</a:t>
            </a:r>
            <a:r>
              <a:rPr lang="en-US" altLang="zh-TW" dirty="0">
                <a:latin typeface="Times" panose="02020603050405020304" pitchFamily="18" charset="0"/>
                <a:ea typeface="Taipei" charset="-120"/>
              </a:rPr>
              <a:t> DCS </a:t>
            </a:r>
            <a:r>
              <a:rPr lang="zh-TW" altLang="en-US" dirty="0">
                <a:latin typeface="Times" panose="02020603050405020304" pitchFamily="18" charset="0"/>
                <a:ea typeface="Taipei" charset="-120"/>
              </a:rPr>
              <a:t>才會執行</a:t>
            </a:r>
          </a:p>
          <a:p>
            <a:r>
              <a:rPr lang="zh-TW" altLang="en-US" dirty="0">
                <a:latin typeface="Times" panose="02020603050405020304" pitchFamily="18" charset="0"/>
                <a:ea typeface="Taipei" charset="-120"/>
              </a:rPr>
              <a:t>            </a:t>
            </a:r>
            <a:r>
              <a:rPr lang="en-US" altLang="zh-TW" dirty="0">
                <a:latin typeface="Times" panose="02020603050405020304" pitchFamily="18" charset="0"/>
                <a:ea typeface="Taipei" charset="-120"/>
              </a:rPr>
              <a:t>(2)</a:t>
            </a:r>
            <a:r>
              <a:rPr lang="zh-TW" altLang="en-US" u="sng" dirty="0">
                <a:latin typeface="Times" panose="02020603050405020304" pitchFamily="18" charset="0"/>
                <a:ea typeface="Taipei" charset="-120"/>
              </a:rPr>
              <a:t>須指定每個機台</a:t>
            </a:r>
            <a:r>
              <a:rPr lang="en-US" altLang="zh-TW" u="sng" dirty="0">
                <a:latin typeface="Times" panose="02020603050405020304" pitchFamily="18" charset="0"/>
                <a:ea typeface="Taipei" charset="-120"/>
              </a:rPr>
              <a:t>Port </a:t>
            </a:r>
            <a:r>
              <a:rPr lang="zh-TW" altLang="en-US" u="sng" dirty="0">
                <a:latin typeface="Times" panose="02020603050405020304" pitchFamily="18" charset="0"/>
                <a:ea typeface="Taipei" charset="-120"/>
              </a:rPr>
              <a:t>的</a:t>
            </a:r>
            <a:r>
              <a:rPr lang="en-US" altLang="zh-TW" u="sng" dirty="0">
                <a:latin typeface="Times" panose="02020603050405020304" pitchFamily="18" charset="0"/>
                <a:ea typeface="Taipei" charset="-120"/>
              </a:rPr>
              <a:t>return Stocker</a:t>
            </a:r>
            <a:r>
              <a:rPr lang="en-US" altLang="zh-TW" dirty="0">
                <a:latin typeface="Times" panose="02020603050405020304" pitchFamily="18" charset="0"/>
                <a:ea typeface="Taipei" charset="-120"/>
              </a:rPr>
              <a:t>, </a:t>
            </a:r>
            <a:r>
              <a:rPr lang="zh-TW" altLang="en-US" dirty="0">
                <a:latin typeface="Times" panose="02020603050405020304" pitchFamily="18" charset="0"/>
                <a:ea typeface="Taipei" charset="-120"/>
              </a:rPr>
              <a:t>也可指定</a:t>
            </a:r>
            <a:r>
              <a:rPr lang="en-US" altLang="zh-TW" dirty="0">
                <a:ea typeface="Taipei" charset="-120"/>
              </a:rPr>
              <a:t>return Stocker Group, </a:t>
            </a:r>
            <a:r>
              <a:rPr lang="zh-TW" altLang="en-US" dirty="0">
                <a:ea typeface="Taipei" charset="-120"/>
              </a:rPr>
              <a:t>當</a:t>
            </a:r>
          </a:p>
          <a:p>
            <a:r>
              <a:rPr lang="zh-TW" altLang="en-US" dirty="0">
                <a:ea typeface="Taipei" charset="-120"/>
              </a:rPr>
              <a:t>               </a:t>
            </a:r>
            <a:r>
              <a:rPr lang="en-US" altLang="zh-TW" dirty="0">
                <a:ea typeface="Taipei" charset="-120"/>
              </a:rPr>
              <a:t>Priority 1 </a:t>
            </a:r>
            <a:r>
              <a:rPr lang="zh-TW" altLang="en-US" dirty="0">
                <a:ea typeface="Taipei" charset="-120"/>
              </a:rPr>
              <a:t>的</a:t>
            </a:r>
            <a:r>
              <a:rPr lang="en-US" altLang="zh-TW" dirty="0">
                <a:ea typeface="Taipei" charset="-120"/>
              </a:rPr>
              <a:t>Stocker </a:t>
            </a:r>
            <a:r>
              <a:rPr lang="zh-TW" altLang="en-US" dirty="0">
                <a:ea typeface="Taipei" charset="-120"/>
              </a:rPr>
              <a:t>滿了或</a:t>
            </a:r>
            <a:r>
              <a:rPr lang="en-US" altLang="zh-TW" dirty="0">
                <a:ea typeface="Taipei" charset="-120"/>
              </a:rPr>
              <a:t>down </a:t>
            </a:r>
            <a:r>
              <a:rPr lang="zh-TW" altLang="en-US" dirty="0">
                <a:ea typeface="Taipei" charset="-120"/>
              </a:rPr>
              <a:t>時</a:t>
            </a:r>
            <a:r>
              <a:rPr lang="en-US" altLang="zh-TW" dirty="0">
                <a:ea typeface="Taipei" charset="-120"/>
              </a:rPr>
              <a:t>, DCS </a:t>
            </a:r>
            <a:r>
              <a:rPr lang="zh-TW" altLang="en-US" dirty="0">
                <a:ea typeface="Taipei" charset="-120"/>
              </a:rPr>
              <a:t>可以派至下個</a:t>
            </a:r>
            <a:r>
              <a:rPr lang="en-US" altLang="zh-TW" dirty="0">
                <a:ea typeface="Taipei" charset="-120"/>
              </a:rPr>
              <a:t>priority </a:t>
            </a:r>
            <a:r>
              <a:rPr lang="zh-TW" altLang="en-US" dirty="0">
                <a:ea typeface="Taipei" charset="-120"/>
              </a:rPr>
              <a:t>的</a:t>
            </a:r>
            <a:r>
              <a:rPr lang="en-US" altLang="zh-TW" dirty="0">
                <a:ea typeface="Taipei" charset="-120"/>
              </a:rPr>
              <a:t>Stocker</a:t>
            </a:r>
          </a:p>
          <a:p>
            <a:endParaRPr lang="en-US" altLang="zh-TW" dirty="0">
              <a:ea typeface="Taipei" charset="-120"/>
            </a:endParaRPr>
          </a:p>
          <a:p>
            <a:r>
              <a:rPr lang="en-US" altLang="zh-TW" sz="1200" dirty="0" err="1">
                <a:solidFill>
                  <a:srgbClr val="0000CC"/>
                </a:solidFill>
              </a:rPr>
              <a:t>WD_Clean</a:t>
            </a:r>
            <a:r>
              <a:rPr lang="zh-TW" altLang="en-US" sz="1200" dirty="0">
                <a:solidFill>
                  <a:srgbClr val="0000CC"/>
                </a:solidFill>
              </a:rPr>
              <a:t>判斷條件</a:t>
            </a:r>
            <a:r>
              <a:rPr lang="en-US" altLang="zh-TW" sz="1200" dirty="0">
                <a:solidFill>
                  <a:srgbClr val="0000CC"/>
                </a:solidFill>
              </a:rPr>
              <a:t>:</a:t>
            </a:r>
          </a:p>
          <a:p>
            <a:r>
              <a:rPr lang="en-US" altLang="zh-TW" sz="1200" dirty="0">
                <a:solidFill>
                  <a:srgbClr val="0000CC"/>
                </a:solidFill>
              </a:rPr>
              <a:t>1.EQ</a:t>
            </a:r>
            <a:r>
              <a:rPr lang="zh-TW" altLang="en-US" sz="1200" dirty="0">
                <a:solidFill>
                  <a:srgbClr val="0000CC"/>
                </a:solidFill>
              </a:rPr>
              <a:t>的</a:t>
            </a:r>
            <a:r>
              <a:rPr lang="en-US" altLang="zh-TW" sz="1200" dirty="0" err="1">
                <a:solidFill>
                  <a:srgbClr val="0000CC"/>
                </a:solidFill>
              </a:rPr>
              <a:t>force_return_flag</a:t>
            </a:r>
            <a:r>
              <a:rPr lang="zh-TW" altLang="en-US" sz="1200" dirty="0">
                <a:solidFill>
                  <a:srgbClr val="0000CC"/>
                </a:solidFill>
              </a:rPr>
              <a:t>要勾選</a:t>
            </a:r>
          </a:p>
          <a:p>
            <a:r>
              <a:rPr lang="en-US" altLang="zh-TW" sz="1200" dirty="0">
                <a:solidFill>
                  <a:srgbClr val="0000CC"/>
                </a:solidFill>
              </a:rPr>
              <a:t>2.EQ</a:t>
            </a:r>
            <a:r>
              <a:rPr lang="zh-TW" altLang="en-US" sz="1200" dirty="0">
                <a:solidFill>
                  <a:srgbClr val="0000CC"/>
                </a:solidFill>
              </a:rPr>
              <a:t>狀態不為</a:t>
            </a:r>
            <a:r>
              <a:rPr lang="en-US" altLang="zh-TW" sz="1200" dirty="0">
                <a:solidFill>
                  <a:srgbClr val="0000CC"/>
                </a:solidFill>
              </a:rPr>
              <a:t>down.</a:t>
            </a:r>
          </a:p>
          <a:p>
            <a:r>
              <a:rPr lang="en-US" altLang="zh-TW" sz="1200" dirty="0">
                <a:solidFill>
                  <a:srgbClr val="0000CC"/>
                </a:solidFill>
              </a:rPr>
              <a:t>3.</a:t>
            </a:r>
            <a:r>
              <a:rPr lang="zh-TW" altLang="en-US" sz="1200" dirty="0">
                <a:solidFill>
                  <a:srgbClr val="0000CC"/>
                </a:solidFill>
              </a:rPr>
              <a:t>有設定</a:t>
            </a:r>
            <a:r>
              <a:rPr lang="en-US" altLang="zh-TW" sz="1200" dirty="0">
                <a:solidFill>
                  <a:srgbClr val="0000CC"/>
                </a:solidFill>
              </a:rPr>
              <a:t>return stocker by process.</a:t>
            </a:r>
          </a:p>
          <a:p>
            <a:r>
              <a:rPr lang="en-US" altLang="zh-TW" sz="1200" dirty="0">
                <a:solidFill>
                  <a:srgbClr val="0000CC"/>
                </a:solidFill>
              </a:rPr>
              <a:t>4.EQ Port</a:t>
            </a:r>
            <a:r>
              <a:rPr lang="zh-TW" altLang="en-US" sz="1200" dirty="0">
                <a:solidFill>
                  <a:srgbClr val="0000CC"/>
                </a:solidFill>
              </a:rPr>
              <a:t>有設定</a:t>
            </a:r>
            <a:r>
              <a:rPr lang="en-US" altLang="zh-TW" sz="1200" dirty="0">
                <a:solidFill>
                  <a:srgbClr val="0000CC"/>
                </a:solidFill>
              </a:rPr>
              <a:t>return stocker/group.</a:t>
            </a:r>
          </a:p>
          <a:p>
            <a:r>
              <a:rPr lang="en-US" altLang="zh-TW" sz="1200" dirty="0" err="1">
                <a:solidFill>
                  <a:srgbClr val="0000CC"/>
                </a:solidFill>
              </a:rPr>
              <a:t>5.Return</a:t>
            </a:r>
            <a:r>
              <a:rPr lang="en-US" altLang="zh-TW" sz="1200" dirty="0">
                <a:solidFill>
                  <a:srgbClr val="0000CC"/>
                </a:solidFill>
              </a:rPr>
              <a:t> stocker</a:t>
            </a:r>
            <a:r>
              <a:rPr lang="zh-TW" altLang="en-US" sz="1200" dirty="0">
                <a:solidFill>
                  <a:srgbClr val="0000CC"/>
                </a:solidFill>
              </a:rPr>
              <a:t>未滿且不是</a:t>
            </a:r>
            <a:r>
              <a:rPr lang="en-US" altLang="zh-TW" sz="1200" dirty="0">
                <a:solidFill>
                  <a:srgbClr val="0000CC"/>
                </a:solidFill>
              </a:rPr>
              <a:t>down</a:t>
            </a:r>
            <a:r>
              <a:rPr lang="zh-TW" altLang="en-US" sz="1200" dirty="0">
                <a:solidFill>
                  <a:srgbClr val="0000CC"/>
                </a:solidFill>
              </a:rPr>
              <a:t>的狀態</a:t>
            </a:r>
            <a:r>
              <a:rPr lang="en-US" altLang="zh-TW" sz="1200" dirty="0">
                <a:solidFill>
                  <a:srgbClr val="0000CC"/>
                </a:solidFill>
              </a:rPr>
              <a:t>.</a:t>
            </a:r>
          </a:p>
          <a:p>
            <a:endParaRPr lang="en-US" altLang="zh-TW" dirty="0">
              <a:ea typeface="Taipei" charset="-120"/>
            </a:endParaRPr>
          </a:p>
          <a:p>
            <a:endParaRPr lang="zh-TW" altLang="en-US" dirty="0"/>
          </a:p>
        </p:txBody>
      </p:sp>
      <p:sp>
        <p:nvSpPr>
          <p:cNvPr id="4" name="投影片編號版面配置區 3"/>
          <p:cNvSpPr>
            <a:spLocks noGrp="1"/>
          </p:cNvSpPr>
          <p:nvPr>
            <p:ph type="sldNum" sz="quarter" idx="10"/>
          </p:nvPr>
        </p:nvSpPr>
        <p:spPr/>
        <p:txBody>
          <a:bodyPr/>
          <a:lstStyle/>
          <a:p>
            <a:fld id="{1A919BA6-4D38-421C-947F-F18614718EAF}" type="slidenum">
              <a:rPr lang="zh-TW" altLang="en-US" smtClean="0"/>
              <a:t>11</a:t>
            </a:fld>
            <a:endParaRPr lang="zh-TW" altLang="en-US"/>
          </a:p>
        </p:txBody>
      </p:sp>
    </p:spTree>
    <p:extLst>
      <p:ext uri="{BB962C8B-B14F-4D97-AF65-F5344CB8AC3E}">
        <p14:creationId xmlns:p14="http://schemas.microsoft.com/office/powerpoint/2010/main" val="1465056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1" dirty="0">
                <a:latin typeface="Times" panose="02020603050405020304" pitchFamily="18" charset="0"/>
                <a:ea typeface="Taipei" charset="-120"/>
              </a:rPr>
              <a:t>目的</a:t>
            </a:r>
            <a:r>
              <a:rPr lang="zh-TW" altLang="en-US" sz="1200" dirty="0">
                <a:latin typeface="Times" panose="02020603050405020304" pitchFamily="18" charset="0"/>
                <a:ea typeface="Taipei" charset="-120"/>
              </a:rPr>
              <a:t> </a:t>
            </a:r>
            <a:r>
              <a:rPr lang="en-US" altLang="zh-TW" sz="1200" dirty="0">
                <a:latin typeface="Times" panose="02020603050405020304" pitchFamily="18" charset="0"/>
                <a:ea typeface="Taipei" charset="-120"/>
              </a:rPr>
              <a:t>: </a:t>
            </a:r>
            <a:r>
              <a:rPr lang="zh-TW" altLang="en-US" sz="1200" dirty="0">
                <a:latin typeface="Times" panose="02020603050405020304" pitchFamily="18" charset="0"/>
                <a:ea typeface="Taipei" charset="-120"/>
              </a:rPr>
              <a:t>機台</a:t>
            </a:r>
            <a:r>
              <a:rPr lang="en-US" altLang="zh-TW" sz="1200" dirty="0">
                <a:latin typeface="Times" panose="02020603050405020304" pitchFamily="18" charset="0"/>
                <a:ea typeface="Taipei" charset="-120"/>
              </a:rPr>
              <a:t>return </a:t>
            </a:r>
            <a:r>
              <a:rPr lang="zh-TW" altLang="en-US" sz="1200" dirty="0">
                <a:latin typeface="Times" panose="02020603050405020304" pitchFamily="18" charset="0"/>
                <a:ea typeface="Taipei" charset="-120"/>
              </a:rPr>
              <a:t>的</a:t>
            </a:r>
            <a:r>
              <a:rPr lang="en-US" altLang="zh-TW" sz="1200" dirty="0">
                <a:latin typeface="Times" panose="02020603050405020304" pitchFamily="18" charset="0"/>
                <a:ea typeface="Taipei" charset="-120"/>
              </a:rPr>
              <a:t>stocker </a:t>
            </a:r>
            <a:r>
              <a:rPr lang="zh-TW" altLang="en-US" sz="1200" dirty="0">
                <a:latin typeface="Times" panose="02020603050405020304" pitchFamily="18" charset="0"/>
                <a:ea typeface="Taipei" charset="-120"/>
              </a:rPr>
              <a:t>也可以設定</a:t>
            </a:r>
            <a:r>
              <a:rPr lang="en-US" altLang="zh-TW" sz="1200" dirty="0">
                <a:latin typeface="Times" panose="02020603050405020304" pitchFamily="18" charset="0"/>
                <a:ea typeface="Taipei" charset="-120"/>
              </a:rPr>
              <a:t>stocker Group, </a:t>
            </a:r>
            <a:r>
              <a:rPr lang="zh-TW" altLang="en-US" sz="1200" dirty="0">
                <a:latin typeface="Times" panose="02020603050405020304" pitchFamily="18" charset="0"/>
                <a:ea typeface="Taipei" charset="-120"/>
              </a:rPr>
              <a:t>並設優先權</a:t>
            </a:r>
            <a:r>
              <a:rPr lang="en-US" altLang="zh-TW" sz="1200" dirty="0">
                <a:latin typeface="Times" panose="02020603050405020304" pitchFamily="18" charset="0"/>
                <a:ea typeface="Taipei" charset="-120"/>
              </a:rPr>
              <a:t>(priority 1 : Stocker 1,</a:t>
            </a:r>
          </a:p>
          <a:p>
            <a:r>
              <a:rPr lang="en-US" altLang="zh-TW" sz="1200" dirty="0">
                <a:latin typeface="Times" panose="02020603050405020304" pitchFamily="18" charset="0"/>
                <a:ea typeface="Taipei" charset="-120"/>
              </a:rPr>
              <a:t>           priority 2 : Stocker 2), </a:t>
            </a:r>
            <a:r>
              <a:rPr lang="zh-TW" altLang="en-US" sz="1200" dirty="0">
                <a:latin typeface="Times" panose="02020603050405020304" pitchFamily="18" charset="0"/>
                <a:ea typeface="Taipei" charset="-120"/>
              </a:rPr>
              <a:t>當</a:t>
            </a:r>
            <a:r>
              <a:rPr lang="en-US" altLang="zh-TW" sz="1200" dirty="0">
                <a:latin typeface="Times" panose="02020603050405020304" pitchFamily="18" charset="0"/>
                <a:ea typeface="Taipei" charset="-120"/>
              </a:rPr>
              <a:t>stocker 1</a:t>
            </a:r>
            <a:r>
              <a:rPr lang="zh-TW" altLang="en-US" sz="1200" dirty="0">
                <a:ea typeface="Taipei" charset="-120"/>
              </a:rPr>
              <a:t>滿了或</a:t>
            </a:r>
            <a:r>
              <a:rPr lang="en-US" altLang="zh-TW" sz="1200" dirty="0">
                <a:ea typeface="Taipei" charset="-120"/>
              </a:rPr>
              <a:t>down </a:t>
            </a:r>
            <a:r>
              <a:rPr lang="zh-TW" altLang="en-US" sz="1200" dirty="0">
                <a:ea typeface="Taipei" charset="-120"/>
              </a:rPr>
              <a:t>時</a:t>
            </a:r>
            <a:r>
              <a:rPr lang="en-US" altLang="zh-TW" sz="1200" dirty="0">
                <a:ea typeface="Taipei" charset="-120"/>
              </a:rPr>
              <a:t>, DCS </a:t>
            </a:r>
            <a:r>
              <a:rPr lang="zh-TW" altLang="en-US" sz="1200" dirty="0">
                <a:ea typeface="Taipei" charset="-120"/>
              </a:rPr>
              <a:t>可以派至</a:t>
            </a:r>
            <a:r>
              <a:rPr lang="en-US" altLang="zh-TW" sz="1200" dirty="0">
                <a:ea typeface="Taipei" charset="-120"/>
              </a:rPr>
              <a:t>stocker 2</a:t>
            </a:r>
          </a:p>
          <a:p>
            <a:endParaRPr lang="zh-TW" altLang="en-US" dirty="0"/>
          </a:p>
        </p:txBody>
      </p:sp>
      <p:sp>
        <p:nvSpPr>
          <p:cNvPr id="4" name="投影片編號版面配置區 3"/>
          <p:cNvSpPr>
            <a:spLocks noGrp="1"/>
          </p:cNvSpPr>
          <p:nvPr>
            <p:ph type="sldNum" sz="quarter" idx="10"/>
          </p:nvPr>
        </p:nvSpPr>
        <p:spPr/>
        <p:txBody>
          <a:bodyPr/>
          <a:lstStyle/>
          <a:p>
            <a:fld id="{1A919BA6-4D38-421C-947F-F18614718EAF}" type="slidenum">
              <a:rPr lang="zh-TW" altLang="en-US" smtClean="0"/>
              <a:t>12</a:t>
            </a:fld>
            <a:endParaRPr lang="zh-TW" altLang="en-US"/>
          </a:p>
        </p:txBody>
      </p:sp>
    </p:spTree>
    <p:extLst>
      <p:ext uri="{BB962C8B-B14F-4D97-AF65-F5344CB8AC3E}">
        <p14:creationId xmlns:p14="http://schemas.microsoft.com/office/powerpoint/2010/main" val="3973179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1" dirty="0">
                <a:latin typeface="Times" panose="02020603050405020304" pitchFamily="18" charset="0"/>
                <a:ea typeface="Taipei" charset="-120"/>
              </a:rPr>
              <a:t>目的</a:t>
            </a:r>
            <a:r>
              <a:rPr lang="zh-TW" altLang="en-US" sz="1200" dirty="0">
                <a:latin typeface="Times" panose="02020603050405020304" pitchFamily="18" charset="0"/>
                <a:ea typeface="Taipei" charset="-120"/>
              </a:rPr>
              <a:t> </a:t>
            </a:r>
            <a:r>
              <a:rPr lang="en-US" altLang="zh-TW" sz="1200" dirty="0">
                <a:latin typeface="Times" panose="02020603050405020304" pitchFamily="18" charset="0"/>
                <a:ea typeface="Taipei" charset="-120"/>
              </a:rPr>
              <a:t>: </a:t>
            </a:r>
            <a:r>
              <a:rPr lang="zh-TW" altLang="en-US" sz="1200" dirty="0">
                <a:latin typeface="Times" panose="02020603050405020304" pitchFamily="18" charset="0"/>
                <a:ea typeface="Taipei" charset="-120"/>
              </a:rPr>
              <a:t>機台</a:t>
            </a:r>
            <a:r>
              <a:rPr lang="en-US" altLang="zh-TW" sz="1200" dirty="0">
                <a:latin typeface="Times" panose="02020603050405020304" pitchFamily="18" charset="0"/>
                <a:ea typeface="Taipei" charset="-120"/>
              </a:rPr>
              <a:t>return </a:t>
            </a:r>
            <a:r>
              <a:rPr lang="zh-TW" altLang="en-US" sz="1200" dirty="0">
                <a:latin typeface="Times" panose="02020603050405020304" pitchFamily="18" charset="0"/>
                <a:ea typeface="Taipei" charset="-120"/>
              </a:rPr>
              <a:t>的</a:t>
            </a:r>
            <a:r>
              <a:rPr lang="en-US" altLang="zh-TW" sz="1200" dirty="0">
                <a:latin typeface="Times" panose="02020603050405020304" pitchFamily="18" charset="0"/>
                <a:ea typeface="Taipei" charset="-120"/>
              </a:rPr>
              <a:t>stocker </a:t>
            </a:r>
            <a:r>
              <a:rPr lang="zh-TW" altLang="en-US" sz="1200" dirty="0">
                <a:latin typeface="Times" panose="02020603050405020304" pitchFamily="18" charset="0"/>
                <a:ea typeface="Taipei" charset="-120"/>
              </a:rPr>
              <a:t>也可以設定直接</a:t>
            </a:r>
            <a:r>
              <a:rPr lang="en-US" altLang="zh-TW" sz="1200" dirty="0">
                <a:latin typeface="Times" panose="02020603050405020304" pitchFamily="18" charset="0"/>
                <a:ea typeface="Taipei" charset="-120"/>
              </a:rPr>
              <a:t>return </a:t>
            </a:r>
            <a:r>
              <a:rPr lang="zh-TW" altLang="en-US" sz="1200" dirty="0">
                <a:latin typeface="Times" panose="02020603050405020304" pitchFamily="18" charset="0"/>
                <a:ea typeface="Taipei" charset="-120"/>
              </a:rPr>
              <a:t>到下製程的</a:t>
            </a:r>
            <a:r>
              <a:rPr lang="en-US" altLang="zh-TW" sz="1200" dirty="0">
                <a:latin typeface="Times" panose="02020603050405020304" pitchFamily="18" charset="0"/>
                <a:ea typeface="Taipei" charset="-120"/>
              </a:rPr>
              <a:t>supply stocker , </a:t>
            </a:r>
            <a:r>
              <a:rPr lang="zh-TW" altLang="en-US" sz="1200" dirty="0">
                <a:latin typeface="Times" panose="02020603050405020304" pitchFamily="18" charset="0"/>
                <a:ea typeface="Taipei" charset="-120"/>
              </a:rPr>
              <a:t>可減少一次傳送</a:t>
            </a:r>
          </a:p>
          <a:p>
            <a:r>
              <a:rPr lang="zh-TW" altLang="en-US" sz="1200" dirty="0">
                <a:latin typeface="Times" panose="02020603050405020304" pitchFamily="18" charset="0"/>
                <a:ea typeface="Taipei" charset="-120"/>
              </a:rPr>
              <a:t>           </a:t>
            </a:r>
            <a:r>
              <a:rPr lang="en-US" altLang="zh-TW" sz="1200" dirty="0">
                <a:latin typeface="Times" panose="02020603050405020304" pitchFamily="18" charset="0"/>
                <a:ea typeface="Taipei" charset="-120"/>
              </a:rPr>
              <a:t>, DCS </a:t>
            </a:r>
            <a:r>
              <a:rPr lang="zh-TW" altLang="en-US" sz="1200" dirty="0">
                <a:latin typeface="Times" panose="02020603050405020304" pitchFamily="18" charset="0"/>
                <a:ea typeface="Taipei" charset="-120"/>
              </a:rPr>
              <a:t>會根據</a:t>
            </a:r>
            <a:r>
              <a:rPr lang="en-US" altLang="zh-TW" sz="1200" dirty="0" err="1">
                <a:latin typeface="Times" panose="02020603050405020304" pitchFamily="18" charset="0"/>
                <a:ea typeface="Taipei" charset="-120"/>
              </a:rPr>
              <a:t>Model_No</a:t>
            </a:r>
            <a:r>
              <a:rPr lang="zh-TW" altLang="en-US" sz="1200" dirty="0">
                <a:latin typeface="Times" panose="02020603050405020304" pitchFamily="18" charset="0"/>
                <a:ea typeface="Taipei" charset="-120"/>
              </a:rPr>
              <a:t>、</a:t>
            </a:r>
            <a:r>
              <a:rPr lang="en-US" altLang="zh-TW" sz="1200" dirty="0" err="1">
                <a:latin typeface="Times" panose="02020603050405020304" pitchFamily="18" charset="0"/>
                <a:ea typeface="Taipei" charset="-120"/>
              </a:rPr>
              <a:t>Abbr_No</a:t>
            </a:r>
            <a:r>
              <a:rPr lang="zh-TW" altLang="en-US" sz="1200" dirty="0">
                <a:latin typeface="Times" panose="02020603050405020304" pitchFamily="18" charset="0"/>
                <a:ea typeface="Taipei" charset="-120"/>
              </a:rPr>
              <a:t>、</a:t>
            </a:r>
            <a:r>
              <a:rPr lang="en-US" altLang="zh-TW" sz="1200" dirty="0">
                <a:latin typeface="Times" panose="02020603050405020304" pitchFamily="18" charset="0"/>
                <a:ea typeface="Taipei" charset="-120"/>
              </a:rPr>
              <a:t>process ID </a:t>
            </a:r>
            <a:r>
              <a:rPr lang="zh-TW" altLang="en-US" sz="1200" dirty="0">
                <a:latin typeface="Times" panose="02020603050405020304" pitchFamily="18" charset="0"/>
                <a:ea typeface="Taipei" charset="-120"/>
              </a:rPr>
              <a:t>來決定要派至哪個</a:t>
            </a:r>
            <a:r>
              <a:rPr lang="en-US" altLang="zh-TW" sz="1200" dirty="0">
                <a:latin typeface="Times" panose="02020603050405020304" pitchFamily="18" charset="0"/>
                <a:ea typeface="Taipei" charset="-120"/>
              </a:rPr>
              <a:t>stocker, </a:t>
            </a:r>
          </a:p>
          <a:p>
            <a:r>
              <a:rPr lang="zh-TW" altLang="en-US" sz="1200" dirty="0">
                <a:latin typeface="Times" panose="02020603050405020304" pitchFamily="18" charset="0"/>
                <a:ea typeface="Taipei" charset="-120"/>
              </a:rPr>
              <a:t>下圖以機台</a:t>
            </a:r>
            <a:r>
              <a:rPr lang="en-US" altLang="zh-TW" sz="1200" dirty="0">
                <a:latin typeface="Times" panose="02020603050405020304" pitchFamily="18" charset="0"/>
                <a:ea typeface="Taipei" charset="-120"/>
              </a:rPr>
              <a:t>CVD100</a:t>
            </a:r>
            <a:r>
              <a:rPr lang="zh-TW" altLang="en-US" sz="1200" dirty="0">
                <a:latin typeface="Times" panose="02020603050405020304" pitchFamily="18" charset="0"/>
                <a:ea typeface="Taipei" charset="-120"/>
              </a:rPr>
              <a:t>為例</a:t>
            </a:r>
            <a:r>
              <a:rPr lang="en-US" altLang="zh-TW" sz="1200" dirty="0">
                <a:latin typeface="Times" panose="02020603050405020304" pitchFamily="18" charset="0"/>
                <a:ea typeface="Taipei" charset="-120"/>
              </a:rPr>
              <a:t>, DCS</a:t>
            </a:r>
            <a:r>
              <a:rPr lang="zh-TW" altLang="en-US" sz="1200" dirty="0">
                <a:latin typeface="Times" panose="02020603050405020304" pitchFamily="18" charset="0"/>
                <a:ea typeface="Taipei" charset="-120"/>
              </a:rPr>
              <a:t>會根據</a:t>
            </a:r>
            <a:r>
              <a:rPr lang="en-US" altLang="zh-TW" sz="1200" dirty="0">
                <a:latin typeface="Times" panose="02020603050405020304" pitchFamily="18" charset="0"/>
                <a:ea typeface="Taipei" charset="-120"/>
              </a:rPr>
              <a:t>CVD100 </a:t>
            </a:r>
            <a:r>
              <a:rPr lang="zh-TW" altLang="en-US" sz="1200" dirty="0">
                <a:latin typeface="Times" panose="02020603050405020304" pitchFamily="18" charset="0"/>
                <a:ea typeface="Taipei" charset="-120"/>
              </a:rPr>
              <a:t>機台</a:t>
            </a:r>
            <a:r>
              <a:rPr lang="en-US" altLang="zh-TW" sz="1200" dirty="0">
                <a:latin typeface="Times" panose="02020603050405020304" pitchFamily="18" charset="0"/>
                <a:ea typeface="Taipei" charset="-120"/>
              </a:rPr>
              <a:t>run </a:t>
            </a:r>
            <a:r>
              <a:rPr lang="zh-TW" altLang="en-US" sz="1200" dirty="0">
                <a:latin typeface="Times" panose="02020603050405020304" pitchFamily="18" charset="0"/>
                <a:ea typeface="Taipei" charset="-120"/>
              </a:rPr>
              <a:t>完的</a:t>
            </a:r>
            <a:r>
              <a:rPr lang="en-US" altLang="zh-TW" sz="1200" dirty="0">
                <a:latin typeface="Times" panose="02020603050405020304" pitchFamily="18" charset="0"/>
                <a:ea typeface="Taipei" charset="-120"/>
              </a:rPr>
              <a:t>lot </a:t>
            </a:r>
            <a:r>
              <a:rPr lang="zh-TW" altLang="en-US" sz="1200" dirty="0">
                <a:latin typeface="Times" panose="02020603050405020304" pitchFamily="18" charset="0"/>
                <a:ea typeface="Taipei" charset="-120"/>
              </a:rPr>
              <a:t>的下製程來決定</a:t>
            </a:r>
            <a:r>
              <a:rPr lang="en-US" altLang="zh-TW" sz="1200" dirty="0">
                <a:latin typeface="Times" panose="02020603050405020304" pitchFamily="18" charset="0"/>
                <a:ea typeface="Taipei" charset="-120"/>
              </a:rPr>
              <a:t>return stocker </a:t>
            </a:r>
            <a:endParaRPr lang="en-US" altLang="zh-TW" sz="1200" dirty="0">
              <a:ea typeface="Taipei" charset="-120"/>
            </a:endParaRPr>
          </a:p>
        </p:txBody>
      </p:sp>
      <p:sp>
        <p:nvSpPr>
          <p:cNvPr id="4" name="投影片編號版面配置區 3"/>
          <p:cNvSpPr>
            <a:spLocks noGrp="1"/>
          </p:cNvSpPr>
          <p:nvPr>
            <p:ph type="sldNum" sz="quarter" idx="10"/>
          </p:nvPr>
        </p:nvSpPr>
        <p:spPr/>
        <p:txBody>
          <a:bodyPr/>
          <a:lstStyle/>
          <a:p>
            <a:fld id="{1A919BA6-4D38-421C-947F-F18614718EAF}" type="slidenum">
              <a:rPr lang="zh-TW" altLang="en-US" smtClean="0"/>
              <a:t>13</a:t>
            </a:fld>
            <a:endParaRPr lang="zh-TW" altLang="en-US"/>
          </a:p>
        </p:txBody>
      </p:sp>
    </p:spTree>
    <p:extLst>
      <p:ext uri="{BB962C8B-B14F-4D97-AF65-F5344CB8AC3E}">
        <p14:creationId xmlns:p14="http://schemas.microsoft.com/office/powerpoint/2010/main" val="36374777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自訂版面配置">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B63A01C2-25A8-43E8-AB89-C14260DEEC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89630" cy="6857999"/>
          </a:xfrm>
          <a:prstGeom prst="rect">
            <a:avLst/>
          </a:prstGeom>
        </p:spPr>
      </p:pic>
    </p:spTree>
    <p:extLst>
      <p:ext uri="{BB962C8B-B14F-4D97-AF65-F5344CB8AC3E}">
        <p14:creationId xmlns:p14="http://schemas.microsoft.com/office/powerpoint/2010/main" val="2882274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3367429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自訂版面配置">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8531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自訂版面配置">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B843C2F-33BD-45E8-B25D-299AC5D206BD}"/>
              </a:ext>
            </a:extLst>
          </p:cNvPr>
          <p:cNvSpPr>
            <a:spLocks noGrp="1"/>
          </p:cNvSpPr>
          <p:nvPr>
            <p:ph type="title"/>
          </p:nvPr>
        </p:nvSpPr>
        <p:spPr>
          <a:xfrm>
            <a:off x="659296" y="524152"/>
            <a:ext cx="10515600" cy="1325563"/>
          </a:xfrm>
          <a:prstGeom prst="rect">
            <a:avLst/>
          </a:prstGeom>
        </p:spPr>
        <p:txBody>
          <a:bodyPr/>
          <a:lstStyle>
            <a:lvl1pPr>
              <a:defRPr>
                <a:solidFill>
                  <a:schemeClr val="bg1"/>
                </a:solidFill>
                <a:latin typeface="微軟正黑體" panose="020B0604030504040204" pitchFamily="34" charset="-120"/>
                <a:ea typeface="微軟正黑體" panose="020B0604030504040204" pitchFamily="34" charset="-120"/>
              </a:defRPr>
            </a:lvl1pPr>
          </a:lstStyle>
          <a:p>
            <a:r>
              <a:rPr lang="zh-TW" altLang="en-US"/>
              <a:t>按一下以編輯母片標題樣式</a:t>
            </a:r>
          </a:p>
        </p:txBody>
      </p:sp>
    </p:spTree>
    <p:extLst>
      <p:ext uri="{BB962C8B-B14F-4D97-AF65-F5344CB8AC3E}">
        <p14:creationId xmlns:p14="http://schemas.microsoft.com/office/powerpoint/2010/main" val="1694093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訂版面配置">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686E8B9-84E6-4487-91F2-8771BCAC4881}"/>
              </a:ext>
            </a:extLst>
          </p:cNvPr>
          <p:cNvSpPr>
            <a:spLocks noGrp="1"/>
          </p:cNvSpPr>
          <p:nvPr>
            <p:ph type="title"/>
          </p:nvPr>
        </p:nvSpPr>
        <p:spPr>
          <a:xfrm>
            <a:off x="466241" y="582101"/>
            <a:ext cx="10515600" cy="1325563"/>
          </a:xfrm>
          <a:prstGeom prst="rect">
            <a:avLst/>
          </a:prstGeom>
        </p:spPr>
        <p:txBody>
          <a:bodyPr/>
          <a:lstStyle>
            <a:lvl1pPr>
              <a:defRPr>
                <a:solidFill>
                  <a:schemeClr val="tx1"/>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Tree>
    <p:extLst>
      <p:ext uri="{BB962C8B-B14F-4D97-AF65-F5344CB8AC3E}">
        <p14:creationId xmlns:p14="http://schemas.microsoft.com/office/powerpoint/2010/main" val="228286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標題投影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標題 1">
            <a:extLst>
              <a:ext uri="{FF2B5EF4-FFF2-40B4-BE49-F238E27FC236}">
                <a16:creationId xmlns:a16="http://schemas.microsoft.com/office/drawing/2014/main" id="{5E532871-14A0-478D-957A-6BA41F94EC71}"/>
              </a:ext>
            </a:extLst>
          </p:cNvPr>
          <p:cNvSpPr>
            <a:spLocks noGrp="1"/>
          </p:cNvSpPr>
          <p:nvPr>
            <p:ph type="title"/>
          </p:nvPr>
        </p:nvSpPr>
        <p:spPr>
          <a:xfrm>
            <a:off x="373252" y="706087"/>
            <a:ext cx="10515600" cy="1325563"/>
          </a:xfrm>
          <a:prstGeom prst="rect">
            <a:avLst/>
          </a:prstGeom>
        </p:spPr>
        <p:txBody>
          <a:bodyPr/>
          <a:lstStyle>
            <a:lvl1pPr>
              <a:defRPr>
                <a:solidFill>
                  <a:schemeClr val="tx1"/>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Tree>
    <p:extLst>
      <p:ext uri="{BB962C8B-B14F-4D97-AF65-F5344CB8AC3E}">
        <p14:creationId xmlns:p14="http://schemas.microsoft.com/office/powerpoint/2010/main" val="903954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1460500" y="177800"/>
            <a:ext cx="9795933" cy="685800"/>
          </a:xfrm>
        </p:spPr>
        <p:txBody>
          <a:bodyPr/>
          <a:lstStyle/>
          <a:p>
            <a:r>
              <a:rPr lang="zh-TW" altLang="en-US"/>
              <a:t>按一下以編輯母片標題樣式</a:t>
            </a:r>
          </a:p>
        </p:txBody>
      </p:sp>
      <p:sp>
        <p:nvSpPr>
          <p:cNvPr id="3" name="表格版面配置區 2"/>
          <p:cNvSpPr>
            <a:spLocks noGrp="1"/>
          </p:cNvSpPr>
          <p:nvPr>
            <p:ph type="tbl" idx="1"/>
          </p:nvPr>
        </p:nvSpPr>
        <p:spPr>
          <a:xfrm>
            <a:off x="455084" y="1314450"/>
            <a:ext cx="11455400" cy="4114800"/>
          </a:xfrm>
        </p:spPr>
        <p:txBody>
          <a:bodyPr/>
          <a:lstStyle/>
          <a:p>
            <a:endParaRPr lang="zh-TW" altLang="en-US"/>
          </a:p>
        </p:txBody>
      </p:sp>
    </p:spTree>
    <p:extLst>
      <p:ext uri="{BB962C8B-B14F-4D97-AF65-F5344CB8AC3E}">
        <p14:creationId xmlns:p14="http://schemas.microsoft.com/office/powerpoint/2010/main" val="2138260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7817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5084" y="177800"/>
            <a:ext cx="11455400" cy="525145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653335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5085" y="1314450"/>
            <a:ext cx="5626100" cy="41148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284385" y="1314450"/>
            <a:ext cx="5626100" cy="41148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974227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4556981"/>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0" r:id="rId4"/>
    <p:sldLayoutId id="2147483649"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oleObject" Target="../embeddings/oleObject4.bin"/><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oleObject" Target="../embeddings/oleObject7.bin"/><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slide" Target="slide31.x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a:extLst>
              <a:ext uri="{FF2B5EF4-FFF2-40B4-BE49-F238E27FC236}">
                <a16:creationId xmlns:a16="http://schemas.microsoft.com/office/drawing/2014/main" id="{2D43A85B-DEC3-4372-88D0-D354D7E76217}"/>
              </a:ext>
            </a:extLst>
          </p:cNvPr>
          <p:cNvSpPr txBox="1">
            <a:spLocks/>
          </p:cNvSpPr>
          <p:nvPr/>
        </p:nvSpPr>
        <p:spPr>
          <a:xfrm>
            <a:off x="1198923" y="1072504"/>
            <a:ext cx="6673486" cy="1667733"/>
          </a:xfrm>
          <a:prstGeom prst="rect">
            <a:avLst/>
          </a:prstGeom>
        </p:spPr>
        <p:txBody>
          <a:bodyPr/>
          <a:lstStyle>
            <a:lvl1pPr algn="r" defTabSz="914400" rtl="0" eaLnBrk="1" latinLnBrk="0" hangingPunct="1">
              <a:lnSpc>
                <a:spcPct val="90000"/>
              </a:lnSpc>
              <a:spcBef>
                <a:spcPct val="0"/>
              </a:spcBef>
              <a:buNone/>
              <a:defRPr sz="6000" b="1" kern="1200">
                <a:solidFill>
                  <a:schemeClr val="accent1">
                    <a:lumMod val="75000"/>
                  </a:schemeClr>
                </a:solidFill>
                <a:latin typeface="+mj-lt"/>
                <a:ea typeface="+mj-ea"/>
                <a:cs typeface="+mj-cs"/>
              </a:defRPr>
            </a:lvl1pPr>
          </a:lstStyle>
          <a:p>
            <a:pPr algn="l">
              <a:lnSpc>
                <a:spcPts val="6000"/>
              </a:lnSpc>
            </a:pPr>
            <a:r>
              <a:rPr lang="en-US" altLang="zh-TW" sz="6600" dirty="0">
                <a:solidFill>
                  <a:srgbClr val="083C66"/>
                </a:solidFill>
                <a:latin typeface="微軟正黑體" panose="020B0604030504040204" pitchFamily="34" charset="-120"/>
                <a:ea typeface="微軟正黑體" panose="020B0604030504040204" pitchFamily="34" charset="-120"/>
              </a:rPr>
              <a:t>DCS </a:t>
            </a:r>
          </a:p>
          <a:p>
            <a:pPr algn="l">
              <a:lnSpc>
                <a:spcPts val="6000"/>
              </a:lnSpc>
            </a:pPr>
            <a:r>
              <a:rPr lang="en-US" altLang="zh-TW" sz="4400" u="sng" dirty="0">
                <a:solidFill>
                  <a:srgbClr val="083C66"/>
                </a:solidFill>
                <a:latin typeface="微軟正黑體" panose="020B0604030504040204" pitchFamily="34" charset="-120"/>
                <a:ea typeface="微軟正黑體" panose="020B0604030504040204" pitchFamily="34" charset="-120"/>
              </a:rPr>
              <a:t>Introduction</a:t>
            </a:r>
            <a:endParaRPr lang="zh-TW" altLang="en-US" sz="4400" u="sng" dirty="0">
              <a:solidFill>
                <a:srgbClr val="083C66"/>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32651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41" name="Text Box 69"/>
          <p:cNvSpPr txBox="1">
            <a:spLocks noChangeArrowheads="1"/>
          </p:cNvSpPr>
          <p:nvPr/>
        </p:nvSpPr>
        <p:spPr bwMode="auto">
          <a:xfrm>
            <a:off x="540000" y="1440000"/>
            <a:ext cx="4549358" cy="2123658"/>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spcBef>
                <a:spcPct val="50000"/>
              </a:spcBef>
              <a:buFont typeface="+mj-lt"/>
              <a:buAutoNum type="arabicPeriod"/>
            </a:pPr>
            <a:r>
              <a:rPr lang="en-US" altLang="zh-TW" sz="2400" b="1" dirty="0" err="1">
                <a:ea typeface="AR MingtiM KSC" pitchFamily="49" charset="-128"/>
                <a:cs typeface="Arial Unicode MS" pitchFamily="34" charset="-120"/>
              </a:rPr>
              <a:t>WD_Clean</a:t>
            </a:r>
            <a:r>
              <a:rPr lang="en-US" altLang="zh-TW" sz="2400" b="1" dirty="0">
                <a:ea typeface="AR MingtiM KSC" pitchFamily="49" charset="-128"/>
                <a:cs typeface="Arial Unicode MS" pitchFamily="34" charset="-120"/>
              </a:rPr>
              <a:t> (Unload Request)</a:t>
            </a:r>
          </a:p>
          <a:p>
            <a:pPr marL="457200" indent="-457200">
              <a:spcBef>
                <a:spcPct val="50000"/>
              </a:spcBef>
              <a:buFont typeface="+mj-lt"/>
              <a:buAutoNum type="arabicPeriod"/>
            </a:pPr>
            <a:r>
              <a:rPr lang="en-US" altLang="zh-TW" sz="2400" b="1" dirty="0" err="1">
                <a:ea typeface="AR MingtiM KSC" pitchFamily="49" charset="-128"/>
                <a:cs typeface="Arial Unicode MS" pitchFamily="34" charset="-120"/>
              </a:rPr>
              <a:t>WD_LoadRequest</a:t>
            </a:r>
            <a:r>
              <a:rPr lang="en-US" altLang="zh-TW" sz="2400" b="1" dirty="0">
                <a:ea typeface="AR MingtiM KSC" pitchFamily="49" charset="-128"/>
                <a:cs typeface="Arial Unicode MS" pitchFamily="34" charset="-120"/>
              </a:rPr>
              <a:t> (Pull)</a:t>
            </a:r>
            <a:endParaRPr lang="en-US" altLang="zh-TW" sz="2400" dirty="0">
              <a:ea typeface="AR MingtiM KSC" pitchFamily="49" charset="-128"/>
              <a:cs typeface="Arial Unicode MS" pitchFamily="34" charset="-120"/>
            </a:endParaRPr>
          </a:p>
          <a:p>
            <a:pPr marL="457200" indent="-457200">
              <a:spcBef>
                <a:spcPct val="50000"/>
              </a:spcBef>
              <a:buFont typeface="+mj-lt"/>
              <a:buAutoNum type="arabicPeriod"/>
            </a:pPr>
            <a:r>
              <a:rPr lang="en-US" altLang="zh-TW" sz="2400" b="1" dirty="0" err="1">
                <a:ea typeface="AR MingtiM KSC" pitchFamily="49" charset="-128"/>
                <a:cs typeface="Arial Unicode MS" pitchFamily="34" charset="-120"/>
              </a:rPr>
              <a:t>WD_Push</a:t>
            </a:r>
            <a:endParaRPr lang="en-US" altLang="zh-TW" sz="2400" b="1" dirty="0">
              <a:ea typeface="AR MingtiM KSC" pitchFamily="49" charset="-128"/>
              <a:cs typeface="Arial Unicode MS" pitchFamily="34" charset="-120"/>
            </a:endParaRPr>
          </a:p>
          <a:p>
            <a:pPr marL="457200" indent="-457200">
              <a:spcBef>
                <a:spcPct val="50000"/>
              </a:spcBef>
              <a:buFont typeface="+mj-lt"/>
              <a:buAutoNum type="arabicPeriod"/>
            </a:pPr>
            <a:r>
              <a:rPr lang="en-US" altLang="zh-TW" sz="2400" b="1" dirty="0" err="1">
                <a:ea typeface="AR MingtiM KSC" pitchFamily="49" charset="-128"/>
                <a:cs typeface="Arial Unicode MS" pitchFamily="34" charset="-120"/>
              </a:rPr>
              <a:t>WD_Stocker</a:t>
            </a:r>
            <a:endParaRPr lang="en-US" altLang="zh-TW" sz="2400" b="1" dirty="0">
              <a:ea typeface="AR MingtiM KSC" pitchFamily="49" charset="-128"/>
              <a:cs typeface="Arial Unicode MS" pitchFamily="34" charset="-120"/>
            </a:endParaRPr>
          </a:p>
        </p:txBody>
      </p:sp>
      <p:sp>
        <p:nvSpPr>
          <p:cNvPr id="105543" name="Rectangle 71"/>
          <p:cNvSpPr>
            <a:spLocks noGrp="1" noChangeArrowheads="1"/>
          </p:cNvSpPr>
          <p:nvPr>
            <p:ph type="title"/>
          </p:nvPr>
        </p:nvSpPr>
        <p:spPr>
          <a:xfrm>
            <a:off x="658800" y="525600"/>
            <a:ext cx="10515600" cy="920474"/>
          </a:xfrm>
          <a:noFill/>
          <a:ln/>
        </p:spPr>
        <p:txBody>
          <a:bodyPr/>
          <a:lstStyle/>
          <a:p>
            <a:r>
              <a:rPr lang="en-US" altLang="zh-TW" sz="3600" b="1" dirty="0"/>
              <a:t>1.4 DCS </a:t>
            </a:r>
            <a:r>
              <a:rPr lang="en-US" altLang="zh-TW" sz="3600" b="1" dirty="0" err="1"/>
              <a:t>WatchDog</a:t>
            </a:r>
            <a:endParaRPr lang="en-US" altLang="zh-TW" sz="3600" b="1" dirty="0"/>
          </a:p>
        </p:txBody>
      </p:sp>
      <p:sp>
        <p:nvSpPr>
          <p:cNvPr id="7" name="Rectangle 37"/>
          <p:cNvSpPr>
            <a:spLocks noChangeArrowheads="1"/>
          </p:cNvSpPr>
          <p:nvPr/>
        </p:nvSpPr>
        <p:spPr bwMode="auto">
          <a:xfrm>
            <a:off x="5474368" y="2081463"/>
            <a:ext cx="6256421" cy="3595438"/>
          </a:xfrm>
          <a:prstGeom prst="rect">
            <a:avLst/>
          </a:prstGeom>
          <a:noFill/>
          <a:ln w="12700" algn="ctr">
            <a:solidFill>
              <a:srgbClr val="0000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8" name="Oval 40"/>
          <p:cNvSpPr>
            <a:spLocks noChangeArrowheads="1"/>
          </p:cNvSpPr>
          <p:nvPr/>
        </p:nvSpPr>
        <p:spPr bwMode="auto">
          <a:xfrm>
            <a:off x="8737829" y="2283208"/>
            <a:ext cx="2706620" cy="1526456"/>
          </a:xfrm>
          <a:prstGeom prst="ellipse">
            <a:avLst/>
          </a:prstGeom>
          <a:solidFill>
            <a:srgbClr val="FFCC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b="1" dirty="0" err="1">
                <a:ea typeface="細明體" panose="02020509000000000000" pitchFamily="49" charset="-120"/>
              </a:rPr>
              <a:t>WD_Clean</a:t>
            </a:r>
            <a:endParaRPr lang="en-US" altLang="zh-TW" b="1" dirty="0">
              <a:ea typeface="細明體" panose="02020509000000000000" pitchFamily="49" charset="-120"/>
            </a:endParaRPr>
          </a:p>
          <a:p>
            <a:pPr algn="ctr"/>
            <a:endParaRPr lang="en-US" altLang="zh-TW" b="1" dirty="0">
              <a:ea typeface="細明體" panose="02020509000000000000" pitchFamily="49" charset="-120"/>
            </a:endParaRPr>
          </a:p>
        </p:txBody>
      </p:sp>
      <p:sp>
        <p:nvSpPr>
          <p:cNvPr id="9" name="Oval 41"/>
          <p:cNvSpPr>
            <a:spLocks noChangeArrowheads="1"/>
          </p:cNvSpPr>
          <p:nvPr/>
        </p:nvSpPr>
        <p:spPr bwMode="auto">
          <a:xfrm>
            <a:off x="8737829" y="3916359"/>
            <a:ext cx="2706620" cy="1526456"/>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b="1" dirty="0" err="1">
                <a:ea typeface="細明體" panose="02020509000000000000" pitchFamily="49" charset="-120"/>
              </a:rPr>
              <a:t>WD_LoadRequest</a:t>
            </a:r>
            <a:endParaRPr lang="en-US" altLang="zh-TW" b="1" dirty="0">
              <a:ea typeface="細明體" panose="02020509000000000000" pitchFamily="49" charset="-120"/>
            </a:endParaRPr>
          </a:p>
          <a:p>
            <a:pPr algn="ctr"/>
            <a:endParaRPr lang="en-US" altLang="zh-TW" b="1" dirty="0">
              <a:ea typeface="細明體" panose="02020509000000000000" pitchFamily="49" charset="-120"/>
            </a:endParaRPr>
          </a:p>
        </p:txBody>
      </p:sp>
      <p:sp>
        <p:nvSpPr>
          <p:cNvPr id="10" name="Oval 42"/>
          <p:cNvSpPr>
            <a:spLocks noChangeArrowheads="1"/>
          </p:cNvSpPr>
          <p:nvPr/>
        </p:nvSpPr>
        <p:spPr bwMode="auto">
          <a:xfrm>
            <a:off x="5610235" y="2255043"/>
            <a:ext cx="3026067" cy="1526456"/>
          </a:xfrm>
          <a:prstGeom prst="ellipse">
            <a:avLst/>
          </a:prstGeom>
          <a:solidFill>
            <a:srgbClr val="FFCC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b="1" dirty="0" err="1">
                <a:ea typeface="細明體" panose="02020509000000000000" pitchFamily="49" charset="-120"/>
              </a:rPr>
              <a:t>WD_Stocker</a:t>
            </a:r>
            <a:endParaRPr lang="en-US" altLang="zh-TW" b="1" dirty="0">
              <a:ea typeface="細明體" panose="02020509000000000000" pitchFamily="49" charset="-120"/>
            </a:endParaRPr>
          </a:p>
          <a:p>
            <a:pPr algn="ctr"/>
            <a:endParaRPr lang="en-US" altLang="zh-TW" b="1" dirty="0">
              <a:ea typeface="細明體" panose="02020509000000000000" pitchFamily="49" charset="-120"/>
            </a:endParaRPr>
          </a:p>
        </p:txBody>
      </p:sp>
      <p:sp>
        <p:nvSpPr>
          <p:cNvPr id="11" name="Oval 43"/>
          <p:cNvSpPr>
            <a:spLocks noChangeArrowheads="1"/>
          </p:cNvSpPr>
          <p:nvPr/>
        </p:nvSpPr>
        <p:spPr bwMode="auto">
          <a:xfrm>
            <a:off x="5610235" y="3865306"/>
            <a:ext cx="3026067" cy="1526456"/>
          </a:xfrm>
          <a:prstGeom prst="ellipse">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b="1" dirty="0" err="1">
                <a:ea typeface="細明體" panose="02020509000000000000" pitchFamily="49" charset="-120"/>
              </a:rPr>
              <a:t>WD_Push</a:t>
            </a:r>
            <a:endParaRPr lang="en-US" altLang="zh-TW" b="1" dirty="0">
              <a:ea typeface="細明體" panose="02020509000000000000" pitchFamily="49" charset="-120"/>
            </a:endParaRPr>
          </a:p>
          <a:p>
            <a:pPr algn="ctr"/>
            <a:endParaRPr lang="en-US" altLang="zh-TW" b="1" dirty="0">
              <a:ea typeface="細明體" panose="02020509000000000000" pitchFamily="49" charset="-120"/>
            </a:endParaRPr>
          </a:p>
        </p:txBody>
      </p:sp>
      <p:sp>
        <p:nvSpPr>
          <p:cNvPr id="12" name="Text Box 45"/>
          <p:cNvSpPr txBox="1">
            <a:spLocks noChangeArrowheads="1"/>
          </p:cNvSpPr>
          <p:nvPr/>
        </p:nvSpPr>
        <p:spPr bwMode="auto">
          <a:xfrm>
            <a:off x="6523706" y="3026173"/>
            <a:ext cx="192778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sz="1200" dirty="0">
                <a:solidFill>
                  <a:srgbClr val="0000CC"/>
                </a:solidFill>
              </a:rPr>
              <a:t>STK</a:t>
            </a:r>
            <a:r>
              <a:rPr lang="en-US" altLang="zh-TW" sz="1200" dirty="0">
                <a:solidFill>
                  <a:srgbClr val="0000CC"/>
                </a:solidFill>
                <a:sym typeface="Wingdings" panose="05000000000000000000" pitchFamily="2" charset="2"/>
              </a:rPr>
              <a:t>STK balance</a:t>
            </a:r>
          </a:p>
          <a:p>
            <a:r>
              <a:rPr lang="en-US" altLang="zh-TW" sz="1200" dirty="0">
                <a:solidFill>
                  <a:srgbClr val="0000CC"/>
                </a:solidFill>
                <a:sym typeface="Wingdings" panose="05000000000000000000" pitchFamily="2" charset="2"/>
              </a:rPr>
              <a:t>STKSTK empty collection</a:t>
            </a:r>
          </a:p>
          <a:p>
            <a:r>
              <a:rPr lang="en-US" altLang="zh-TW" sz="1200" dirty="0">
                <a:solidFill>
                  <a:srgbClr val="0000CC"/>
                </a:solidFill>
                <a:sym typeface="Wingdings" panose="05000000000000000000" pitchFamily="2" charset="2"/>
              </a:rPr>
              <a:t>STK-&gt;STK Garbage Collect</a:t>
            </a:r>
            <a:endParaRPr lang="en-US" altLang="zh-TW" sz="1200" dirty="0">
              <a:solidFill>
                <a:srgbClr val="0000CC"/>
              </a:solidFill>
            </a:endParaRPr>
          </a:p>
        </p:txBody>
      </p:sp>
      <p:sp>
        <p:nvSpPr>
          <p:cNvPr id="13" name="Text Box 46"/>
          <p:cNvSpPr txBox="1">
            <a:spLocks noChangeArrowheads="1"/>
          </p:cNvSpPr>
          <p:nvPr/>
        </p:nvSpPr>
        <p:spPr bwMode="auto">
          <a:xfrm>
            <a:off x="6487051" y="4712148"/>
            <a:ext cx="176615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sz="1200" dirty="0">
                <a:solidFill>
                  <a:srgbClr val="0000CC"/>
                </a:solidFill>
              </a:rPr>
              <a:t>STK</a:t>
            </a:r>
            <a:r>
              <a:rPr lang="en-US" altLang="zh-TW" sz="1200" dirty="0">
                <a:solidFill>
                  <a:srgbClr val="0000CC"/>
                </a:solidFill>
                <a:sym typeface="Wingdings" panose="05000000000000000000" pitchFamily="2" charset="2"/>
              </a:rPr>
              <a:t>STK 102 zone</a:t>
            </a:r>
            <a:endParaRPr lang="en-US" altLang="zh-TW" sz="1200" dirty="0">
              <a:solidFill>
                <a:srgbClr val="0000CC"/>
              </a:solidFill>
            </a:endParaRPr>
          </a:p>
        </p:txBody>
      </p:sp>
      <p:sp>
        <p:nvSpPr>
          <p:cNvPr id="14" name="Text Box 47"/>
          <p:cNvSpPr txBox="1">
            <a:spLocks noChangeArrowheads="1"/>
          </p:cNvSpPr>
          <p:nvPr/>
        </p:nvSpPr>
        <p:spPr bwMode="auto">
          <a:xfrm>
            <a:off x="9776603" y="3124966"/>
            <a:ext cx="159673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sz="1200" dirty="0">
                <a:solidFill>
                  <a:srgbClr val="0000CC"/>
                </a:solidFill>
              </a:rPr>
              <a:t>EQ</a:t>
            </a:r>
            <a:r>
              <a:rPr lang="en-US" altLang="zh-TW" sz="1200" dirty="0">
                <a:solidFill>
                  <a:srgbClr val="0000CC"/>
                </a:solidFill>
                <a:sym typeface="Wingdings" panose="05000000000000000000" pitchFamily="2" charset="2"/>
              </a:rPr>
              <a:t>STK</a:t>
            </a:r>
            <a:endParaRPr lang="en-US" altLang="zh-TW" sz="1200" dirty="0">
              <a:solidFill>
                <a:srgbClr val="0000CC"/>
              </a:solidFill>
            </a:endParaRPr>
          </a:p>
        </p:txBody>
      </p:sp>
      <p:sp>
        <p:nvSpPr>
          <p:cNvPr id="15" name="Text Box 48"/>
          <p:cNvSpPr txBox="1">
            <a:spLocks noChangeArrowheads="1"/>
          </p:cNvSpPr>
          <p:nvPr/>
        </p:nvSpPr>
        <p:spPr bwMode="auto">
          <a:xfrm>
            <a:off x="9759501" y="4674048"/>
            <a:ext cx="15967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sz="1200" dirty="0">
                <a:solidFill>
                  <a:srgbClr val="0000CC"/>
                </a:solidFill>
              </a:rPr>
              <a:t>STK</a:t>
            </a:r>
            <a:r>
              <a:rPr lang="en-US" altLang="zh-TW" sz="1200" dirty="0">
                <a:solidFill>
                  <a:srgbClr val="0000CC"/>
                </a:solidFill>
                <a:sym typeface="Wingdings" panose="05000000000000000000" pitchFamily="2" charset="2"/>
              </a:rPr>
              <a:t>EQ</a:t>
            </a:r>
          </a:p>
          <a:p>
            <a:r>
              <a:rPr lang="en-US" altLang="zh-TW" sz="1200" dirty="0">
                <a:solidFill>
                  <a:srgbClr val="0000CC"/>
                </a:solidFill>
                <a:sym typeface="Wingdings" panose="05000000000000000000" pitchFamily="2" charset="2"/>
              </a:rPr>
              <a:t>EQEQ</a:t>
            </a:r>
            <a:endParaRPr lang="en-US" altLang="zh-TW" sz="1200" dirty="0">
              <a:solidFill>
                <a:srgbClr val="0000CC"/>
              </a:solidFill>
            </a:endParaRPr>
          </a:p>
        </p:txBody>
      </p:sp>
    </p:spTree>
    <p:extLst>
      <p:ext uri="{BB962C8B-B14F-4D97-AF65-F5344CB8AC3E}">
        <p14:creationId xmlns:p14="http://schemas.microsoft.com/office/powerpoint/2010/main" val="2490228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58800" y="525600"/>
            <a:ext cx="10515600" cy="851694"/>
          </a:xfrm>
        </p:spPr>
        <p:txBody>
          <a:bodyPr/>
          <a:lstStyle/>
          <a:p>
            <a:r>
              <a:rPr lang="en-US" altLang="zh-TW" sz="3600" b="1" dirty="0"/>
              <a:t>1.4.1 </a:t>
            </a:r>
            <a:r>
              <a:rPr lang="en-US" altLang="ja-JP" sz="3600" b="1" dirty="0"/>
              <a:t> </a:t>
            </a:r>
            <a:r>
              <a:rPr lang="en-US" altLang="zh-TW" sz="3600" b="1" dirty="0"/>
              <a:t> </a:t>
            </a:r>
            <a:r>
              <a:rPr lang="en-US" altLang="ja-JP" sz="3600" b="1" dirty="0"/>
              <a:t> </a:t>
            </a:r>
            <a:r>
              <a:rPr lang="en-US" altLang="zh-TW" sz="3600" b="1" dirty="0"/>
              <a:t>WD CLEAN : </a:t>
            </a:r>
            <a:r>
              <a:rPr lang="en-US" altLang="zh-TW" sz="2800" dirty="0">
                <a:solidFill>
                  <a:schemeClr val="tx1"/>
                </a:solidFill>
              </a:rPr>
              <a:t>EQP back to single stocker </a:t>
            </a:r>
          </a:p>
        </p:txBody>
      </p:sp>
      <p:sp>
        <p:nvSpPr>
          <p:cNvPr id="21507" name="Text Box 3"/>
          <p:cNvSpPr txBox="1">
            <a:spLocks noChangeArrowheads="1"/>
          </p:cNvSpPr>
          <p:nvPr/>
        </p:nvSpPr>
        <p:spPr bwMode="auto">
          <a:xfrm>
            <a:off x="3946525" y="22621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TW" altLang="zh-TW" sz="2400">
              <a:latin typeface="Times" panose="02020603050405020304" pitchFamily="18" charset="0"/>
              <a:ea typeface="Taipei" charset="-120"/>
            </a:endParaRPr>
          </a:p>
        </p:txBody>
      </p:sp>
      <p:sp>
        <p:nvSpPr>
          <p:cNvPr id="21508" name="Text Box 4"/>
          <p:cNvSpPr txBox="1">
            <a:spLocks noChangeArrowheads="1"/>
          </p:cNvSpPr>
          <p:nvPr/>
        </p:nvSpPr>
        <p:spPr bwMode="auto">
          <a:xfrm>
            <a:off x="540000" y="1440000"/>
            <a:ext cx="107756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dirty="0"/>
              <a:t>Purpose: When the Port sends a ULRD (Unload request), the DCS sends the Cassette located on the port of the</a:t>
            </a:r>
          </a:p>
          <a:p>
            <a:r>
              <a:rPr lang="en-US" altLang="zh-TW" dirty="0"/>
              <a:t>                 EQP to the 103 zone of the designated Stocker (called </a:t>
            </a:r>
            <a:r>
              <a:rPr lang="en-US" altLang="zh-TW" b="1" u="sng" dirty="0">
                <a:solidFill>
                  <a:srgbClr val="FF0000"/>
                </a:solidFill>
              </a:rPr>
              <a:t>Return Stocker</a:t>
            </a:r>
            <a:r>
              <a:rPr lang="en-US" altLang="zh-TW" dirty="0"/>
              <a:t>) automatically. </a:t>
            </a:r>
            <a:endParaRPr lang="en-US" altLang="zh-TW" dirty="0">
              <a:latin typeface="Times" panose="02020603050405020304" pitchFamily="18" charset="0"/>
              <a:ea typeface="Taipei" charset="-120"/>
            </a:endParaRPr>
          </a:p>
        </p:txBody>
      </p:sp>
      <p:sp>
        <p:nvSpPr>
          <p:cNvPr id="21509" name="Text Box 5"/>
          <p:cNvSpPr txBox="1">
            <a:spLocks noChangeArrowheads="1"/>
          </p:cNvSpPr>
          <p:nvPr/>
        </p:nvSpPr>
        <p:spPr bwMode="auto">
          <a:xfrm>
            <a:off x="523874" y="2205969"/>
            <a:ext cx="1079784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dirty="0"/>
              <a:t>Concept</a:t>
            </a:r>
            <a:r>
              <a:rPr lang="zh-TW" altLang="en-US" dirty="0">
                <a:ea typeface="Taipei" charset="-120"/>
              </a:rPr>
              <a:t>  </a:t>
            </a:r>
            <a:r>
              <a:rPr lang="en-US" altLang="zh-TW" dirty="0">
                <a:ea typeface="Taipei" charset="-120"/>
              </a:rPr>
              <a:t>: (1)</a:t>
            </a:r>
            <a:r>
              <a:rPr lang="en-US" altLang="zh-TW" dirty="0"/>
              <a:t> </a:t>
            </a:r>
            <a:r>
              <a:rPr lang="en-US" altLang="zh-TW" u="sng" dirty="0"/>
              <a:t>EQP must be in </a:t>
            </a:r>
            <a:r>
              <a:rPr lang="en-US" altLang="zh-TW" b="1" u="sng" dirty="0">
                <a:solidFill>
                  <a:srgbClr val="FF0000"/>
                </a:solidFill>
              </a:rPr>
              <a:t>remote</a:t>
            </a:r>
            <a:r>
              <a:rPr lang="en-US" altLang="zh-TW" u="sng" dirty="0"/>
              <a:t> state, and Tool Status </a:t>
            </a:r>
            <a:r>
              <a:rPr lang="en-US" altLang="zh-TW" b="1" u="sng" dirty="0">
                <a:solidFill>
                  <a:srgbClr val="FF0000"/>
                </a:solidFill>
              </a:rPr>
              <a:t>cannot be down</a:t>
            </a:r>
            <a:r>
              <a:rPr lang="en-US" altLang="zh-TW" b="1" dirty="0">
                <a:solidFill>
                  <a:srgbClr val="FF0000"/>
                </a:solidFill>
              </a:rPr>
              <a:t> </a:t>
            </a:r>
            <a:r>
              <a:rPr lang="en-US" altLang="zh-TW" dirty="0"/>
              <a:t>before DCS will execute</a:t>
            </a:r>
          </a:p>
          <a:p>
            <a:r>
              <a:rPr lang="zh-TW" altLang="en-US" dirty="0">
                <a:ea typeface="Taipei" charset="-120"/>
              </a:rPr>
              <a:t>                   </a:t>
            </a:r>
            <a:r>
              <a:rPr lang="en-US" altLang="zh-TW" dirty="0">
                <a:ea typeface="Taipei" charset="-120"/>
              </a:rPr>
              <a:t>(2)</a:t>
            </a:r>
            <a:r>
              <a:rPr lang="en-US" altLang="zh-TW" dirty="0"/>
              <a:t> </a:t>
            </a:r>
            <a:r>
              <a:rPr lang="en-US" altLang="zh-TW" u="sng" dirty="0"/>
              <a:t>The Return Stocker or Return Stocker Group of each EQP Port must be set</a:t>
            </a:r>
            <a:r>
              <a:rPr lang="en-US" altLang="zh-TW" dirty="0"/>
              <a:t>. When the Stocker of</a:t>
            </a:r>
          </a:p>
          <a:p>
            <a:r>
              <a:rPr lang="en-US" altLang="zh-TW" dirty="0"/>
              <a:t>                         Priority 1 is full or down, DCS can send it to the Stocker of the next priority </a:t>
            </a:r>
            <a:r>
              <a:rPr lang="en-US" altLang="zh-TW" dirty="0">
                <a:ea typeface="Taipei" charset="-120"/>
              </a:rPr>
              <a:t>               </a:t>
            </a:r>
          </a:p>
        </p:txBody>
      </p:sp>
      <p:sp>
        <p:nvSpPr>
          <p:cNvPr id="21511" name="Rectangle 7"/>
          <p:cNvSpPr>
            <a:spLocks noChangeArrowheads="1"/>
          </p:cNvSpPr>
          <p:nvPr/>
        </p:nvSpPr>
        <p:spPr bwMode="auto">
          <a:xfrm>
            <a:off x="2463801" y="3951289"/>
            <a:ext cx="2663825" cy="9350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a:ea typeface="Taipei" charset="-120"/>
              </a:rPr>
              <a:t>Partition 1</a:t>
            </a:r>
          </a:p>
        </p:txBody>
      </p:sp>
      <p:sp>
        <p:nvSpPr>
          <p:cNvPr id="21512" name="Rectangle 8"/>
          <p:cNvSpPr>
            <a:spLocks noChangeArrowheads="1"/>
          </p:cNvSpPr>
          <p:nvPr/>
        </p:nvSpPr>
        <p:spPr bwMode="auto">
          <a:xfrm>
            <a:off x="5127626" y="3951289"/>
            <a:ext cx="2447925" cy="9350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a:ea typeface="Taipei" charset="-120"/>
              </a:rPr>
              <a:t>Partition 2</a:t>
            </a:r>
          </a:p>
        </p:txBody>
      </p:sp>
      <p:sp>
        <p:nvSpPr>
          <p:cNvPr id="21513" name="Rectangle 9"/>
          <p:cNvSpPr>
            <a:spLocks noChangeArrowheads="1"/>
          </p:cNvSpPr>
          <p:nvPr/>
        </p:nvSpPr>
        <p:spPr bwMode="auto">
          <a:xfrm>
            <a:off x="2463800" y="467042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14" name="Rectangle 10"/>
          <p:cNvSpPr>
            <a:spLocks noChangeArrowheads="1"/>
          </p:cNvSpPr>
          <p:nvPr/>
        </p:nvSpPr>
        <p:spPr bwMode="auto">
          <a:xfrm>
            <a:off x="3111500" y="467042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15" name="Rectangle 11"/>
          <p:cNvSpPr>
            <a:spLocks noChangeArrowheads="1"/>
          </p:cNvSpPr>
          <p:nvPr/>
        </p:nvSpPr>
        <p:spPr bwMode="auto">
          <a:xfrm>
            <a:off x="3327400" y="467042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16" name="Rectangle 12"/>
          <p:cNvSpPr>
            <a:spLocks noChangeArrowheads="1"/>
          </p:cNvSpPr>
          <p:nvPr/>
        </p:nvSpPr>
        <p:spPr bwMode="auto">
          <a:xfrm>
            <a:off x="3543300" y="467042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17" name="Rectangle 13"/>
          <p:cNvSpPr>
            <a:spLocks noChangeArrowheads="1"/>
          </p:cNvSpPr>
          <p:nvPr/>
        </p:nvSpPr>
        <p:spPr bwMode="auto">
          <a:xfrm>
            <a:off x="3759200" y="467042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18" name="Rectangle 14"/>
          <p:cNvSpPr>
            <a:spLocks noChangeArrowheads="1"/>
          </p:cNvSpPr>
          <p:nvPr/>
        </p:nvSpPr>
        <p:spPr bwMode="auto">
          <a:xfrm>
            <a:off x="3975100" y="467042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19" name="Rectangle 15"/>
          <p:cNvSpPr>
            <a:spLocks noChangeArrowheads="1"/>
          </p:cNvSpPr>
          <p:nvPr/>
        </p:nvSpPr>
        <p:spPr bwMode="auto">
          <a:xfrm>
            <a:off x="4191000" y="467042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20" name="Rectangle 16"/>
          <p:cNvSpPr>
            <a:spLocks noChangeArrowheads="1"/>
          </p:cNvSpPr>
          <p:nvPr/>
        </p:nvSpPr>
        <p:spPr bwMode="auto">
          <a:xfrm>
            <a:off x="4406900" y="467042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21" name="Rectangle 17"/>
          <p:cNvSpPr>
            <a:spLocks noChangeArrowheads="1"/>
          </p:cNvSpPr>
          <p:nvPr/>
        </p:nvSpPr>
        <p:spPr bwMode="auto">
          <a:xfrm>
            <a:off x="4622800" y="467042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22" name="Rectangle 18"/>
          <p:cNvSpPr>
            <a:spLocks noChangeArrowheads="1"/>
          </p:cNvSpPr>
          <p:nvPr/>
        </p:nvSpPr>
        <p:spPr bwMode="auto">
          <a:xfrm>
            <a:off x="2463800" y="395128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23" name="Rectangle 19"/>
          <p:cNvSpPr>
            <a:spLocks noChangeArrowheads="1"/>
          </p:cNvSpPr>
          <p:nvPr/>
        </p:nvSpPr>
        <p:spPr bwMode="auto">
          <a:xfrm>
            <a:off x="2679700" y="395128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24" name="Rectangle 20"/>
          <p:cNvSpPr>
            <a:spLocks noChangeArrowheads="1"/>
          </p:cNvSpPr>
          <p:nvPr/>
        </p:nvSpPr>
        <p:spPr bwMode="auto">
          <a:xfrm>
            <a:off x="2895600" y="395128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25" name="Rectangle 21"/>
          <p:cNvSpPr>
            <a:spLocks noChangeArrowheads="1"/>
          </p:cNvSpPr>
          <p:nvPr/>
        </p:nvSpPr>
        <p:spPr bwMode="auto">
          <a:xfrm>
            <a:off x="3111500" y="395128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26" name="Rectangle 22"/>
          <p:cNvSpPr>
            <a:spLocks noChangeArrowheads="1"/>
          </p:cNvSpPr>
          <p:nvPr/>
        </p:nvSpPr>
        <p:spPr bwMode="auto">
          <a:xfrm>
            <a:off x="3327400" y="395128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27" name="Rectangle 23"/>
          <p:cNvSpPr>
            <a:spLocks noChangeArrowheads="1"/>
          </p:cNvSpPr>
          <p:nvPr/>
        </p:nvSpPr>
        <p:spPr bwMode="auto">
          <a:xfrm>
            <a:off x="3543300" y="395128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28" name="Rectangle 24"/>
          <p:cNvSpPr>
            <a:spLocks noChangeArrowheads="1"/>
          </p:cNvSpPr>
          <p:nvPr/>
        </p:nvSpPr>
        <p:spPr bwMode="auto">
          <a:xfrm>
            <a:off x="3759200" y="395128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29" name="Rectangle 25"/>
          <p:cNvSpPr>
            <a:spLocks noChangeArrowheads="1"/>
          </p:cNvSpPr>
          <p:nvPr/>
        </p:nvSpPr>
        <p:spPr bwMode="auto">
          <a:xfrm>
            <a:off x="3975100" y="395128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30" name="Rectangle 26"/>
          <p:cNvSpPr>
            <a:spLocks noChangeArrowheads="1"/>
          </p:cNvSpPr>
          <p:nvPr/>
        </p:nvSpPr>
        <p:spPr bwMode="auto">
          <a:xfrm>
            <a:off x="4191000" y="395128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31" name="Rectangle 27"/>
          <p:cNvSpPr>
            <a:spLocks noChangeArrowheads="1"/>
          </p:cNvSpPr>
          <p:nvPr/>
        </p:nvSpPr>
        <p:spPr bwMode="auto">
          <a:xfrm>
            <a:off x="4406900" y="395128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32" name="Rectangle 28"/>
          <p:cNvSpPr>
            <a:spLocks noChangeArrowheads="1"/>
          </p:cNvSpPr>
          <p:nvPr/>
        </p:nvSpPr>
        <p:spPr bwMode="auto">
          <a:xfrm>
            <a:off x="4622800" y="395128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33" name="Rectangle 29"/>
          <p:cNvSpPr>
            <a:spLocks noChangeArrowheads="1"/>
          </p:cNvSpPr>
          <p:nvPr/>
        </p:nvSpPr>
        <p:spPr bwMode="auto">
          <a:xfrm>
            <a:off x="4838700" y="395128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34" name="Rectangle 30"/>
          <p:cNvSpPr>
            <a:spLocks noChangeArrowheads="1"/>
          </p:cNvSpPr>
          <p:nvPr/>
        </p:nvSpPr>
        <p:spPr bwMode="auto">
          <a:xfrm>
            <a:off x="4838700" y="467042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35" name="Rectangle 31"/>
          <p:cNvSpPr>
            <a:spLocks noChangeArrowheads="1"/>
          </p:cNvSpPr>
          <p:nvPr/>
        </p:nvSpPr>
        <p:spPr bwMode="auto">
          <a:xfrm>
            <a:off x="5129213" y="467042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36" name="Rectangle 32"/>
          <p:cNvSpPr>
            <a:spLocks noChangeArrowheads="1"/>
          </p:cNvSpPr>
          <p:nvPr/>
        </p:nvSpPr>
        <p:spPr bwMode="auto">
          <a:xfrm>
            <a:off x="5345113" y="467042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37" name="Rectangle 33"/>
          <p:cNvSpPr>
            <a:spLocks noChangeArrowheads="1"/>
          </p:cNvSpPr>
          <p:nvPr/>
        </p:nvSpPr>
        <p:spPr bwMode="auto">
          <a:xfrm>
            <a:off x="5561013" y="467042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38" name="Rectangle 34"/>
          <p:cNvSpPr>
            <a:spLocks noChangeArrowheads="1"/>
          </p:cNvSpPr>
          <p:nvPr/>
        </p:nvSpPr>
        <p:spPr bwMode="auto">
          <a:xfrm>
            <a:off x="5776913" y="467042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39" name="Rectangle 35"/>
          <p:cNvSpPr>
            <a:spLocks noChangeArrowheads="1"/>
          </p:cNvSpPr>
          <p:nvPr/>
        </p:nvSpPr>
        <p:spPr bwMode="auto">
          <a:xfrm>
            <a:off x="5992813" y="467042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40" name="Rectangle 36"/>
          <p:cNvSpPr>
            <a:spLocks noChangeArrowheads="1"/>
          </p:cNvSpPr>
          <p:nvPr/>
        </p:nvSpPr>
        <p:spPr bwMode="auto">
          <a:xfrm>
            <a:off x="6208713" y="467042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41" name="Rectangle 37"/>
          <p:cNvSpPr>
            <a:spLocks noChangeArrowheads="1"/>
          </p:cNvSpPr>
          <p:nvPr/>
        </p:nvSpPr>
        <p:spPr bwMode="auto">
          <a:xfrm>
            <a:off x="6424613" y="467042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42" name="Rectangle 38"/>
          <p:cNvSpPr>
            <a:spLocks noChangeArrowheads="1"/>
          </p:cNvSpPr>
          <p:nvPr/>
        </p:nvSpPr>
        <p:spPr bwMode="auto">
          <a:xfrm>
            <a:off x="6640513" y="467042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43" name="Rectangle 39"/>
          <p:cNvSpPr>
            <a:spLocks noChangeArrowheads="1"/>
          </p:cNvSpPr>
          <p:nvPr/>
        </p:nvSpPr>
        <p:spPr bwMode="auto">
          <a:xfrm>
            <a:off x="6856413" y="467042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44" name="Rectangle 40"/>
          <p:cNvSpPr>
            <a:spLocks noChangeArrowheads="1"/>
          </p:cNvSpPr>
          <p:nvPr/>
        </p:nvSpPr>
        <p:spPr bwMode="auto">
          <a:xfrm>
            <a:off x="7072313" y="467042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45" name="Rectangle 41"/>
          <p:cNvSpPr>
            <a:spLocks noChangeArrowheads="1"/>
          </p:cNvSpPr>
          <p:nvPr/>
        </p:nvSpPr>
        <p:spPr bwMode="auto">
          <a:xfrm>
            <a:off x="7288213" y="467042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46" name="Rectangle 42"/>
          <p:cNvSpPr>
            <a:spLocks noChangeArrowheads="1"/>
          </p:cNvSpPr>
          <p:nvPr/>
        </p:nvSpPr>
        <p:spPr bwMode="auto">
          <a:xfrm>
            <a:off x="5127625" y="395128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47" name="Rectangle 43"/>
          <p:cNvSpPr>
            <a:spLocks noChangeArrowheads="1"/>
          </p:cNvSpPr>
          <p:nvPr/>
        </p:nvSpPr>
        <p:spPr bwMode="auto">
          <a:xfrm>
            <a:off x="5343525" y="395128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48" name="Rectangle 44"/>
          <p:cNvSpPr>
            <a:spLocks noChangeArrowheads="1"/>
          </p:cNvSpPr>
          <p:nvPr/>
        </p:nvSpPr>
        <p:spPr bwMode="auto">
          <a:xfrm>
            <a:off x="5559425" y="395128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49" name="Rectangle 45"/>
          <p:cNvSpPr>
            <a:spLocks noChangeArrowheads="1"/>
          </p:cNvSpPr>
          <p:nvPr/>
        </p:nvSpPr>
        <p:spPr bwMode="auto">
          <a:xfrm>
            <a:off x="5775325" y="395128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50" name="Rectangle 46"/>
          <p:cNvSpPr>
            <a:spLocks noChangeArrowheads="1"/>
          </p:cNvSpPr>
          <p:nvPr/>
        </p:nvSpPr>
        <p:spPr bwMode="auto">
          <a:xfrm>
            <a:off x="5991225" y="395128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51" name="Rectangle 47"/>
          <p:cNvSpPr>
            <a:spLocks noChangeArrowheads="1"/>
          </p:cNvSpPr>
          <p:nvPr/>
        </p:nvSpPr>
        <p:spPr bwMode="auto">
          <a:xfrm>
            <a:off x="6207125" y="395128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52" name="Rectangle 48"/>
          <p:cNvSpPr>
            <a:spLocks noChangeArrowheads="1"/>
          </p:cNvSpPr>
          <p:nvPr/>
        </p:nvSpPr>
        <p:spPr bwMode="auto">
          <a:xfrm>
            <a:off x="6423025" y="395128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53" name="Rectangle 49"/>
          <p:cNvSpPr>
            <a:spLocks noChangeArrowheads="1"/>
          </p:cNvSpPr>
          <p:nvPr/>
        </p:nvSpPr>
        <p:spPr bwMode="auto">
          <a:xfrm>
            <a:off x="6638925" y="395128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54" name="Rectangle 50"/>
          <p:cNvSpPr>
            <a:spLocks noChangeArrowheads="1"/>
          </p:cNvSpPr>
          <p:nvPr/>
        </p:nvSpPr>
        <p:spPr bwMode="auto">
          <a:xfrm>
            <a:off x="6854825" y="395128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55" name="Rectangle 51"/>
          <p:cNvSpPr>
            <a:spLocks noChangeArrowheads="1"/>
          </p:cNvSpPr>
          <p:nvPr/>
        </p:nvSpPr>
        <p:spPr bwMode="auto">
          <a:xfrm>
            <a:off x="7070725" y="395128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56" name="Rectangle 52"/>
          <p:cNvSpPr>
            <a:spLocks noChangeArrowheads="1"/>
          </p:cNvSpPr>
          <p:nvPr/>
        </p:nvSpPr>
        <p:spPr bwMode="auto">
          <a:xfrm>
            <a:off x="7286625" y="395128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57" name="Rectangle 53"/>
          <p:cNvSpPr>
            <a:spLocks noChangeArrowheads="1"/>
          </p:cNvSpPr>
          <p:nvPr/>
        </p:nvSpPr>
        <p:spPr bwMode="auto">
          <a:xfrm>
            <a:off x="7504113" y="4310064"/>
            <a:ext cx="144462"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58" name="Rectangle 54"/>
          <p:cNvSpPr>
            <a:spLocks noChangeArrowheads="1"/>
          </p:cNvSpPr>
          <p:nvPr/>
        </p:nvSpPr>
        <p:spPr bwMode="auto">
          <a:xfrm>
            <a:off x="2390776" y="4310064"/>
            <a:ext cx="144463"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59" name="Rectangle 55"/>
          <p:cNvSpPr>
            <a:spLocks noChangeArrowheads="1"/>
          </p:cNvSpPr>
          <p:nvPr/>
        </p:nvSpPr>
        <p:spPr bwMode="auto">
          <a:xfrm>
            <a:off x="2679700" y="4887913"/>
            <a:ext cx="215900" cy="215900"/>
          </a:xfrm>
          <a:prstGeom prst="rect">
            <a:avLst/>
          </a:prstGeom>
          <a:solidFill>
            <a:srgbClr val="D6C8D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60" name="Rectangle 56"/>
          <p:cNvSpPr>
            <a:spLocks noChangeArrowheads="1"/>
          </p:cNvSpPr>
          <p:nvPr/>
        </p:nvSpPr>
        <p:spPr bwMode="auto">
          <a:xfrm>
            <a:off x="2895600" y="4887913"/>
            <a:ext cx="215900" cy="215900"/>
          </a:xfrm>
          <a:prstGeom prst="rect">
            <a:avLst/>
          </a:prstGeom>
          <a:solidFill>
            <a:srgbClr val="D6C8D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61" name="Rectangle 57"/>
          <p:cNvSpPr>
            <a:spLocks noChangeArrowheads="1"/>
          </p:cNvSpPr>
          <p:nvPr/>
        </p:nvSpPr>
        <p:spPr bwMode="auto">
          <a:xfrm>
            <a:off x="2679700" y="5103813"/>
            <a:ext cx="431800" cy="576262"/>
          </a:xfrm>
          <a:prstGeom prst="rect">
            <a:avLst/>
          </a:prstGeom>
          <a:solidFill>
            <a:srgbClr val="F5FEA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sz="1400" dirty="0">
                <a:ea typeface="Taipei" charset="-120"/>
              </a:rPr>
              <a:t>EQP</a:t>
            </a:r>
          </a:p>
        </p:txBody>
      </p:sp>
      <p:sp>
        <p:nvSpPr>
          <p:cNvPr id="21562" name="Oval 58"/>
          <p:cNvSpPr>
            <a:spLocks noChangeArrowheads="1"/>
          </p:cNvSpPr>
          <p:nvPr/>
        </p:nvSpPr>
        <p:spPr bwMode="auto">
          <a:xfrm>
            <a:off x="2895600" y="4887913"/>
            <a:ext cx="215900" cy="2159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563" name="Line 59"/>
          <p:cNvSpPr>
            <a:spLocks noChangeShapeType="1"/>
          </p:cNvSpPr>
          <p:nvPr/>
        </p:nvSpPr>
        <p:spPr bwMode="auto">
          <a:xfrm flipV="1">
            <a:off x="3040063" y="4095750"/>
            <a:ext cx="215900" cy="8636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1564" name="Text Box 60"/>
          <p:cNvSpPr txBox="1">
            <a:spLocks noChangeArrowheads="1"/>
          </p:cNvSpPr>
          <p:nvPr/>
        </p:nvSpPr>
        <p:spPr bwMode="auto">
          <a:xfrm>
            <a:off x="3543300" y="3375025"/>
            <a:ext cx="58381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a:ea typeface="Taipei" charset="-120"/>
              </a:rPr>
              <a:t>shelf</a:t>
            </a:r>
          </a:p>
        </p:txBody>
      </p:sp>
      <p:sp>
        <p:nvSpPr>
          <p:cNvPr id="21565" name="Line 61"/>
          <p:cNvSpPr>
            <a:spLocks noChangeShapeType="1"/>
          </p:cNvSpPr>
          <p:nvPr/>
        </p:nvSpPr>
        <p:spPr bwMode="auto">
          <a:xfrm flipH="1">
            <a:off x="3255964" y="3590925"/>
            <a:ext cx="358775"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1566" name="Text Box 62"/>
          <p:cNvSpPr txBox="1">
            <a:spLocks noChangeArrowheads="1"/>
          </p:cNvSpPr>
          <p:nvPr/>
        </p:nvSpPr>
        <p:spPr bwMode="auto">
          <a:xfrm>
            <a:off x="3595688" y="5003800"/>
            <a:ext cx="97084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dirty="0">
                <a:ea typeface="Taipei" charset="-120"/>
              </a:rPr>
              <a:t>EQP Port </a:t>
            </a:r>
          </a:p>
        </p:txBody>
      </p:sp>
      <p:sp>
        <p:nvSpPr>
          <p:cNvPr id="21567" name="Line 63"/>
          <p:cNvSpPr>
            <a:spLocks noChangeShapeType="1"/>
          </p:cNvSpPr>
          <p:nvPr/>
        </p:nvSpPr>
        <p:spPr bwMode="auto">
          <a:xfrm flipH="1" flipV="1">
            <a:off x="3182938" y="5030788"/>
            <a:ext cx="431800"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1568" name="Text Box 64"/>
          <p:cNvSpPr txBox="1">
            <a:spLocks noChangeArrowheads="1"/>
          </p:cNvSpPr>
          <p:nvPr/>
        </p:nvSpPr>
        <p:spPr bwMode="auto">
          <a:xfrm>
            <a:off x="6330951" y="4930775"/>
            <a:ext cx="84933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a:ea typeface="Taipei" charset="-120"/>
              </a:rPr>
              <a:t>Stocker </a:t>
            </a:r>
          </a:p>
        </p:txBody>
      </p:sp>
    </p:spTree>
    <p:extLst>
      <p:ext uri="{BB962C8B-B14F-4D97-AF65-F5344CB8AC3E}">
        <p14:creationId xmlns:p14="http://schemas.microsoft.com/office/powerpoint/2010/main" val="4285793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58800" y="525600"/>
            <a:ext cx="10515600" cy="804011"/>
          </a:xfrm>
        </p:spPr>
        <p:txBody>
          <a:bodyPr/>
          <a:lstStyle/>
          <a:p>
            <a:r>
              <a:rPr lang="en-US" altLang="zh-TW" sz="3600" b="1" dirty="0"/>
              <a:t>1.4.1 </a:t>
            </a:r>
            <a:r>
              <a:rPr lang="en-US" altLang="ja-JP" sz="3600" b="1" dirty="0"/>
              <a:t> </a:t>
            </a:r>
            <a:r>
              <a:rPr lang="en-US" altLang="zh-TW" sz="3600" b="1" dirty="0"/>
              <a:t> </a:t>
            </a:r>
            <a:r>
              <a:rPr lang="en-US" altLang="ja-JP" sz="3600" b="1" dirty="0"/>
              <a:t> </a:t>
            </a:r>
            <a:r>
              <a:rPr lang="en-US" altLang="zh-TW" sz="3600" b="1" dirty="0"/>
              <a:t>WD CLEAN : </a:t>
            </a:r>
            <a:r>
              <a:rPr lang="en-US" altLang="zh-TW" sz="2800" dirty="0">
                <a:solidFill>
                  <a:schemeClr val="tx1"/>
                </a:solidFill>
              </a:rPr>
              <a:t>EQ back to stocker Group</a:t>
            </a:r>
          </a:p>
        </p:txBody>
      </p:sp>
      <p:sp>
        <p:nvSpPr>
          <p:cNvPr id="22531" name="Text Box 3"/>
          <p:cNvSpPr txBox="1">
            <a:spLocks noChangeArrowheads="1"/>
          </p:cNvSpPr>
          <p:nvPr/>
        </p:nvSpPr>
        <p:spPr bwMode="auto">
          <a:xfrm>
            <a:off x="3946525" y="164306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TW" altLang="zh-TW" sz="2400">
              <a:latin typeface="Times" panose="02020603050405020304" pitchFamily="18" charset="0"/>
              <a:ea typeface="Taipei" charset="-120"/>
            </a:endParaRPr>
          </a:p>
        </p:txBody>
      </p:sp>
      <p:sp>
        <p:nvSpPr>
          <p:cNvPr id="22532" name="Text Box 4"/>
          <p:cNvSpPr txBox="1">
            <a:spLocks noChangeArrowheads="1"/>
          </p:cNvSpPr>
          <p:nvPr/>
        </p:nvSpPr>
        <p:spPr bwMode="auto">
          <a:xfrm>
            <a:off x="540000" y="1440000"/>
            <a:ext cx="1080786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b="1" dirty="0"/>
              <a:t>Purpose</a:t>
            </a:r>
            <a:r>
              <a:rPr lang="en-US" altLang="zh-TW" dirty="0"/>
              <a:t>: The return stocker can also set the stocker group, and set the priority </a:t>
            </a:r>
          </a:p>
          <a:p>
            <a:r>
              <a:rPr lang="en-US" altLang="zh-TW" dirty="0"/>
              <a:t>                 (priority 1: Stocker 1, priority 2: Stocker 2), </a:t>
            </a:r>
          </a:p>
          <a:p>
            <a:r>
              <a:rPr lang="en-US" altLang="zh-TW" dirty="0"/>
              <a:t>                 when the stocker 1 is full or down, DCS can be sent to the stocker 2</a:t>
            </a:r>
            <a:endParaRPr lang="en-US" altLang="zh-TW" sz="1600" dirty="0">
              <a:ea typeface="Taipei" charset="-120"/>
            </a:endParaRPr>
          </a:p>
        </p:txBody>
      </p:sp>
      <p:sp>
        <p:nvSpPr>
          <p:cNvPr id="22534" name="Rectangle 6"/>
          <p:cNvSpPr>
            <a:spLocks noChangeArrowheads="1"/>
          </p:cNvSpPr>
          <p:nvPr/>
        </p:nvSpPr>
        <p:spPr bwMode="auto">
          <a:xfrm>
            <a:off x="4040189" y="4439644"/>
            <a:ext cx="2663825" cy="9350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sz="1200">
                <a:ea typeface="Taipei" charset="-120"/>
              </a:rPr>
              <a:t>Partition 1</a:t>
            </a:r>
          </a:p>
        </p:txBody>
      </p:sp>
      <p:sp>
        <p:nvSpPr>
          <p:cNvPr id="22535" name="Rectangle 7"/>
          <p:cNvSpPr>
            <a:spLocks noChangeArrowheads="1"/>
          </p:cNvSpPr>
          <p:nvPr/>
        </p:nvSpPr>
        <p:spPr bwMode="auto">
          <a:xfrm>
            <a:off x="6704014" y="4439644"/>
            <a:ext cx="2447925" cy="9350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sz="1200">
                <a:ea typeface="Taipei" charset="-120"/>
              </a:rPr>
              <a:t>Partition 2</a:t>
            </a:r>
          </a:p>
        </p:txBody>
      </p:sp>
      <p:sp>
        <p:nvSpPr>
          <p:cNvPr id="22536" name="Rectangle 8"/>
          <p:cNvSpPr>
            <a:spLocks noChangeArrowheads="1"/>
          </p:cNvSpPr>
          <p:nvPr/>
        </p:nvSpPr>
        <p:spPr bwMode="auto">
          <a:xfrm>
            <a:off x="4040188" y="515878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537" name="Rectangle 9"/>
          <p:cNvSpPr>
            <a:spLocks noChangeArrowheads="1"/>
          </p:cNvSpPr>
          <p:nvPr/>
        </p:nvSpPr>
        <p:spPr bwMode="auto">
          <a:xfrm>
            <a:off x="4687888" y="515878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538" name="Rectangle 10"/>
          <p:cNvSpPr>
            <a:spLocks noChangeArrowheads="1"/>
          </p:cNvSpPr>
          <p:nvPr/>
        </p:nvSpPr>
        <p:spPr bwMode="auto">
          <a:xfrm>
            <a:off x="4903788" y="515878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539" name="Rectangle 11"/>
          <p:cNvSpPr>
            <a:spLocks noChangeArrowheads="1"/>
          </p:cNvSpPr>
          <p:nvPr/>
        </p:nvSpPr>
        <p:spPr bwMode="auto">
          <a:xfrm>
            <a:off x="5119688" y="515878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540" name="Rectangle 12"/>
          <p:cNvSpPr>
            <a:spLocks noChangeArrowheads="1"/>
          </p:cNvSpPr>
          <p:nvPr/>
        </p:nvSpPr>
        <p:spPr bwMode="auto">
          <a:xfrm>
            <a:off x="5335588" y="515878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541" name="Rectangle 13"/>
          <p:cNvSpPr>
            <a:spLocks noChangeArrowheads="1"/>
          </p:cNvSpPr>
          <p:nvPr/>
        </p:nvSpPr>
        <p:spPr bwMode="auto">
          <a:xfrm>
            <a:off x="5551488" y="515878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542" name="Rectangle 14"/>
          <p:cNvSpPr>
            <a:spLocks noChangeArrowheads="1"/>
          </p:cNvSpPr>
          <p:nvPr/>
        </p:nvSpPr>
        <p:spPr bwMode="auto">
          <a:xfrm>
            <a:off x="5767388" y="515878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543" name="Rectangle 15"/>
          <p:cNvSpPr>
            <a:spLocks noChangeArrowheads="1"/>
          </p:cNvSpPr>
          <p:nvPr/>
        </p:nvSpPr>
        <p:spPr bwMode="auto">
          <a:xfrm>
            <a:off x="5983288" y="515878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544" name="Rectangle 16"/>
          <p:cNvSpPr>
            <a:spLocks noChangeArrowheads="1"/>
          </p:cNvSpPr>
          <p:nvPr/>
        </p:nvSpPr>
        <p:spPr bwMode="auto">
          <a:xfrm>
            <a:off x="6199188" y="515878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545" name="Rectangle 17"/>
          <p:cNvSpPr>
            <a:spLocks noChangeArrowheads="1"/>
          </p:cNvSpPr>
          <p:nvPr/>
        </p:nvSpPr>
        <p:spPr bwMode="auto">
          <a:xfrm>
            <a:off x="4040188" y="443964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546" name="Rectangle 18"/>
          <p:cNvSpPr>
            <a:spLocks noChangeArrowheads="1"/>
          </p:cNvSpPr>
          <p:nvPr/>
        </p:nvSpPr>
        <p:spPr bwMode="auto">
          <a:xfrm>
            <a:off x="4256088" y="443964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547" name="Rectangle 19"/>
          <p:cNvSpPr>
            <a:spLocks noChangeArrowheads="1"/>
          </p:cNvSpPr>
          <p:nvPr/>
        </p:nvSpPr>
        <p:spPr bwMode="auto">
          <a:xfrm>
            <a:off x="4471988" y="443964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548" name="Rectangle 20"/>
          <p:cNvSpPr>
            <a:spLocks noChangeArrowheads="1"/>
          </p:cNvSpPr>
          <p:nvPr/>
        </p:nvSpPr>
        <p:spPr bwMode="auto">
          <a:xfrm>
            <a:off x="4687888" y="443964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549" name="Rectangle 21"/>
          <p:cNvSpPr>
            <a:spLocks noChangeArrowheads="1"/>
          </p:cNvSpPr>
          <p:nvPr/>
        </p:nvSpPr>
        <p:spPr bwMode="auto">
          <a:xfrm>
            <a:off x="4903788" y="443964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550" name="Rectangle 22"/>
          <p:cNvSpPr>
            <a:spLocks noChangeArrowheads="1"/>
          </p:cNvSpPr>
          <p:nvPr/>
        </p:nvSpPr>
        <p:spPr bwMode="auto">
          <a:xfrm>
            <a:off x="5119688" y="443964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551" name="Rectangle 23"/>
          <p:cNvSpPr>
            <a:spLocks noChangeArrowheads="1"/>
          </p:cNvSpPr>
          <p:nvPr/>
        </p:nvSpPr>
        <p:spPr bwMode="auto">
          <a:xfrm>
            <a:off x="5335588" y="443964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552" name="Rectangle 24"/>
          <p:cNvSpPr>
            <a:spLocks noChangeArrowheads="1"/>
          </p:cNvSpPr>
          <p:nvPr/>
        </p:nvSpPr>
        <p:spPr bwMode="auto">
          <a:xfrm>
            <a:off x="5551488" y="443964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553" name="Rectangle 25"/>
          <p:cNvSpPr>
            <a:spLocks noChangeArrowheads="1"/>
          </p:cNvSpPr>
          <p:nvPr/>
        </p:nvSpPr>
        <p:spPr bwMode="auto">
          <a:xfrm>
            <a:off x="5767388" y="443964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554" name="Rectangle 26"/>
          <p:cNvSpPr>
            <a:spLocks noChangeArrowheads="1"/>
          </p:cNvSpPr>
          <p:nvPr/>
        </p:nvSpPr>
        <p:spPr bwMode="auto">
          <a:xfrm>
            <a:off x="5983288" y="443964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555" name="Rectangle 27"/>
          <p:cNvSpPr>
            <a:spLocks noChangeArrowheads="1"/>
          </p:cNvSpPr>
          <p:nvPr/>
        </p:nvSpPr>
        <p:spPr bwMode="auto">
          <a:xfrm>
            <a:off x="6199188" y="443964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556" name="Rectangle 28"/>
          <p:cNvSpPr>
            <a:spLocks noChangeArrowheads="1"/>
          </p:cNvSpPr>
          <p:nvPr/>
        </p:nvSpPr>
        <p:spPr bwMode="auto">
          <a:xfrm>
            <a:off x="6415088" y="443964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557" name="Rectangle 29"/>
          <p:cNvSpPr>
            <a:spLocks noChangeArrowheads="1"/>
          </p:cNvSpPr>
          <p:nvPr/>
        </p:nvSpPr>
        <p:spPr bwMode="auto">
          <a:xfrm>
            <a:off x="6415088" y="515878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558" name="Rectangle 30"/>
          <p:cNvSpPr>
            <a:spLocks noChangeArrowheads="1"/>
          </p:cNvSpPr>
          <p:nvPr/>
        </p:nvSpPr>
        <p:spPr bwMode="auto">
          <a:xfrm>
            <a:off x="6705600" y="515878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559" name="Rectangle 31"/>
          <p:cNvSpPr>
            <a:spLocks noChangeArrowheads="1"/>
          </p:cNvSpPr>
          <p:nvPr/>
        </p:nvSpPr>
        <p:spPr bwMode="auto">
          <a:xfrm>
            <a:off x="6921500" y="515878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560" name="Rectangle 32"/>
          <p:cNvSpPr>
            <a:spLocks noChangeArrowheads="1"/>
          </p:cNvSpPr>
          <p:nvPr/>
        </p:nvSpPr>
        <p:spPr bwMode="auto">
          <a:xfrm>
            <a:off x="7137400" y="515878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561" name="Rectangle 33"/>
          <p:cNvSpPr>
            <a:spLocks noChangeArrowheads="1"/>
          </p:cNvSpPr>
          <p:nvPr/>
        </p:nvSpPr>
        <p:spPr bwMode="auto">
          <a:xfrm>
            <a:off x="7353300" y="515878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562" name="Rectangle 34"/>
          <p:cNvSpPr>
            <a:spLocks noChangeArrowheads="1"/>
          </p:cNvSpPr>
          <p:nvPr/>
        </p:nvSpPr>
        <p:spPr bwMode="auto">
          <a:xfrm>
            <a:off x="7569200" y="515878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563" name="Rectangle 35"/>
          <p:cNvSpPr>
            <a:spLocks noChangeArrowheads="1"/>
          </p:cNvSpPr>
          <p:nvPr/>
        </p:nvSpPr>
        <p:spPr bwMode="auto">
          <a:xfrm>
            <a:off x="7785100" y="515878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564" name="Rectangle 36"/>
          <p:cNvSpPr>
            <a:spLocks noChangeArrowheads="1"/>
          </p:cNvSpPr>
          <p:nvPr/>
        </p:nvSpPr>
        <p:spPr bwMode="auto">
          <a:xfrm>
            <a:off x="8001000" y="515878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565" name="Rectangle 37"/>
          <p:cNvSpPr>
            <a:spLocks noChangeArrowheads="1"/>
          </p:cNvSpPr>
          <p:nvPr/>
        </p:nvSpPr>
        <p:spPr bwMode="auto">
          <a:xfrm>
            <a:off x="8216900" y="515878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566" name="Rectangle 38"/>
          <p:cNvSpPr>
            <a:spLocks noChangeArrowheads="1"/>
          </p:cNvSpPr>
          <p:nvPr/>
        </p:nvSpPr>
        <p:spPr bwMode="auto">
          <a:xfrm>
            <a:off x="8432800" y="515878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567" name="Rectangle 39"/>
          <p:cNvSpPr>
            <a:spLocks noChangeArrowheads="1"/>
          </p:cNvSpPr>
          <p:nvPr/>
        </p:nvSpPr>
        <p:spPr bwMode="auto">
          <a:xfrm>
            <a:off x="8648700" y="515878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568" name="Rectangle 40"/>
          <p:cNvSpPr>
            <a:spLocks noChangeArrowheads="1"/>
          </p:cNvSpPr>
          <p:nvPr/>
        </p:nvSpPr>
        <p:spPr bwMode="auto">
          <a:xfrm>
            <a:off x="8864600" y="515878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569" name="Rectangle 41"/>
          <p:cNvSpPr>
            <a:spLocks noChangeArrowheads="1"/>
          </p:cNvSpPr>
          <p:nvPr/>
        </p:nvSpPr>
        <p:spPr bwMode="auto">
          <a:xfrm>
            <a:off x="6704013" y="443964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570" name="Rectangle 42"/>
          <p:cNvSpPr>
            <a:spLocks noChangeArrowheads="1"/>
          </p:cNvSpPr>
          <p:nvPr/>
        </p:nvSpPr>
        <p:spPr bwMode="auto">
          <a:xfrm>
            <a:off x="6919913" y="443964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571" name="Rectangle 43"/>
          <p:cNvSpPr>
            <a:spLocks noChangeArrowheads="1"/>
          </p:cNvSpPr>
          <p:nvPr/>
        </p:nvSpPr>
        <p:spPr bwMode="auto">
          <a:xfrm>
            <a:off x="7135813" y="443964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572" name="Rectangle 44"/>
          <p:cNvSpPr>
            <a:spLocks noChangeArrowheads="1"/>
          </p:cNvSpPr>
          <p:nvPr/>
        </p:nvSpPr>
        <p:spPr bwMode="auto">
          <a:xfrm>
            <a:off x="7351713" y="443964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573" name="Rectangle 45"/>
          <p:cNvSpPr>
            <a:spLocks noChangeArrowheads="1"/>
          </p:cNvSpPr>
          <p:nvPr/>
        </p:nvSpPr>
        <p:spPr bwMode="auto">
          <a:xfrm>
            <a:off x="7567613" y="443964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574" name="Rectangle 46"/>
          <p:cNvSpPr>
            <a:spLocks noChangeArrowheads="1"/>
          </p:cNvSpPr>
          <p:nvPr/>
        </p:nvSpPr>
        <p:spPr bwMode="auto">
          <a:xfrm>
            <a:off x="7783513" y="443964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575" name="Rectangle 47"/>
          <p:cNvSpPr>
            <a:spLocks noChangeArrowheads="1"/>
          </p:cNvSpPr>
          <p:nvPr/>
        </p:nvSpPr>
        <p:spPr bwMode="auto">
          <a:xfrm>
            <a:off x="7999413" y="443964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576" name="Rectangle 48"/>
          <p:cNvSpPr>
            <a:spLocks noChangeArrowheads="1"/>
          </p:cNvSpPr>
          <p:nvPr/>
        </p:nvSpPr>
        <p:spPr bwMode="auto">
          <a:xfrm>
            <a:off x="8215313" y="443964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577" name="Rectangle 49"/>
          <p:cNvSpPr>
            <a:spLocks noChangeArrowheads="1"/>
          </p:cNvSpPr>
          <p:nvPr/>
        </p:nvSpPr>
        <p:spPr bwMode="auto">
          <a:xfrm>
            <a:off x="8431213" y="443964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578" name="Rectangle 50"/>
          <p:cNvSpPr>
            <a:spLocks noChangeArrowheads="1"/>
          </p:cNvSpPr>
          <p:nvPr/>
        </p:nvSpPr>
        <p:spPr bwMode="auto">
          <a:xfrm>
            <a:off x="8647113" y="443964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579" name="Rectangle 51"/>
          <p:cNvSpPr>
            <a:spLocks noChangeArrowheads="1"/>
          </p:cNvSpPr>
          <p:nvPr/>
        </p:nvSpPr>
        <p:spPr bwMode="auto">
          <a:xfrm>
            <a:off x="8863013" y="443964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580" name="Rectangle 52"/>
          <p:cNvSpPr>
            <a:spLocks noChangeArrowheads="1"/>
          </p:cNvSpPr>
          <p:nvPr/>
        </p:nvSpPr>
        <p:spPr bwMode="auto">
          <a:xfrm>
            <a:off x="9080501" y="4798419"/>
            <a:ext cx="144463"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581" name="Rectangle 53"/>
          <p:cNvSpPr>
            <a:spLocks noChangeArrowheads="1"/>
          </p:cNvSpPr>
          <p:nvPr/>
        </p:nvSpPr>
        <p:spPr bwMode="auto">
          <a:xfrm>
            <a:off x="3967163" y="4798419"/>
            <a:ext cx="144462"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582" name="Rectangle 54"/>
          <p:cNvSpPr>
            <a:spLocks noChangeArrowheads="1"/>
          </p:cNvSpPr>
          <p:nvPr/>
        </p:nvSpPr>
        <p:spPr bwMode="auto">
          <a:xfrm>
            <a:off x="4256088" y="5376268"/>
            <a:ext cx="215900" cy="215900"/>
          </a:xfrm>
          <a:prstGeom prst="rect">
            <a:avLst/>
          </a:prstGeom>
          <a:solidFill>
            <a:srgbClr val="D6C8D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583" name="Rectangle 55"/>
          <p:cNvSpPr>
            <a:spLocks noChangeArrowheads="1"/>
          </p:cNvSpPr>
          <p:nvPr/>
        </p:nvSpPr>
        <p:spPr bwMode="auto">
          <a:xfrm>
            <a:off x="4471988" y="5376268"/>
            <a:ext cx="215900" cy="215900"/>
          </a:xfrm>
          <a:prstGeom prst="rect">
            <a:avLst/>
          </a:prstGeom>
          <a:solidFill>
            <a:srgbClr val="D6C8D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584" name="Rectangle 56"/>
          <p:cNvSpPr>
            <a:spLocks noChangeArrowheads="1"/>
          </p:cNvSpPr>
          <p:nvPr/>
        </p:nvSpPr>
        <p:spPr bwMode="auto">
          <a:xfrm>
            <a:off x="4256088" y="5592168"/>
            <a:ext cx="431800" cy="576262"/>
          </a:xfrm>
          <a:prstGeom prst="rect">
            <a:avLst/>
          </a:prstGeom>
          <a:solidFill>
            <a:srgbClr val="F5FEA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sz="1400" dirty="0">
                <a:ea typeface="Taipei" charset="-120"/>
              </a:rPr>
              <a:t>EQP</a:t>
            </a:r>
          </a:p>
        </p:txBody>
      </p:sp>
      <p:sp>
        <p:nvSpPr>
          <p:cNvPr id="22585" name="Oval 57"/>
          <p:cNvSpPr>
            <a:spLocks noChangeArrowheads="1"/>
          </p:cNvSpPr>
          <p:nvPr/>
        </p:nvSpPr>
        <p:spPr bwMode="auto">
          <a:xfrm>
            <a:off x="4471988" y="5376268"/>
            <a:ext cx="215900" cy="2159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586" name="Text Box 58"/>
          <p:cNvSpPr txBox="1">
            <a:spLocks noChangeArrowheads="1"/>
          </p:cNvSpPr>
          <p:nvPr/>
        </p:nvSpPr>
        <p:spPr bwMode="auto">
          <a:xfrm>
            <a:off x="5172075" y="5492155"/>
            <a:ext cx="9478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a:ea typeface="Taipei" charset="-120"/>
              </a:rPr>
              <a:t>Eqp port </a:t>
            </a:r>
          </a:p>
        </p:txBody>
      </p:sp>
      <p:sp>
        <p:nvSpPr>
          <p:cNvPr id="22587" name="Line 59"/>
          <p:cNvSpPr>
            <a:spLocks noChangeShapeType="1"/>
          </p:cNvSpPr>
          <p:nvPr/>
        </p:nvSpPr>
        <p:spPr bwMode="auto">
          <a:xfrm flipH="1" flipV="1">
            <a:off x="4759325" y="5519143"/>
            <a:ext cx="431800"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2588" name="Text Box 60"/>
          <p:cNvSpPr txBox="1">
            <a:spLocks noChangeArrowheads="1"/>
          </p:cNvSpPr>
          <p:nvPr/>
        </p:nvSpPr>
        <p:spPr bwMode="auto">
          <a:xfrm>
            <a:off x="7496176" y="5374680"/>
            <a:ext cx="100001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a:ea typeface="Taipei" charset="-120"/>
              </a:rPr>
              <a:t>Stocker 1 </a:t>
            </a:r>
          </a:p>
        </p:txBody>
      </p:sp>
      <p:sp>
        <p:nvSpPr>
          <p:cNvPr id="22589" name="Rectangle 61"/>
          <p:cNvSpPr>
            <a:spLocks noChangeArrowheads="1"/>
          </p:cNvSpPr>
          <p:nvPr/>
        </p:nvSpPr>
        <p:spPr bwMode="auto">
          <a:xfrm>
            <a:off x="4040189" y="2855319"/>
            <a:ext cx="2663825" cy="9350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sz="1200">
                <a:ea typeface="Taipei" charset="-120"/>
              </a:rPr>
              <a:t>Partition 1</a:t>
            </a:r>
          </a:p>
        </p:txBody>
      </p:sp>
      <p:sp>
        <p:nvSpPr>
          <p:cNvPr id="22590" name="Rectangle 62"/>
          <p:cNvSpPr>
            <a:spLocks noChangeArrowheads="1"/>
          </p:cNvSpPr>
          <p:nvPr/>
        </p:nvSpPr>
        <p:spPr bwMode="auto">
          <a:xfrm>
            <a:off x="6704014" y="2855319"/>
            <a:ext cx="2447925" cy="9350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sz="1200">
                <a:ea typeface="Taipei" charset="-120"/>
              </a:rPr>
              <a:t>Partition 2</a:t>
            </a:r>
          </a:p>
        </p:txBody>
      </p:sp>
      <p:sp>
        <p:nvSpPr>
          <p:cNvPr id="22591" name="Rectangle 63"/>
          <p:cNvSpPr>
            <a:spLocks noChangeArrowheads="1"/>
          </p:cNvSpPr>
          <p:nvPr/>
        </p:nvSpPr>
        <p:spPr bwMode="auto">
          <a:xfrm>
            <a:off x="4040188" y="357445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592" name="Rectangle 64"/>
          <p:cNvSpPr>
            <a:spLocks noChangeArrowheads="1"/>
          </p:cNvSpPr>
          <p:nvPr/>
        </p:nvSpPr>
        <p:spPr bwMode="auto">
          <a:xfrm>
            <a:off x="4256088" y="357445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593" name="Rectangle 65"/>
          <p:cNvSpPr>
            <a:spLocks noChangeArrowheads="1"/>
          </p:cNvSpPr>
          <p:nvPr/>
        </p:nvSpPr>
        <p:spPr bwMode="auto">
          <a:xfrm>
            <a:off x="4471988" y="357445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594" name="Rectangle 66"/>
          <p:cNvSpPr>
            <a:spLocks noChangeArrowheads="1"/>
          </p:cNvSpPr>
          <p:nvPr/>
        </p:nvSpPr>
        <p:spPr bwMode="auto">
          <a:xfrm>
            <a:off x="4687888" y="357445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595" name="Rectangle 67"/>
          <p:cNvSpPr>
            <a:spLocks noChangeArrowheads="1"/>
          </p:cNvSpPr>
          <p:nvPr/>
        </p:nvSpPr>
        <p:spPr bwMode="auto">
          <a:xfrm>
            <a:off x="4903788" y="357445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596" name="Rectangle 68"/>
          <p:cNvSpPr>
            <a:spLocks noChangeArrowheads="1"/>
          </p:cNvSpPr>
          <p:nvPr/>
        </p:nvSpPr>
        <p:spPr bwMode="auto">
          <a:xfrm>
            <a:off x="5119688" y="357445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597" name="Rectangle 69"/>
          <p:cNvSpPr>
            <a:spLocks noChangeArrowheads="1"/>
          </p:cNvSpPr>
          <p:nvPr/>
        </p:nvSpPr>
        <p:spPr bwMode="auto">
          <a:xfrm>
            <a:off x="5335588" y="357445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598" name="Rectangle 70"/>
          <p:cNvSpPr>
            <a:spLocks noChangeArrowheads="1"/>
          </p:cNvSpPr>
          <p:nvPr/>
        </p:nvSpPr>
        <p:spPr bwMode="auto">
          <a:xfrm>
            <a:off x="5551488" y="357445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599" name="Rectangle 71"/>
          <p:cNvSpPr>
            <a:spLocks noChangeArrowheads="1"/>
          </p:cNvSpPr>
          <p:nvPr/>
        </p:nvSpPr>
        <p:spPr bwMode="auto">
          <a:xfrm>
            <a:off x="5767388" y="357445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600" name="Rectangle 72"/>
          <p:cNvSpPr>
            <a:spLocks noChangeArrowheads="1"/>
          </p:cNvSpPr>
          <p:nvPr/>
        </p:nvSpPr>
        <p:spPr bwMode="auto">
          <a:xfrm>
            <a:off x="5983288" y="357445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601" name="Rectangle 73"/>
          <p:cNvSpPr>
            <a:spLocks noChangeArrowheads="1"/>
          </p:cNvSpPr>
          <p:nvPr/>
        </p:nvSpPr>
        <p:spPr bwMode="auto">
          <a:xfrm>
            <a:off x="6199188" y="357445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602" name="Rectangle 74"/>
          <p:cNvSpPr>
            <a:spLocks noChangeArrowheads="1"/>
          </p:cNvSpPr>
          <p:nvPr/>
        </p:nvSpPr>
        <p:spPr bwMode="auto">
          <a:xfrm>
            <a:off x="4040188" y="285531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603" name="Rectangle 75"/>
          <p:cNvSpPr>
            <a:spLocks noChangeArrowheads="1"/>
          </p:cNvSpPr>
          <p:nvPr/>
        </p:nvSpPr>
        <p:spPr bwMode="auto">
          <a:xfrm>
            <a:off x="4256088" y="285531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604" name="Rectangle 76"/>
          <p:cNvSpPr>
            <a:spLocks noChangeArrowheads="1"/>
          </p:cNvSpPr>
          <p:nvPr/>
        </p:nvSpPr>
        <p:spPr bwMode="auto">
          <a:xfrm>
            <a:off x="4471988" y="285531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605" name="Rectangle 77"/>
          <p:cNvSpPr>
            <a:spLocks noChangeArrowheads="1"/>
          </p:cNvSpPr>
          <p:nvPr/>
        </p:nvSpPr>
        <p:spPr bwMode="auto">
          <a:xfrm>
            <a:off x="4687888" y="285531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606" name="Rectangle 78"/>
          <p:cNvSpPr>
            <a:spLocks noChangeArrowheads="1"/>
          </p:cNvSpPr>
          <p:nvPr/>
        </p:nvSpPr>
        <p:spPr bwMode="auto">
          <a:xfrm>
            <a:off x="4903788" y="285531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607" name="Rectangle 79"/>
          <p:cNvSpPr>
            <a:spLocks noChangeArrowheads="1"/>
          </p:cNvSpPr>
          <p:nvPr/>
        </p:nvSpPr>
        <p:spPr bwMode="auto">
          <a:xfrm>
            <a:off x="5119688" y="285531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608" name="Rectangle 80"/>
          <p:cNvSpPr>
            <a:spLocks noChangeArrowheads="1"/>
          </p:cNvSpPr>
          <p:nvPr/>
        </p:nvSpPr>
        <p:spPr bwMode="auto">
          <a:xfrm>
            <a:off x="5335588" y="285531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609" name="Rectangle 81"/>
          <p:cNvSpPr>
            <a:spLocks noChangeArrowheads="1"/>
          </p:cNvSpPr>
          <p:nvPr/>
        </p:nvSpPr>
        <p:spPr bwMode="auto">
          <a:xfrm>
            <a:off x="5551488" y="285531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610" name="Rectangle 82"/>
          <p:cNvSpPr>
            <a:spLocks noChangeArrowheads="1"/>
          </p:cNvSpPr>
          <p:nvPr/>
        </p:nvSpPr>
        <p:spPr bwMode="auto">
          <a:xfrm>
            <a:off x="5767388" y="285531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611" name="Rectangle 83"/>
          <p:cNvSpPr>
            <a:spLocks noChangeArrowheads="1"/>
          </p:cNvSpPr>
          <p:nvPr/>
        </p:nvSpPr>
        <p:spPr bwMode="auto">
          <a:xfrm>
            <a:off x="5983288" y="285531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612" name="Rectangle 84"/>
          <p:cNvSpPr>
            <a:spLocks noChangeArrowheads="1"/>
          </p:cNvSpPr>
          <p:nvPr/>
        </p:nvSpPr>
        <p:spPr bwMode="auto">
          <a:xfrm>
            <a:off x="6199188" y="285531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613" name="Rectangle 85"/>
          <p:cNvSpPr>
            <a:spLocks noChangeArrowheads="1"/>
          </p:cNvSpPr>
          <p:nvPr/>
        </p:nvSpPr>
        <p:spPr bwMode="auto">
          <a:xfrm>
            <a:off x="6415088" y="285531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614" name="Rectangle 86"/>
          <p:cNvSpPr>
            <a:spLocks noChangeArrowheads="1"/>
          </p:cNvSpPr>
          <p:nvPr/>
        </p:nvSpPr>
        <p:spPr bwMode="auto">
          <a:xfrm>
            <a:off x="6415088" y="357445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615" name="Rectangle 87"/>
          <p:cNvSpPr>
            <a:spLocks noChangeArrowheads="1"/>
          </p:cNvSpPr>
          <p:nvPr/>
        </p:nvSpPr>
        <p:spPr bwMode="auto">
          <a:xfrm>
            <a:off x="6705600" y="357445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616" name="Rectangle 88"/>
          <p:cNvSpPr>
            <a:spLocks noChangeArrowheads="1"/>
          </p:cNvSpPr>
          <p:nvPr/>
        </p:nvSpPr>
        <p:spPr bwMode="auto">
          <a:xfrm>
            <a:off x="6921500" y="357445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617" name="Rectangle 89"/>
          <p:cNvSpPr>
            <a:spLocks noChangeArrowheads="1"/>
          </p:cNvSpPr>
          <p:nvPr/>
        </p:nvSpPr>
        <p:spPr bwMode="auto">
          <a:xfrm>
            <a:off x="7137400" y="357445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618" name="Rectangle 90"/>
          <p:cNvSpPr>
            <a:spLocks noChangeArrowheads="1"/>
          </p:cNvSpPr>
          <p:nvPr/>
        </p:nvSpPr>
        <p:spPr bwMode="auto">
          <a:xfrm>
            <a:off x="7353300" y="357445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619" name="Rectangle 91"/>
          <p:cNvSpPr>
            <a:spLocks noChangeArrowheads="1"/>
          </p:cNvSpPr>
          <p:nvPr/>
        </p:nvSpPr>
        <p:spPr bwMode="auto">
          <a:xfrm>
            <a:off x="7569200" y="357445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620" name="Rectangle 92"/>
          <p:cNvSpPr>
            <a:spLocks noChangeArrowheads="1"/>
          </p:cNvSpPr>
          <p:nvPr/>
        </p:nvSpPr>
        <p:spPr bwMode="auto">
          <a:xfrm>
            <a:off x="7785100" y="357445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621" name="Rectangle 93"/>
          <p:cNvSpPr>
            <a:spLocks noChangeArrowheads="1"/>
          </p:cNvSpPr>
          <p:nvPr/>
        </p:nvSpPr>
        <p:spPr bwMode="auto">
          <a:xfrm>
            <a:off x="8001000" y="357445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622" name="Rectangle 94"/>
          <p:cNvSpPr>
            <a:spLocks noChangeArrowheads="1"/>
          </p:cNvSpPr>
          <p:nvPr/>
        </p:nvSpPr>
        <p:spPr bwMode="auto">
          <a:xfrm>
            <a:off x="8216900" y="357445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623" name="Rectangle 95"/>
          <p:cNvSpPr>
            <a:spLocks noChangeArrowheads="1"/>
          </p:cNvSpPr>
          <p:nvPr/>
        </p:nvSpPr>
        <p:spPr bwMode="auto">
          <a:xfrm>
            <a:off x="8432800" y="357445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624" name="Rectangle 96"/>
          <p:cNvSpPr>
            <a:spLocks noChangeArrowheads="1"/>
          </p:cNvSpPr>
          <p:nvPr/>
        </p:nvSpPr>
        <p:spPr bwMode="auto">
          <a:xfrm>
            <a:off x="8648700" y="357445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625" name="Rectangle 97"/>
          <p:cNvSpPr>
            <a:spLocks noChangeArrowheads="1"/>
          </p:cNvSpPr>
          <p:nvPr/>
        </p:nvSpPr>
        <p:spPr bwMode="auto">
          <a:xfrm>
            <a:off x="8864600" y="357445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626" name="Rectangle 98"/>
          <p:cNvSpPr>
            <a:spLocks noChangeArrowheads="1"/>
          </p:cNvSpPr>
          <p:nvPr/>
        </p:nvSpPr>
        <p:spPr bwMode="auto">
          <a:xfrm>
            <a:off x="6704013" y="285531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627" name="Rectangle 99"/>
          <p:cNvSpPr>
            <a:spLocks noChangeArrowheads="1"/>
          </p:cNvSpPr>
          <p:nvPr/>
        </p:nvSpPr>
        <p:spPr bwMode="auto">
          <a:xfrm>
            <a:off x="6919913" y="285531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628" name="Rectangle 100"/>
          <p:cNvSpPr>
            <a:spLocks noChangeArrowheads="1"/>
          </p:cNvSpPr>
          <p:nvPr/>
        </p:nvSpPr>
        <p:spPr bwMode="auto">
          <a:xfrm>
            <a:off x="7135813" y="285531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629" name="Rectangle 101"/>
          <p:cNvSpPr>
            <a:spLocks noChangeArrowheads="1"/>
          </p:cNvSpPr>
          <p:nvPr/>
        </p:nvSpPr>
        <p:spPr bwMode="auto">
          <a:xfrm>
            <a:off x="7351713" y="285531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630" name="Rectangle 102"/>
          <p:cNvSpPr>
            <a:spLocks noChangeArrowheads="1"/>
          </p:cNvSpPr>
          <p:nvPr/>
        </p:nvSpPr>
        <p:spPr bwMode="auto">
          <a:xfrm>
            <a:off x="7567613" y="285531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631" name="Rectangle 103"/>
          <p:cNvSpPr>
            <a:spLocks noChangeArrowheads="1"/>
          </p:cNvSpPr>
          <p:nvPr/>
        </p:nvSpPr>
        <p:spPr bwMode="auto">
          <a:xfrm>
            <a:off x="7783513" y="285531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632" name="Rectangle 104"/>
          <p:cNvSpPr>
            <a:spLocks noChangeArrowheads="1"/>
          </p:cNvSpPr>
          <p:nvPr/>
        </p:nvSpPr>
        <p:spPr bwMode="auto">
          <a:xfrm>
            <a:off x="7999413" y="285531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633" name="Rectangle 105"/>
          <p:cNvSpPr>
            <a:spLocks noChangeArrowheads="1"/>
          </p:cNvSpPr>
          <p:nvPr/>
        </p:nvSpPr>
        <p:spPr bwMode="auto">
          <a:xfrm>
            <a:off x="8215313" y="285531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634" name="Rectangle 106"/>
          <p:cNvSpPr>
            <a:spLocks noChangeArrowheads="1"/>
          </p:cNvSpPr>
          <p:nvPr/>
        </p:nvSpPr>
        <p:spPr bwMode="auto">
          <a:xfrm>
            <a:off x="8431213" y="285531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635" name="Rectangle 107"/>
          <p:cNvSpPr>
            <a:spLocks noChangeArrowheads="1"/>
          </p:cNvSpPr>
          <p:nvPr/>
        </p:nvSpPr>
        <p:spPr bwMode="auto">
          <a:xfrm>
            <a:off x="8647113" y="285531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636" name="Rectangle 108"/>
          <p:cNvSpPr>
            <a:spLocks noChangeArrowheads="1"/>
          </p:cNvSpPr>
          <p:nvPr/>
        </p:nvSpPr>
        <p:spPr bwMode="auto">
          <a:xfrm>
            <a:off x="8863013" y="285531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637" name="Rectangle 109"/>
          <p:cNvSpPr>
            <a:spLocks noChangeArrowheads="1"/>
          </p:cNvSpPr>
          <p:nvPr/>
        </p:nvSpPr>
        <p:spPr bwMode="auto">
          <a:xfrm>
            <a:off x="9080501" y="3214094"/>
            <a:ext cx="144463"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638" name="Rectangle 110"/>
          <p:cNvSpPr>
            <a:spLocks noChangeArrowheads="1"/>
          </p:cNvSpPr>
          <p:nvPr/>
        </p:nvSpPr>
        <p:spPr bwMode="auto">
          <a:xfrm>
            <a:off x="3967163" y="3214094"/>
            <a:ext cx="144462"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639" name="Rectangle 111"/>
          <p:cNvSpPr>
            <a:spLocks noChangeArrowheads="1"/>
          </p:cNvSpPr>
          <p:nvPr/>
        </p:nvSpPr>
        <p:spPr bwMode="auto">
          <a:xfrm>
            <a:off x="3463925" y="2566393"/>
            <a:ext cx="503238" cy="3600450"/>
          </a:xfrm>
          <a:prstGeom prst="rect">
            <a:avLst/>
          </a:prstGeom>
          <a:solidFill>
            <a:srgbClr val="D6C8D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sz="1600">
                <a:ea typeface="Taipei" charset="-120"/>
              </a:rPr>
              <a:t>AGV</a:t>
            </a:r>
          </a:p>
        </p:txBody>
      </p:sp>
      <p:sp>
        <p:nvSpPr>
          <p:cNvPr id="22640" name="Text Box 112"/>
          <p:cNvSpPr txBox="1">
            <a:spLocks noChangeArrowheads="1"/>
          </p:cNvSpPr>
          <p:nvPr/>
        </p:nvSpPr>
        <p:spPr bwMode="auto">
          <a:xfrm>
            <a:off x="7424739" y="3790355"/>
            <a:ext cx="100001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a:ea typeface="Taipei" charset="-120"/>
              </a:rPr>
              <a:t>Stocker 2 </a:t>
            </a:r>
          </a:p>
        </p:txBody>
      </p:sp>
      <p:sp>
        <p:nvSpPr>
          <p:cNvPr id="22641" name="Line 113"/>
          <p:cNvSpPr>
            <a:spLocks noChangeShapeType="1"/>
          </p:cNvSpPr>
          <p:nvPr/>
        </p:nvSpPr>
        <p:spPr bwMode="auto">
          <a:xfrm flipH="1" flipV="1">
            <a:off x="3824289" y="4942881"/>
            <a:ext cx="719137" cy="504825"/>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2642" name="Line 114"/>
          <p:cNvSpPr>
            <a:spLocks noChangeShapeType="1"/>
          </p:cNvSpPr>
          <p:nvPr/>
        </p:nvSpPr>
        <p:spPr bwMode="auto">
          <a:xfrm flipV="1">
            <a:off x="3824289" y="3358555"/>
            <a:ext cx="142875" cy="1512888"/>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2643" name="Line 115"/>
          <p:cNvSpPr>
            <a:spLocks noChangeShapeType="1"/>
          </p:cNvSpPr>
          <p:nvPr/>
        </p:nvSpPr>
        <p:spPr bwMode="auto">
          <a:xfrm flipV="1">
            <a:off x="3967164" y="2998193"/>
            <a:ext cx="865187" cy="360362"/>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2644" name="Oval 116"/>
          <p:cNvSpPr>
            <a:spLocks noChangeArrowheads="1"/>
          </p:cNvSpPr>
          <p:nvPr/>
        </p:nvSpPr>
        <p:spPr bwMode="auto">
          <a:xfrm>
            <a:off x="3175001" y="2710855"/>
            <a:ext cx="6842125" cy="3024188"/>
          </a:xfrm>
          <a:prstGeom prst="ellipse">
            <a:avLst/>
          </a:prstGeom>
          <a:noFill/>
          <a:ln w="9525">
            <a:solidFill>
              <a:schemeClr val="tx1"/>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2645" name="Text Box 117"/>
          <p:cNvSpPr txBox="1">
            <a:spLocks noChangeArrowheads="1"/>
          </p:cNvSpPr>
          <p:nvPr/>
        </p:nvSpPr>
        <p:spPr bwMode="auto">
          <a:xfrm>
            <a:off x="2382838" y="3647481"/>
            <a:ext cx="80284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a:ea typeface="Taipei" charset="-120"/>
              </a:rPr>
              <a:t>return</a:t>
            </a:r>
          </a:p>
          <a:p>
            <a:pPr eaLnBrk="0" hangingPunct="0"/>
            <a:r>
              <a:rPr lang="en-US" altLang="zh-TW" sz="1600">
                <a:ea typeface="Taipei" charset="-120"/>
              </a:rPr>
              <a:t>Stocker</a:t>
            </a:r>
          </a:p>
          <a:p>
            <a:pPr eaLnBrk="0" hangingPunct="0"/>
            <a:r>
              <a:rPr lang="en-US" altLang="zh-TW" sz="1600">
                <a:ea typeface="Taipei" charset="-120"/>
              </a:rPr>
              <a:t>Group</a:t>
            </a:r>
          </a:p>
        </p:txBody>
      </p:sp>
    </p:spTree>
    <p:extLst>
      <p:ext uri="{BB962C8B-B14F-4D97-AF65-F5344CB8AC3E}">
        <p14:creationId xmlns:p14="http://schemas.microsoft.com/office/powerpoint/2010/main" val="550270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59296" y="524152"/>
            <a:ext cx="10515600" cy="687677"/>
          </a:xfrm>
        </p:spPr>
        <p:txBody>
          <a:bodyPr/>
          <a:lstStyle/>
          <a:p>
            <a:r>
              <a:rPr lang="en-US" altLang="zh-TW" sz="3600" b="1" dirty="0"/>
              <a:t>1.4.1 </a:t>
            </a:r>
            <a:r>
              <a:rPr lang="en-US" altLang="ja-JP" sz="3600" b="1" dirty="0"/>
              <a:t> </a:t>
            </a:r>
            <a:r>
              <a:rPr lang="en-US" altLang="zh-TW" sz="3600" b="1" dirty="0"/>
              <a:t> WD CLEAN : </a:t>
            </a:r>
            <a:r>
              <a:rPr lang="en-US" altLang="zh-TW" sz="2800" dirty="0">
                <a:solidFill>
                  <a:schemeClr val="tx1"/>
                </a:solidFill>
              </a:rPr>
              <a:t>EQ back to</a:t>
            </a:r>
            <a:r>
              <a:rPr lang="zh-TW" altLang="en-US" sz="2800" dirty="0">
                <a:solidFill>
                  <a:schemeClr val="tx1"/>
                </a:solidFill>
              </a:rPr>
              <a:t> </a:t>
            </a:r>
            <a:r>
              <a:rPr lang="en-US" altLang="zh-TW" sz="2800" dirty="0">
                <a:solidFill>
                  <a:schemeClr val="tx1"/>
                </a:solidFill>
              </a:rPr>
              <a:t>stocker by process </a:t>
            </a:r>
          </a:p>
        </p:txBody>
      </p:sp>
      <p:graphicFrame>
        <p:nvGraphicFramePr>
          <p:cNvPr id="23785" name="Group 233"/>
          <p:cNvGraphicFramePr>
            <a:graphicFrameLocks noGrp="1"/>
          </p:cNvGraphicFramePr>
          <p:nvPr>
            <p:ph idx="4294967295"/>
            <p:extLst>
              <p:ext uri="{D42A27DB-BD31-4B8C-83A1-F6EECF244321}">
                <p14:modId xmlns:p14="http://schemas.microsoft.com/office/powerpoint/2010/main" val="3244567015"/>
              </p:ext>
            </p:extLst>
          </p:nvPr>
        </p:nvGraphicFramePr>
        <p:xfrm>
          <a:off x="287983" y="5151347"/>
          <a:ext cx="4629150" cy="1123952"/>
        </p:xfrm>
        <a:graphic>
          <a:graphicData uri="http://schemas.openxmlformats.org/drawingml/2006/table">
            <a:tbl>
              <a:tblPr/>
              <a:tblGrid>
                <a:gridCol w="957263">
                  <a:extLst>
                    <a:ext uri="{9D8B030D-6E8A-4147-A177-3AD203B41FA5}">
                      <a16:colId xmlns:a16="http://schemas.microsoft.com/office/drawing/2014/main" val="2124804089"/>
                    </a:ext>
                  </a:extLst>
                </a:gridCol>
                <a:gridCol w="936625">
                  <a:extLst>
                    <a:ext uri="{9D8B030D-6E8A-4147-A177-3AD203B41FA5}">
                      <a16:colId xmlns:a16="http://schemas.microsoft.com/office/drawing/2014/main" val="2091206692"/>
                    </a:ext>
                  </a:extLst>
                </a:gridCol>
                <a:gridCol w="935037">
                  <a:extLst>
                    <a:ext uri="{9D8B030D-6E8A-4147-A177-3AD203B41FA5}">
                      <a16:colId xmlns:a16="http://schemas.microsoft.com/office/drawing/2014/main" val="3638425571"/>
                    </a:ext>
                  </a:extLst>
                </a:gridCol>
                <a:gridCol w="1008063">
                  <a:extLst>
                    <a:ext uri="{9D8B030D-6E8A-4147-A177-3AD203B41FA5}">
                      <a16:colId xmlns:a16="http://schemas.microsoft.com/office/drawing/2014/main" val="992825337"/>
                    </a:ext>
                  </a:extLst>
                </a:gridCol>
                <a:gridCol w="792162">
                  <a:extLst>
                    <a:ext uri="{9D8B030D-6E8A-4147-A177-3AD203B41FA5}">
                      <a16:colId xmlns:a16="http://schemas.microsoft.com/office/drawing/2014/main" val="1191619140"/>
                    </a:ext>
                  </a:extLst>
                </a:gridCol>
              </a:tblGrid>
              <a:tr h="280988">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Model 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Abbr 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Process 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Return stk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partition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20205589"/>
                  </a:ext>
                </a:extLst>
              </a:tr>
              <a:tr h="280988">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AS-IEX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Stocker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87338040"/>
                  </a:ext>
                </a:extLst>
              </a:tr>
              <a:tr h="280988">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V42H4-A1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C3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TH-IEX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Stocker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5885016"/>
                  </a:ext>
                </a:extLst>
              </a:tr>
              <a:tr h="280988">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AS-MOV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Stocker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200" b="0" i="0" u="none" strike="noStrike" cap="none" normalizeH="0" baseline="0" dirty="0">
                          <a:ln>
                            <a:noFill/>
                          </a:ln>
                          <a:solidFill>
                            <a:schemeClr val="tx1"/>
                          </a:solidFill>
                          <a:effectLst/>
                          <a:latin typeface="Arial" panose="020B0604020202020204" pitchFamily="34" charset="0"/>
                          <a:ea typeface="新細明體" panose="02020500000000000000" pitchFamily="18" charset="-120"/>
                        </a:rPr>
                        <a:t>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40244823"/>
                  </a:ext>
                </a:extLst>
              </a:tr>
            </a:tbl>
          </a:graphicData>
        </a:graphic>
      </p:graphicFrame>
      <p:sp>
        <p:nvSpPr>
          <p:cNvPr id="23555" name="Text Box 3"/>
          <p:cNvSpPr txBox="1">
            <a:spLocks noChangeArrowheads="1"/>
          </p:cNvSpPr>
          <p:nvPr/>
        </p:nvSpPr>
        <p:spPr bwMode="auto">
          <a:xfrm>
            <a:off x="5691104" y="1760339"/>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TW" altLang="zh-TW" sz="2400">
              <a:latin typeface="Times" panose="02020603050405020304" pitchFamily="18" charset="0"/>
              <a:ea typeface="Taipei" charset="-120"/>
            </a:endParaRPr>
          </a:p>
        </p:txBody>
      </p:sp>
      <p:sp>
        <p:nvSpPr>
          <p:cNvPr id="23556" name="Text Box 4"/>
          <p:cNvSpPr txBox="1">
            <a:spLocks noChangeArrowheads="1"/>
          </p:cNvSpPr>
          <p:nvPr/>
        </p:nvSpPr>
        <p:spPr bwMode="auto">
          <a:xfrm>
            <a:off x="540000" y="1440000"/>
            <a:ext cx="10704217"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b="1" dirty="0"/>
              <a:t>Purpose</a:t>
            </a:r>
            <a:r>
              <a:rPr lang="en-US" altLang="zh-TW" dirty="0"/>
              <a:t> : The EQP return stocker can be set to directly return to the supply stocker of the next process, </a:t>
            </a:r>
          </a:p>
          <a:p>
            <a:r>
              <a:rPr lang="en-US" altLang="zh-TW" dirty="0"/>
              <a:t>                  which can reduce one transfer. DCS will decide which stocker to be destination  according to Model No, </a:t>
            </a:r>
          </a:p>
          <a:p>
            <a:r>
              <a:rPr lang="en-US" altLang="zh-TW" dirty="0"/>
              <a:t>                  </a:t>
            </a:r>
            <a:r>
              <a:rPr lang="en-US" altLang="zh-TW" dirty="0" err="1"/>
              <a:t>Abbr</a:t>
            </a:r>
            <a:r>
              <a:rPr lang="en-US" altLang="zh-TW" dirty="0"/>
              <a:t> No, and process ID.</a:t>
            </a:r>
          </a:p>
          <a:p>
            <a:r>
              <a:rPr lang="en-US" altLang="zh-TW" sz="1200" dirty="0"/>
              <a:t> </a:t>
            </a:r>
          </a:p>
          <a:p>
            <a:r>
              <a:rPr lang="en-US" altLang="zh-TW" dirty="0"/>
              <a:t>The following figure takes the machine CVD100 as an example. DCS will determine the return stocker according to the next process of the lot after the CVD100 machine runs. </a:t>
            </a:r>
            <a:endParaRPr lang="en-US" altLang="zh-TW" sz="1600" dirty="0">
              <a:ea typeface="Taipei" charset="-120"/>
            </a:endParaRPr>
          </a:p>
        </p:txBody>
      </p:sp>
      <p:sp>
        <p:nvSpPr>
          <p:cNvPr id="23558" name="Rectangle 6"/>
          <p:cNvSpPr>
            <a:spLocks noChangeArrowheads="1"/>
          </p:cNvSpPr>
          <p:nvPr/>
        </p:nvSpPr>
        <p:spPr bwMode="auto">
          <a:xfrm>
            <a:off x="6832518" y="4758377"/>
            <a:ext cx="2663825" cy="81780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sz="1200">
                <a:ea typeface="Taipei" charset="-120"/>
              </a:rPr>
              <a:t>Partition 1</a:t>
            </a:r>
          </a:p>
        </p:txBody>
      </p:sp>
      <p:sp>
        <p:nvSpPr>
          <p:cNvPr id="23559" name="Rectangle 7"/>
          <p:cNvSpPr>
            <a:spLocks noChangeArrowheads="1"/>
          </p:cNvSpPr>
          <p:nvPr/>
        </p:nvSpPr>
        <p:spPr bwMode="auto">
          <a:xfrm>
            <a:off x="9496343" y="4758377"/>
            <a:ext cx="2447925" cy="81780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sz="1200">
                <a:ea typeface="Taipei" charset="-120"/>
              </a:rPr>
              <a:t>Partition 2</a:t>
            </a:r>
          </a:p>
        </p:txBody>
      </p:sp>
      <p:sp>
        <p:nvSpPr>
          <p:cNvPr id="23560" name="Rectangle 8"/>
          <p:cNvSpPr>
            <a:spLocks noChangeArrowheads="1"/>
          </p:cNvSpPr>
          <p:nvPr/>
        </p:nvSpPr>
        <p:spPr bwMode="auto">
          <a:xfrm>
            <a:off x="6832517" y="534516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61" name="Rectangle 9"/>
          <p:cNvSpPr>
            <a:spLocks noChangeArrowheads="1"/>
          </p:cNvSpPr>
          <p:nvPr/>
        </p:nvSpPr>
        <p:spPr bwMode="auto">
          <a:xfrm>
            <a:off x="7480217" y="534516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62" name="Rectangle 10"/>
          <p:cNvSpPr>
            <a:spLocks noChangeArrowheads="1"/>
          </p:cNvSpPr>
          <p:nvPr/>
        </p:nvSpPr>
        <p:spPr bwMode="auto">
          <a:xfrm>
            <a:off x="7696117" y="534516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63" name="Rectangle 11"/>
          <p:cNvSpPr>
            <a:spLocks noChangeArrowheads="1"/>
          </p:cNvSpPr>
          <p:nvPr/>
        </p:nvSpPr>
        <p:spPr bwMode="auto">
          <a:xfrm>
            <a:off x="7912017" y="534516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64" name="Rectangle 12"/>
          <p:cNvSpPr>
            <a:spLocks noChangeArrowheads="1"/>
          </p:cNvSpPr>
          <p:nvPr/>
        </p:nvSpPr>
        <p:spPr bwMode="auto">
          <a:xfrm>
            <a:off x="8127917" y="534516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65" name="Rectangle 13"/>
          <p:cNvSpPr>
            <a:spLocks noChangeArrowheads="1"/>
          </p:cNvSpPr>
          <p:nvPr/>
        </p:nvSpPr>
        <p:spPr bwMode="auto">
          <a:xfrm>
            <a:off x="8343817" y="534516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66" name="Rectangle 14"/>
          <p:cNvSpPr>
            <a:spLocks noChangeArrowheads="1"/>
          </p:cNvSpPr>
          <p:nvPr/>
        </p:nvSpPr>
        <p:spPr bwMode="auto">
          <a:xfrm>
            <a:off x="8559717" y="534516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67" name="Rectangle 15"/>
          <p:cNvSpPr>
            <a:spLocks noChangeArrowheads="1"/>
          </p:cNvSpPr>
          <p:nvPr/>
        </p:nvSpPr>
        <p:spPr bwMode="auto">
          <a:xfrm>
            <a:off x="8775617" y="534516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68" name="Rectangle 16"/>
          <p:cNvSpPr>
            <a:spLocks noChangeArrowheads="1"/>
          </p:cNvSpPr>
          <p:nvPr/>
        </p:nvSpPr>
        <p:spPr bwMode="auto">
          <a:xfrm>
            <a:off x="8991517" y="534516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69" name="Rectangle 17"/>
          <p:cNvSpPr>
            <a:spLocks noChangeArrowheads="1"/>
          </p:cNvSpPr>
          <p:nvPr/>
        </p:nvSpPr>
        <p:spPr bwMode="auto">
          <a:xfrm>
            <a:off x="6832517" y="4758376"/>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70" name="Rectangle 18"/>
          <p:cNvSpPr>
            <a:spLocks noChangeArrowheads="1"/>
          </p:cNvSpPr>
          <p:nvPr/>
        </p:nvSpPr>
        <p:spPr bwMode="auto">
          <a:xfrm>
            <a:off x="7048417" y="4758376"/>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71" name="Rectangle 19"/>
          <p:cNvSpPr>
            <a:spLocks noChangeArrowheads="1"/>
          </p:cNvSpPr>
          <p:nvPr/>
        </p:nvSpPr>
        <p:spPr bwMode="auto">
          <a:xfrm>
            <a:off x="7264317" y="4758376"/>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72" name="Rectangle 20"/>
          <p:cNvSpPr>
            <a:spLocks noChangeArrowheads="1"/>
          </p:cNvSpPr>
          <p:nvPr/>
        </p:nvSpPr>
        <p:spPr bwMode="auto">
          <a:xfrm>
            <a:off x="7480217" y="4758376"/>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73" name="Rectangle 21"/>
          <p:cNvSpPr>
            <a:spLocks noChangeArrowheads="1"/>
          </p:cNvSpPr>
          <p:nvPr/>
        </p:nvSpPr>
        <p:spPr bwMode="auto">
          <a:xfrm>
            <a:off x="7696117" y="4758376"/>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74" name="Rectangle 22"/>
          <p:cNvSpPr>
            <a:spLocks noChangeArrowheads="1"/>
          </p:cNvSpPr>
          <p:nvPr/>
        </p:nvSpPr>
        <p:spPr bwMode="auto">
          <a:xfrm>
            <a:off x="7912017" y="4758376"/>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75" name="Rectangle 23"/>
          <p:cNvSpPr>
            <a:spLocks noChangeArrowheads="1"/>
          </p:cNvSpPr>
          <p:nvPr/>
        </p:nvSpPr>
        <p:spPr bwMode="auto">
          <a:xfrm>
            <a:off x="8127917" y="4758376"/>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76" name="Rectangle 24"/>
          <p:cNvSpPr>
            <a:spLocks noChangeArrowheads="1"/>
          </p:cNvSpPr>
          <p:nvPr/>
        </p:nvSpPr>
        <p:spPr bwMode="auto">
          <a:xfrm>
            <a:off x="8343817" y="4758376"/>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77" name="Rectangle 25"/>
          <p:cNvSpPr>
            <a:spLocks noChangeArrowheads="1"/>
          </p:cNvSpPr>
          <p:nvPr/>
        </p:nvSpPr>
        <p:spPr bwMode="auto">
          <a:xfrm>
            <a:off x="8559717" y="4758376"/>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78" name="Rectangle 26"/>
          <p:cNvSpPr>
            <a:spLocks noChangeArrowheads="1"/>
          </p:cNvSpPr>
          <p:nvPr/>
        </p:nvSpPr>
        <p:spPr bwMode="auto">
          <a:xfrm>
            <a:off x="8775617" y="4758376"/>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79" name="Rectangle 27"/>
          <p:cNvSpPr>
            <a:spLocks noChangeArrowheads="1"/>
          </p:cNvSpPr>
          <p:nvPr/>
        </p:nvSpPr>
        <p:spPr bwMode="auto">
          <a:xfrm>
            <a:off x="8991517" y="4758376"/>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80" name="Rectangle 28"/>
          <p:cNvSpPr>
            <a:spLocks noChangeArrowheads="1"/>
          </p:cNvSpPr>
          <p:nvPr/>
        </p:nvSpPr>
        <p:spPr bwMode="auto">
          <a:xfrm>
            <a:off x="9207417" y="4758376"/>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81" name="Rectangle 29"/>
          <p:cNvSpPr>
            <a:spLocks noChangeArrowheads="1"/>
          </p:cNvSpPr>
          <p:nvPr/>
        </p:nvSpPr>
        <p:spPr bwMode="auto">
          <a:xfrm>
            <a:off x="9207417" y="534516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82" name="Rectangle 30"/>
          <p:cNvSpPr>
            <a:spLocks noChangeArrowheads="1"/>
          </p:cNvSpPr>
          <p:nvPr/>
        </p:nvSpPr>
        <p:spPr bwMode="auto">
          <a:xfrm>
            <a:off x="9497929" y="534516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83" name="Rectangle 31"/>
          <p:cNvSpPr>
            <a:spLocks noChangeArrowheads="1"/>
          </p:cNvSpPr>
          <p:nvPr/>
        </p:nvSpPr>
        <p:spPr bwMode="auto">
          <a:xfrm>
            <a:off x="9713829" y="534516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84" name="Rectangle 32"/>
          <p:cNvSpPr>
            <a:spLocks noChangeArrowheads="1"/>
          </p:cNvSpPr>
          <p:nvPr/>
        </p:nvSpPr>
        <p:spPr bwMode="auto">
          <a:xfrm>
            <a:off x="9929729" y="534516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85" name="Rectangle 33"/>
          <p:cNvSpPr>
            <a:spLocks noChangeArrowheads="1"/>
          </p:cNvSpPr>
          <p:nvPr/>
        </p:nvSpPr>
        <p:spPr bwMode="auto">
          <a:xfrm>
            <a:off x="10145629" y="534516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86" name="Rectangle 34"/>
          <p:cNvSpPr>
            <a:spLocks noChangeArrowheads="1"/>
          </p:cNvSpPr>
          <p:nvPr/>
        </p:nvSpPr>
        <p:spPr bwMode="auto">
          <a:xfrm>
            <a:off x="10361529" y="534516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87" name="Rectangle 35"/>
          <p:cNvSpPr>
            <a:spLocks noChangeArrowheads="1"/>
          </p:cNvSpPr>
          <p:nvPr/>
        </p:nvSpPr>
        <p:spPr bwMode="auto">
          <a:xfrm>
            <a:off x="10577429" y="534516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88" name="Rectangle 36"/>
          <p:cNvSpPr>
            <a:spLocks noChangeArrowheads="1"/>
          </p:cNvSpPr>
          <p:nvPr/>
        </p:nvSpPr>
        <p:spPr bwMode="auto">
          <a:xfrm>
            <a:off x="10793329" y="534516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89" name="Rectangle 37"/>
          <p:cNvSpPr>
            <a:spLocks noChangeArrowheads="1"/>
          </p:cNvSpPr>
          <p:nvPr/>
        </p:nvSpPr>
        <p:spPr bwMode="auto">
          <a:xfrm>
            <a:off x="11009229" y="534516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90" name="Rectangle 38"/>
          <p:cNvSpPr>
            <a:spLocks noChangeArrowheads="1"/>
          </p:cNvSpPr>
          <p:nvPr/>
        </p:nvSpPr>
        <p:spPr bwMode="auto">
          <a:xfrm>
            <a:off x="11656929" y="534516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91" name="Rectangle 39"/>
          <p:cNvSpPr>
            <a:spLocks noChangeArrowheads="1"/>
          </p:cNvSpPr>
          <p:nvPr/>
        </p:nvSpPr>
        <p:spPr bwMode="auto">
          <a:xfrm>
            <a:off x="9496342" y="4758376"/>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92" name="Rectangle 40"/>
          <p:cNvSpPr>
            <a:spLocks noChangeArrowheads="1"/>
          </p:cNvSpPr>
          <p:nvPr/>
        </p:nvSpPr>
        <p:spPr bwMode="auto">
          <a:xfrm>
            <a:off x="9712242" y="4758376"/>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93" name="Rectangle 41"/>
          <p:cNvSpPr>
            <a:spLocks noChangeArrowheads="1"/>
          </p:cNvSpPr>
          <p:nvPr/>
        </p:nvSpPr>
        <p:spPr bwMode="auto">
          <a:xfrm>
            <a:off x="9928142" y="4758376"/>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94" name="Rectangle 42"/>
          <p:cNvSpPr>
            <a:spLocks noChangeArrowheads="1"/>
          </p:cNvSpPr>
          <p:nvPr/>
        </p:nvSpPr>
        <p:spPr bwMode="auto">
          <a:xfrm>
            <a:off x="10144042" y="4758376"/>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95" name="Rectangle 43"/>
          <p:cNvSpPr>
            <a:spLocks noChangeArrowheads="1"/>
          </p:cNvSpPr>
          <p:nvPr/>
        </p:nvSpPr>
        <p:spPr bwMode="auto">
          <a:xfrm>
            <a:off x="10359942" y="4758376"/>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96" name="Rectangle 44"/>
          <p:cNvSpPr>
            <a:spLocks noChangeArrowheads="1"/>
          </p:cNvSpPr>
          <p:nvPr/>
        </p:nvSpPr>
        <p:spPr bwMode="auto">
          <a:xfrm>
            <a:off x="10575842" y="4758376"/>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97" name="Rectangle 45"/>
          <p:cNvSpPr>
            <a:spLocks noChangeArrowheads="1"/>
          </p:cNvSpPr>
          <p:nvPr/>
        </p:nvSpPr>
        <p:spPr bwMode="auto">
          <a:xfrm>
            <a:off x="10791742" y="4758376"/>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98" name="Rectangle 46"/>
          <p:cNvSpPr>
            <a:spLocks noChangeArrowheads="1"/>
          </p:cNvSpPr>
          <p:nvPr/>
        </p:nvSpPr>
        <p:spPr bwMode="auto">
          <a:xfrm>
            <a:off x="11007642" y="4758376"/>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599" name="Rectangle 47"/>
          <p:cNvSpPr>
            <a:spLocks noChangeArrowheads="1"/>
          </p:cNvSpPr>
          <p:nvPr/>
        </p:nvSpPr>
        <p:spPr bwMode="auto">
          <a:xfrm>
            <a:off x="11223542" y="4758376"/>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00" name="Rectangle 48"/>
          <p:cNvSpPr>
            <a:spLocks noChangeArrowheads="1"/>
          </p:cNvSpPr>
          <p:nvPr/>
        </p:nvSpPr>
        <p:spPr bwMode="auto">
          <a:xfrm>
            <a:off x="11439442" y="4758376"/>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sz="1600">
                <a:ea typeface="Taipei" charset="-120"/>
              </a:rPr>
              <a:t> </a:t>
            </a:r>
          </a:p>
        </p:txBody>
      </p:sp>
      <p:sp>
        <p:nvSpPr>
          <p:cNvPr id="23601" name="Rectangle 49"/>
          <p:cNvSpPr>
            <a:spLocks noChangeArrowheads="1"/>
          </p:cNvSpPr>
          <p:nvPr/>
        </p:nvSpPr>
        <p:spPr bwMode="auto">
          <a:xfrm>
            <a:off x="11655342" y="4758376"/>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sz="1600">
                <a:ea typeface="Taipei" charset="-120"/>
              </a:rPr>
              <a:t> </a:t>
            </a:r>
          </a:p>
        </p:txBody>
      </p:sp>
      <p:sp>
        <p:nvSpPr>
          <p:cNvPr id="23602" name="Rectangle 50"/>
          <p:cNvSpPr>
            <a:spLocks noChangeArrowheads="1"/>
          </p:cNvSpPr>
          <p:nvPr/>
        </p:nvSpPr>
        <p:spPr bwMode="auto">
          <a:xfrm>
            <a:off x="11872830" y="4984800"/>
            <a:ext cx="144463"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03" name="Rectangle 51"/>
          <p:cNvSpPr>
            <a:spLocks noChangeArrowheads="1"/>
          </p:cNvSpPr>
          <p:nvPr/>
        </p:nvSpPr>
        <p:spPr bwMode="auto">
          <a:xfrm>
            <a:off x="6759492" y="4984800"/>
            <a:ext cx="144462"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04" name="Rectangle 52"/>
          <p:cNvSpPr>
            <a:spLocks noChangeArrowheads="1"/>
          </p:cNvSpPr>
          <p:nvPr/>
        </p:nvSpPr>
        <p:spPr bwMode="auto">
          <a:xfrm>
            <a:off x="7048417" y="5562649"/>
            <a:ext cx="215900" cy="215900"/>
          </a:xfrm>
          <a:prstGeom prst="rect">
            <a:avLst/>
          </a:prstGeom>
          <a:solidFill>
            <a:srgbClr val="D6C8D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05" name="Rectangle 53"/>
          <p:cNvSpPr>
            <a:spLocks noChangeArrowheads="1"/>
          </p:cNvSpPr>
          <p:nvPr/>
        </p:nvSpPr>
        <p:spPr bwMode="auto">
          <a:xfrm>
            <a:off x="7264317" y="5562649"/>
            <a:ext cx="215900" cy="215900"/>
          </a:xfrm>
          <a:prstGeom prst="rect">
            <a:avLst/>
          </a:prstGeom>
          <a:solidFill>
            <a:srgbClr val="D6C8D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06" name="Rectangle 54"/>
          <p:cNvSpPr>
            <a:spLocks noChangeArrowheads="1"/>
          </p:cNvSpPr>
          <p:nvPr/>
        </p:nvSpPr>
        <p:spPr bwMode="auto">
          <a:xfrm>
            <a:off x="7048417" y="5790573"/>
            <a:ext cx="431800" cy="576262"/>
          </a:xfrm>
          <a:prstGeom prst="rect">
            <a:avLst/>
          </a:prstGeom>
          <a:solidFill>
            <a:srgbClr val="F5FEA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sz="1400" dirty="0">
                <a:ea typeface="Taipei" charset="-120"/>
              </a:rPr>
              <a:t>EQP</a:t>
            </a:r>
          </a:p>
        </p:txBody>
      </p:sp>
      <p:sp>
        <p:nvSpPr>
          <p:cNvPr id="23607" name="Oval 55"/>
          <p:cNvSpPr>
            <a:spLocks noChangeArrowheads="1"/>
          </p:cNvSpPr>
          <p:nvPr/>
        </p:nvSpPr>
        <p:spPr bwMode="auto">
          <a:xfrm>
            <a:off x="7264317" y="5562649"/>
            <a:ext cx="215900" cy="2159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08" name="Text Box 56"/>
          <p:cNvSpPr txBox="1">
            <a:spLocks noChangeArrowheads="1"/>
          </p:cNvSpPr>
          <p:nvPr/>
        </p:nvSpPr>
        <p:spPr bwMode="auto">
          <a:xfrm>
            <a:off x="7965424" y="5794706"/>
            <a:ext cx="97084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dirty="0">
                <a:ea typeface="Taipei" charset="-120"/>
              </a:rPr>
              <a:t>EQP Port </a:t>
            </a:r>
          </a:p>
        </p:txBody>
      </p:sp>
      <p:sp>
        <p:nvSpPr>
          <p:cNvPr id="23609" name="Line 57"/>
          <p:cNvSpPr>
            <a:spLocks noChangeShapeType="1"/>
          </p:cNvSpPr>
          <p:nvPr/>
        </p:nvSpPr>
        <p:spPr bwMode="auto">
          <a:xfrm flipH="1" flipV="1">
            <a:off x="7551654" y="5705524"/>
            <a:ext cx="431800"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3610" name="Text Box 58"/>
          <p:cNvSpPr txBox="1">
            <a:spLocks noChangeArrowheads="1"/>
          </p:cNvSpPr>
          <p:nvPr/>
        </p:nvSpPr>
        <p:spPr bwMode="auto">
          <a:xfrm>
            <a:off x="6859012" y="4406373"/>
            <a:ext cx="100001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dirty="0">
                <a:ea typeface="Taipei" charset="-120"/>
              </a:rPr>
              <a:t>Stocker 1 </a:t>
            </a:r>
          </a:p>
        </p:txBody>
      </p:sp>
      <p:sp>
        <p:nvSpPr>
          <p:cNvPr id="23611" name="Rectangle 59"/>
          <p:cNvSpPr>
            <a:spLocks noChangeArrowheads="1"/>
          </p:cNvSpPr>
          <p:nvPr/>
        </p:nvSpPr>
        <p:spPr bwMode="auto">
          <a:xfrm>
            <a:off x="6832518" y="3474841"/>
            <a:ext cx="2663825" cy="74771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sz="1200">
                <a:ea typeface="Taipei" charset="-120"/>
              </a:rPr>
              <a:t>Partition 1</a:t>
            </a:r>
          </a:p>
        </p:txBody>
      </p:sp>
      <p:sp>
        <p:nvSpPr>
          <p:cNvPr id="23612" name="Rectangle 60"/>
          <p:cNvSpPr>
            <a:spLocks noChangeArrowheads="1"/>
          </p:cNvSpPr>
          <p:nvPr/>
        </p:nvSpPr>
        <p:spPr bwMode="auto">
          <a:xfrm>
            <a:off x="9496343" y="3474841"/>
            <a:ext cx="2447925" cy="75455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sz="1200">
                <a:ea typeface="Taipei" charset="-120"/>
              </a:rPr>
              <a:t>Partition 2</a:t>
            </a:r>
          </a:p>
        </p:txBody>
      </p:sp>
      <p:sp>
        <p:nvSpPr>
          <p:cNvPr id="23613" name="Rectangle 61"/>
          <p:cNvSpPr>
            <a:spLocks noChangeArrowheads="1"/>
          </p:cNvSpPr>
          <p:nvPr/>
        </p:nvSpPr>
        <p:spPr bwMode="auto">
          <a:xfrm>
            <a:off x="8559717" y="4013496"/>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14" name="Rectangle 62"/>
          <p:cNvSpPr>
            <a:spLocks noChangeArrowheads="1"/>
          </p:cNvSpPr>
          <p:nvPr/>
        </p:nvSpPr>
        <p:spPr bwMode="auto">
          <a:xfrm>
            <a:off x="8775617" y="4013496"/>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15" name="Rectangle 63"/>
          <p:cNvSpPr>
            <a:spLocks noChangeArrowheads="1"/>
          </p:cNvSpPr>
          <p:nvPr/>
        </p:nvSpPr>
        <p:spPr bwMode="auto">
          <a:xfrm>
            <a:off x="8991517" y="4013496"/>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16" name="Rectangle 64"/>
          <p:cNvSpPr>
            <a:spLocks noChangeArrowheads="1"/>
          </p:cNvSpPr>
          <p:nvPr/>
        </p:nvSpPr>
        <p:spPr bwMode="auto">
          <a:xfrm>
            <a:off x="4635417" y="347483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17" name="Rectangle 65"/>
          <p:cNvSpPr>
            <a:spLocks noChangeArrowheads="1"/>
          </p:cNvSpPr>
          <p:nvPr/>
        </p:nvSpPr>
        <p:spPr bwMode="auto">
          <a:xfrm>
            <a:off x="4851317" y="347483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18" name="Rectangle 66"/>
          <p:cNvSpPr>
            <a:spLocks noChangeArrowheads="1"/>
          </p:cNvSpPr>
          <p:nvPr/>
        </p:nvSpPr>
        <p:spPr bwMode="auto">
          <a:xfrm>
            <a:off x="5067217" y="347483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19" name="Rectangle 67"/>
          <p:cNvSpPr>
            <a:spLocks noChangeArrowheads="1"/>
          </p:cNvSpPr>
          <p:nvPr/>
        </p:nvSpPr>
        <p:spPr bwMode="auto">
          <a:xfrm>
            <a:off x="5283117" y="347483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20" name="Rectangle 68"/>
          <p:cNvSpPr>
            <a:spLocks noChangeArrowheads="1"/>
          </p:cNvSpPr>
          <p:nvPr/>
        </p:nvSpPr>
        <p:spPr bwMode="auto">
          <a:xfrm>
            <a:off x="5499017" y="347483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21" name="Rectangle 69"/>
          <p:cNvSpPr>
            <a:spLocks noChangeArrowheads="1"/>
          </p:cNvSpPr>
          <p:nvPr/>
        </p:nvSpPr>
        <p:spPr bwMode="auto">
          <a:xfrm>
            <a:off x="5714917" y="347483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22" name="Rectangle 70"/>
          <p:cNvSpPr>
            <a:spLocks noChangeArrowheads="1"/>
          </p:cNvSpPr>
          <p:nvPr/>
        </p:nvSpPr>
        <p:spPr bwMode="auto">
          <a:xfrm>
            <a:off x="5930817" y="347483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23" name="Rectangle 71"/>
          <p:cNvSpPr>
            <a:spLocks noChangeArrowheads="1"/>
          </p:cNvSpPr>
          <p:nvPr/>
        </p:nvSpPr>
        <p:spPr bwMode="auto">
          <a:xfrm>
            <a:off x="8559717" y="347483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24" name="Rectangle 72"/>
          <p:cNvSpPr>
            <a:spLocks noChangeArrowheads="1"/>
          </p:cNvSpPr>
          <p:nvPr/>
        </p:nvSpPr>
        <p:spPr bwMode="auto">
          <a:xfrm>
            <a:off x="8775617" y="347483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25" name="Rectangle 73"/>
          <p:cNvSpPr>
            <a:spLocks noChangeArrowheads="1"/>
          </p:cNvSpPr>
          <p:nvPr/>
        </p:nvSpPr>
        <p:spPr bwMode="auto">
          <a:xfrm>
            <a:off x="8991517" y="347483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26" name="Rectangle 74"/>
          <p:cNvSpPr>
            <a:spLocks noChangeArrowheads="1"/>
          </p:cNvSpPr>
          <p:nvPr/>
        </p:nvSpPr>
        <p:spPr bwMode="auto">
          <a:xfrm>
            <a:off x="9207417" y="347483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27" name="Rectangle 75"/>
          <p:cNvSpPr>
            <a:spLocks noChangeArrowheads="1"/>
          </p:cNvSpPr>
          <p:nvPr/>
        </p:nvSpPr>
        <p:spPr bwMode="auto">
          <a:xfrm>
            <a:off x="9207417" y="4013496"/>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28" name="Rectangle 76"/>
          <p:cNvSpPr>
            <a:spLocks noChangeArrowheads="1"/>
          </p:cNvSpPr>
          <p:nvPr/>
        </p:nvSpPr>
        <p:spPr bwMode="auto">
          <a:xfrm>
            <a:off x="9497929" y="4013496"/>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29" name="Rectangle 77"/>
          <p:cNvSpPr>
            <a:spLocks noChangeArrowheads="1"/>
          </p:cNvSpPr>
          <p:nvPr/>
        </p:nvSpPr>
        <p:spPr bwMode="auto">
          <a:xfrm>
            <a:off x="9713829" y="4013496"/>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30" name="Rectangle 78"/>
          <p:cNvSpPr>
            <a:spLocks noChangeArrowheads="1"/>
          </p:cNvSpPr>
          <p:nvPr/>
        </p:nvSpPr>
        <p:spPr bwMode="auto">
          <a:xfrm>
            <a:off x="9929729" y="4013496"/>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31" name="Rectangle 79"/>
          <p:cNvSpPr>
            <a:spLocks noChangeArrowheads="1"/>
          </p:cNvSpPr>
          <p:nvPr/>
        </p:nvSpPr>
        <p:spPr bwMode="auto">
          <a:xfrm>
            <a:off x="10145629" y="4013496"/>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32" name="Rectangle 80"/>
          <p:cNvSpPr>
            <a:spLocks noChangeArrowheads="1"/>
          </p:cNvSpPr>
          <p:nvPr/>
        </p:nvSpPr>
        <p:spPr bwMode="auto">
          <a:xfrm>
            <a:off x="10361529" y="4013496"/>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33" name="Rectangle 81"/>
          <p:cNvSpPr>
            <a:spLocks noChangeArrowheads="1"/>
          </p:cNvSpPr>
          <p:nvPr/>
        </p:nvSpPr>
        <p:spPr bwMode="auto">
          <a:xfrm>
            <a:off x="10577429" y="4013496"/>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34" name="Rectangle 82"/>
          <p:cNvSpPr>
            <a:spLocks noChangeArrowheads="1"/>
          </p:cNvSpPr>
          <p:nvPr/>
        </p:nvSpPr>
        <p:spPr bwMode="auto">
          <a:xfrm>
            <a:off x="10793329" y="4013496"/>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35" name="Rectangle 83"/>
          <p:cNvSpPr>
            <a:spLocks noChangeArrowheads="1"/>
          </p:cNvSpPr>
          <p:nvPr/>
        </p:nvSpPr>
        <p:spPr bwMode="auto">
          <a:xfrm>
            <a:off x="11009229" y="4013496"/>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36" name="Rectangle 84"/>
          <p:cNvSpPr>
            <a:spLocks noChangeArrowheads="1"/>
          </p:cNvSpPr>
          <p:nvPr/>
        </p:nvSpPr>
        <p:spPr bwMode="auto">
          <a:xfrm>
            <a:off x="11225129" y="4013496"/>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37" name="Rectangle 85"/>
          <p:cNvSpPr>
            <a:spLocks noChangeArrowheads="1"/>
          </p:cNvSpPr>
          <p:nvPr/>
        </p:nvSpPr>
        <p:spPr bwMode="auto">
          <a:xfrm>
            <a:off x="11441029" y="4013496"/>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38" name="Rectangle 86"/>
          <p:cNvSpPr>
            <a:spLocks noChangeArrowheads="1"/>
          </p:cNvSpPr>
          <p:nvPr/>
        </p:nvSpPr>
        <p:spPr bwMode="auto">
          <a:xfrm>
            <a:off x="11656929" y="4013496"/>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39" name="Rectangle 87"/>
          <p:cNvSpPr>
            <a:spLocks noChangeArrowheads="1"/>
          </p:cNvSpPr>
          <p:nvPr/>
        </p:nvSpPr>
        <p:spPr bwMode="auto">
          <a:xfrm>
            <a:off x="9496342" y="347483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40" name="Rectangle 88"/>
          <p:cNvSpPr>
            <a:spLocks noChangeArrowheads="1"/>
          </p:cNvSpPr>
          <p:nvPr/>
        </p:nvSpPr>
        <p:spPr bwMode="auto">
          <a:xfrm>
            <a:off x="9712242" y="347483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41" name="Rectangle 89"/>
          <p:cNvSpPr>
            <a:spLocks noChangeArrowheads="1"/>
          </p:cNvSpPr>
          <p:nvPr/>
        </p:nvSpPr>
        <p:spPr bwMode="auto">
          <a:xfrm>
            <a:off x="9928142" y="347483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42" name="Rectangle 90"/>
          <p:cNvSpPr>
            <a:spLocks noChangeArrowheads="1"/>
          </p:cNvSpPr>
          <p:nvPr/>
        </p:nvSpPr>
        <p:spPr bwMode="auto">
          <a:xfrm>
            <a:off x="10144042" y="347483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43" name="Rectangle 91"/>
          <p:cNvSpPr>
            <a:spLocks noChangeArrowheads="1"/>
          </p:cNvSpPr>
          <p:nvPr/>
        </p:nvSpPr>
        <p:spPr bwMode="auto">
          <a:xfrm>
            <a:off x="10359942" y="347483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44" name="Rectangle 92"/>
          <p:cNvSpPr>
            <a:spLocks noChangeArrowheads="1"/>
          </p:cNvSpPr>
          <p:nvPr/>
        </p:nvSpPr>
        <p:spPr bwMode="auto">
          <a:xfrm>
            <a:off x="10575842" y="347483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45" name="Rectangle 93"/>
          <p:cNvSpPr>
            <a:spLocks noChangeArrowheads="1"/>
          </p:cNvSpPr>
          <p:nvPr/>
        </p:nvSpPr>
        <p:spPr bwMode="auto">
          <a:xfrm>
            <a:off x="10791742" y="347483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46" name="Rectangle 94"/>
          <p:cNvSpPr>
            <a:spLocks noChangeArrowheads="1"/>
          </p:cNvSpPr>
          <p:nvPr/>
        </p:nvSpPr>
        <p:spPr bwMode="auto">
          <a:xfrm>
            <a:off x="11007642" y="347483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47" name="Rectangle 95"/>
          <p:cNvSpPr>
            <a:spLocks noChangeArrowheads="1"/>
          </p:cNvSpPr>
          <p:nvPr/>
        </p:nvSpPr>
        <p:spPr bwMode="auto">
          <a:xfrm>
            <a:off x="11655342" y="347483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48" name="Rectangle 96"/>
          <p:cNvSpPr>
            <a:spLocks noChangeArrowheads="1"/>
          </p:cNvSpPr>
          <p:nvPr/>
        </p:nvSpPr>
        <p:spPr bwMode="auto">
          <a:xfrm>
            <a:off x="11872830" y="3699378"/>
            <a:ext cx="144463"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49" name="Rectangle 97"/>
          <p:cNvSpPr>
            <a:spLocks noChangeArrowheads="1"/>
          </p:cNvSpPr>
          <p:nvPr/>
        </p:nvSpPr>
        <p:spPr bwMode="auto">
          <a:xfrm>
            <a:off x="4562392" y="3833615"/>
            <a:ext cx="144462"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50" name="Rectangle 98"/>
          <p:cNvSpPr>
            <a:spLocks noChangeArrowheads="1"/>
          </p:cNvSpPr>
          <p:nvPr/>
        </p:nvSpPr>
        <p:spPr bwMode="auto">
          <a:xfrm>
            <a:off x="6256254" y="3185914"/>
            <a:ext cx="503238" cy="3201975"/>
          </a:xfrm>
          <a:prstGeom prst="rect">
            <a:avLst/>
          </a:prstGeom>
          <a:solidFill>
            <a:srgbClr val="D6C8D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sz="1600">
                <a:ea typeface="Taipei" charset="-120"/>
              </a:rPr>
              <a:t>AGV</a:t>
            </a:r>
          </a:p>
        </p:txBody>
      </p:sp>
      <p:sp>
        <p:nvSpPr>
          <p:cNvPr id="23651" name="Text Box 99"/>
          <p:cNvSpPr txBox="1">
            <a:spLocks noChangeArrowheads="1"/>
          </p:cNvSpPr>
          <p:nvPr/>
        </p:nvSpPr>
        <p:spPr bwMode="auto">
          <a:xfrm>
            <a:off x="6862498" y="3037649"/>
            <a:ext cx="9535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dirty="0">
                <a:ea typeface="Taipei" charset="-120"/>
              </a:rPr>
              <a:t>Stocker 2</a:t>
            </a:r>
          </a:p>
        </p:txBody>
      </p:sp>
      <p:sp>
        <p:nvSpPr>
          <p:cNvPr id="23652" name="Rectangle 100"/>
          <p:cNvSpPr>
            <a:spLocks noChangeArrowheads="1"/>
          </p:cNvSpPr>
          <p:nvPr/>
        </p:nvSpPr>
        <p:spPr bwMode="auto">
          <a:xfrm>
            <a:off x="3808330" y="3401816"/>
            <a:ext cx="2447925" cy="77997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sz="1200">
                <a:ea typeface="Taipei" charset="-120"/>
              </a:rPr>
              <a:t>Partition 1</a:t>
            </a:r>
          </a:p>
        </p:txBody>
      </p:sp>
      <p:sp>
        <p:nvSpPr>
          <p:cNvPr id="23653" name="Rectangle 101"/>
          <p:cNvSpPr>
            <a:spLocks noChangeArrowheads="1"/>
          </p:cNvSpPr>
          <p:nvPr/>
        </p:nvSpPr>
        <p:spPr bwMode="auto">
          <a:xfrm>
            <a:off x="3809917" y="397656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54" name="Rectangle 102"/>
          <p:cNvSpPr>
            <a:spLocks noChangeArrowheads="1"/>
          </p:cNvSpPr>
          <p:nvPr/>
        </p:nvSpPr>
        <p:spPr bwMode="auto">
          <a:xfrm>
            <a:off x="4457617" y="397656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55" name="Rectangle 103"/>
          <p:cNvSpPr>
            <a:spLocks noChangeArrowheads="1"/>
          </p:cNvSpPr>
          <p:nvPr/>
        </p:nvSpPr>
        <p:spPr bwMode="auto">
          <a:xfrm>
            <a:off x="4673517" y="397656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56" name="Rectangle 104"/>
          <p:cNvSpPr>
            <a:spLocks noChangeArrowheads="1"/>
          </p:cNvSpPr>
          <p:nvPr/>
        </p:nvSpPr>
        <p:spPr bwMode="auto">
          <a:xfrm>
            <a:off x="4889417" y="397656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57" name="Rectangle 105"/>
          <p:cNvSpPr>
            <a:spLocks noChangeArrowheads="1"/>
          </p:cNvSpPr>
          <p:nvPr/>
        </p:nvSpPr>
        <p:spPr bwMode="auto">
          <a:xfrm>
            <a:off x="5105317" y="397656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58" name="Rectangle 106"/>
          <p:cNvSpPr>
            <a:spLocks noChangeArrowheads="1"/>
          </p:cNvSpPr>
          <p:nvPr/>
        </p:nvSpPr>
        <p:spPr bwMode="auto">
          <a:xfrm>
            <a:off x="5321217" y="397656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59" name="Rectangle 107"/>
          <p:cNvSpPr>
            <a:spLocks noChangeArrowheads="1"/>
          </p:cNvSpPr>
          <p:nvPr/>
        </p:nvSpPr>
        <p:spPr bwMode="auto">
          <a:xfrm>
            <a:off x="5537117" y="397656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60" name="Rectangle 108"/>
          <p:cNvSpPr>
            <a:spLocks noChangeArrowheads="1"/>
          </p:cNvSpPr>
          <p:nvPr/>
        </p:nvSpPr>
        <p:spPr bwMode="auto">
          <a:xfrm>
            <a:off x="5753017" y="397656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61" name="Rectangle 109"/>
          <p:cNvSpPr>
            <a:spLocks noChangeArrowheads="1"/>
          </p:cNvSpPr>
          <p:nvPr/>
        </p:nvSpPr>
        <p:spPr bwMode="auto">
          <a:xfrm>
            <a:off x="5968917" y="397656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62" name="Rectangle 110"/>
          <p:cNvSpPr>
            <a:spLocks noChangeArrowheads="1"/>
          </p:cNvSpPr>
          <p:nvPr/>
        </p:nvSpPr>
        <p:spPr bwMode="auto">
          <a:xfrm>
            <a:off x="3808329" y="340181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63" name="Rectangle 111"/>
          <p:cNvSpPr>
            <a:spLocks noChangeArrowheads="1"/>
          </p:cNvSpPr>
          <p:nvPr/>
        </p:nvSpPr>
        <p:spPr bwMode="auto">
          <a:xfrm>
            <a:off x="4024229" y="340181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64" name="Rectangle 112"/>
          <p:cNvSpPr>
            <a:spLocks noChangeArrowheads="1"/>
          </p:cNvSpPr>
          <p:nvPr/>
        </p:nvSpPr>
        <p:spPr bwMode="auto">
          <a:xfrm>
            <a:off x="4240129" y="340181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65" name="Rectangle 113"/>
          <p:cNvSpPr>
            <a:spLocks noChangeArrowheads="1"/>
          </p:cNvSpPr>
          <p:nvPr/>
        </p:nvSpPr>
        <p:spPr bwMode="auto">
          <a:xfrm>
            <a:off x="4456029" y="340181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66" name="Rectangle 114"/>
          <p:cNvSpPr>
            <a:spLocks noChangeArrowheads="1"/>
          </p:cNvSpPr>
          <p:nvPr/>
        </p:nvSpPr>
        <p:spPr bwMode="auto">
          <a:xfrm>
            <a:off x="4671929" y="340181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67" name="Rectangle 115"/>
          <p:cNvSpPr>
            <a:spLocks noChangeArrowheads="1"/>
          </p:cNvSpPr>
          <p:nvPr/>
        </p:nvSpPr>
        <p:spPr bwMode="auto">
          <a:xfrm>
            <a:off x="4887829" y="340181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68" name="Rectangle 116"/>
          <p:cNvSpPr>
            <a:spLocks noChangeArrowheads="1"/>
          </p:cNvSpPr>
          <p:nvPr/>
        </p:nvSpPr>
        <p:spPr bwMode="auto">
          <a:xfrm>
            <a:off x="5103729" y="340181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69" name="Rectangle 117"/>
          <p:cNvSpPr>
            <a:spLocks noChangeArrowheads="1"/>
          </p:cNvSpPr>
          <p:nvPr/>
        </p:nvSpPr>
        <p:spPr bwMode="auto">
          <a:xfrm>
            <a:off x="5319629" y="340181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70" name="Rectangle 118"/>
          <p:cNvSpPr>
            <a:spLocks noChangeArrowheads="1"/>
          </p:cNvSpPr>
          <p:nvPr/>
        </p:nvSpPr>
        <p:spPr bwMode="auto">
          <a:xfrm>
            <a:off x="5535529" y="340181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71" name="Rectangle 119"/>
          <p:cNvSpPr>
            <a:spLocks noChangeArrowheads="1"/>
          </p:cNvSpPr>
          <p:nvPr/>
        </p:nvSpPr>
        <p:spPr bwMode="auto">
          <a:xfrm>
            <a:off x="5751429" y="340181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72" name="Rectangle 120"/>
          <p:cNvSpPr>
            <a:spLocks noChangeArrowheads="1"/>
          </p:cNvSpPr>
          <p:nvPr/>
        </p:nvSpPr>
        <p:spPr bwMode="auto">
          <a:xfrm>
            <a:off x="5967329" y="340181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73" name="Rectangle 121"/>
          <p:cNvSpPr>
            <a:spLocks noChangeArrowheads="1"/>
          </p:cNvSpPr>
          <p:nvPr/>
        </p:nvSpPr>
        <p:spPr bwMode="auto">
          <a:xfrm>
            <a:off x="6184817" y="3676365"/>
            <a:ext cx="144462"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74" name="Rectangle 122"/>
          <p:cNvSpPr>
            <a:spLocks noChangeArrowheads="1"/>
          </p:cNvSpPr>
          <p:nvPr/>
        </p:nvSpPr>
        <p:spPr bwMode="auto">
          <a:xfrm>
            <a:off x="6737016" y="3726081"/>
            <a:ext cx="144463"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75" name="Text Box 123"/>
          <p:cNvSpPr txBox="1">
            <a:spLocks noChangeArrowheads="1"/>
          </p:cNvSpPr>
          <p:nvPr/>
        </p:nvSpPr>
        <p:spPr bwMode="auto">
          <a:xfrm>
            <a:off x="3735304" y="3099765"/>
            <a:ext cx="100001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a:ea typeface="Taipei" charset="-120"/>
              </a:rPr>
              <a:t>Stocker 3 </a:t>
            </a:r>
          </a:p>
        </p:txBody>
      </p:sp>
      <p:sp>
        <p:nvSpPr>
          <p:cNvPr id="23676" name="Rectangle 124"/>
          <p:cNvSpPr>
            <a:spLocks noChangeArrowheads="1"/>
          </p:cNvSpPr>
          <p:nvPr/>
        </p:nvSpPr>
        <p:spPr bwMode="auto">
          <a:xfrm>
            <a:off x="7480217" y="4013496"/>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77" name="Rectangle 125"/>
          <p:cNvSpPr>
            <a:spLocks noChangeArrowheads="1"/>
          </p:cNvSpPr>
          <p:nvPr/>
        </p:nvSpPr>
        <p:spPr bwMode="auto">
          <a:xfrm>
            <a:off x="7696117" y="4013496"/>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78" name="Rectangle 126"/>
          <p:cNvSpPr>
            <a:spLocks noChangeArrowheads="1"/>
          </p:cNvSpPr>
          <p:nvPr/>
        </p:nvSpPr>
        <p:spPr bwMode="auto">
          <a:xfrm>
            <a:off x="7912017" y="4013496"/>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79" name="Rectangle 127"/>
          <p:cNvSpPr>
            <a:spLocks noChangeArrowheads="1"/>
          </p:cNvSpPr>
          <p:nvPr/>
        </p:nvSpPr>
        <p:spPr bwMode="auto">
          <a:xfrm>
            <a:off x="8127917" y="4013496"/>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80" name="Rectangle 128"/>
          <p:cNvSpPr>
            <a:spLocks noChangeArrowheads="1"/>
          </p:cNvSpPr>
          <p:nvPr/>
        </p:nvSpPr>
        <p:spPr bwMode="auto">
          <a:xfrm>
            <a:off x="8343817" y="4013496"/>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81" name="Rectangle 129"/>
          <p:cNvSpPr>
            <a:spLocks noChangeArrowheads="1"/>
          </p:cNvSpPr>
          <p:nvPr/>
        </p:nvSpPr>
        <p:spPr bwMode="auto">
          <a:xfrm>
            <a:off x="7264317" y="347483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82" name="Rectangle 130"/>
          <p:cNvSpPr>
            <a:spLocks noChangeArrowheads="1"/>
          </p:cNvSpPr>
          <p:nvPr/>
        </p:nvSpPr>
        <p:spPr bwMode="auto">
          <a:xfrm>
            <a:off x="7480217" y="347483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83" name="Rectangle 131"/>
          <p:cNvSpPr>
            <a:spLocks noChangeArrowheads="1"/>
          </p:cNvSpPr>
          <p:nvPr/>
        </p:nvSpPr>
        <p:spPr bwMode="auto">
          <a:xfrm>
            <a:off x="7696117" y="347483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84" name="Rectangle 132"/>
          <p:cNvSpPr>
            <a:spLocks noChangeArrowheads="1"/>
          </p:cNvSpPr>
          <p:nvPr/>
        </p:nvSpPr>
        <p:spPr bwMode="auto">
          <a:xfrm>
            <a:off x="7912017" y="347483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85" name="Rectangle 133"/>
          <p:cNvSpPr>
            <a:spLocks noChangeArrowheads="1"/>
          </p:cNvSpPr>
          <p:nvPr/>
        </p:nvSpPr>
        <p:spPr bwMode="auto">
          <a:xfrm>
            <a:off x="8127917" y="347483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86" name="Rectangle 134"/>
          <p:cNvSpPr>
            <a:spLocks noChangeArrowheads="1"/>
          </p:cNvSpPr>
          <p:nvPr/>
        </p:nvSpPr>
        <p:spPr bwMode="auto">
          <a:xfrm>
            <a:off x="8343817" y="347483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87" name="Rectangle 135"/>
          <p:cNvSpPr>
            <a:spLocks noChangeArrowheads="1"/>
          </p:cNvSpPr>
          <p:nvPr/>
        </p:nvSpPr>
        <p:spPr bwMode="auto">
          <a:xfrm>
            <a:off x="6832517" y="4013496"/>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88" name="Rectangle 136"/>
          <p:cNvSpPr>
            <a:spLocks noChangeArrowheads="1"/>
          </p:cNvSpPr>
          <p:nvPr/>
        </p:nvSpPr>
        <p:spPr bwMode="auto">
          <a:xfrm>
            <a:off x="7048417" y="4013496"/>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89" name="Rectangle 137"/>
          <p:cNvSpPr>
            <a:spLocks noChangeArrowheads="1"/>
          </p:cNvSpPr>
          <p:nvPr/>
        </p:nvSpPr>
        <p:spPr bwMode="auto">
          <a:xfrm>
            <a:off x="7264317" y="4013496"/>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90" name="Rectangle 138"/>
          <p:cNvSpPr>
            <a:spLocks noChangeArrowheads="1"/>
          </p:cNvSpPr>
          <p:nvPr/>
        </p:nvSpPr>
        <p:spPr bwMode="auto">
          <a:xfrm>
            <a:off x="7048417" y="347483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91" name="Rectangle 139"/>
          <p:cNvSpPr>
            <a:spLocks noChangeArrowheads="1"/>
          </p:cNvSpPr>
          <p:nvPr/>
        </p:nvSpPr>
        <p:spPr bwMode="auto">
          <a:xfrm>
            <a:off x="6832517" y="347483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92" name="Rectangle 140"/>
          <p:cNvSpPr>
            <a:spLocks noChangeArrowheads="1"/>
          </p:cNvSpPr>
          <p:nvPr/>
        </p:nvSpPr>
        <p:spPr bwMode="auto">
          <a:xfrm>
            <a:off x="11225129" y="2682677"/>
            <a:ext cx="431800" cy="576263"/>
          </a:xfrm>
          <a:prstGeom prst="rect">
            <a:avLst/>
          </a:prstGeom>
          <a:solidFill>
            <a:srgbClr val="F5FEA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sz="1400" dirty="0">
                <a:ea typeface="Taipei" charset="-120"/>
              </a:rPr>
              <a:t>EQP</a:t>
            </a:r>
          </a:p>
        </p:txBody>
      </p:sp>
      <p:sp>
        <p:nvSpPr>
          <p:cNvPr id="23693" name="Rectangle 141"/>
          <p:cNvSpPr>
            <a:spLocks noChangeArrowheads="1"/>
          </p:cNvSpPr>
          <p:nvPr/>
        </p:nvSpPr>
        <p:spPr bwMode="auto">
          <a:xfrm>
            <a:off x="4024229" y="4409956"/>
            <a:ext cx="431800" cy="576262"/>
          </a:xfrm>
          <a:prstGeom prst="rect">
            <a:avLst/>
          </a:prstGeom>
          <a:solidFill>
            <a:srgbClr val="F5FEA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sz="1400" dirty="0">
                <a:ea typeface="Taipei" charset="-120"/>
              </a:rPr>
              <a:t>EQP</a:t>
            </a:r>
          </a:p>
        </p:txBody>
      </p:sp>
      <p:sp>
        <p:nvSpPr>
          <p:cNvPr id="23694" name="Rectangle 142"/>
          <p:cNvSpPr>
            <a:spLocks noChangeArrowheads="1"/>
          </p:cNvSpPr>
          <p:nvPr/>
        </p:nvSpPr>
        <p:spPr bwMode="auto">
          <a:xfrm>
            <a:off x="11225129" y="3258939"/>
            <a:ext cx="215900" cy="215900"/>
          </a:xfrm>
          <a:prstGeom prst="rect">
            <a:avLst/>
          </a:prstGeom>
          <a:solidFill>
            <a:srgbClr val="D6C8D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95" name="Rectangle 143"/>
          <p:cNvSpPr>
            <a:spLocks noChangeArrowheads="1"/>
          </p:cNvSpPr>
          <p:nvPr/>
        </p:nvSpPr>
        <p:spPr bwMode="auto">
          <a:xfrm>
            <a:off x="11441029" y="3258939"/>
            <a:ext cx="215900" cy="215900"/>
          </a:xfrm>
          <a:prstGeom prst="rect">
            <a:avLst/>
          </a:prstGeom>
          <a:solidFill>
            <a:srgbClr val="D6C8D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96" name="Rectangle 144"/>
          <p:cNvSpPr>
            <a:spLocks noChangeArrowheads="1"/>
          </p:cNvSpPr>
          <p:nvPr/>
        </p:nvSpPr>
        <p:spPr bwMode="auto">
          <a:xfrm>
            <a:off x="4024229" y="4194056"/>
            <a:ext cx="215900" cy="215900"/>
          </a:xfrm>
          <a:prstGeom prst="rect">
            <a:avLst/>
          </a:prstGeom>
          <a:solidFill>
            <a:srgbClr val="D6C8D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97" name="Rectangle 145"/>
          <p:cNvSpPr>
            <a:spLocks noChangeArrowheads="1"/>
          </p:cNvSpPr>
          <p:nvPr/>
        </p:nvSpPr>
        <p:spPr bwMode="auto">
          <a:xfrm>
            <a:off x="4240129" y="4194056"/>
            <a:ext cx="215900" cy="215900"/>
          </a:xfrm>
          <a:prstGeom prst="rect">
            <a:avLst/>
          </a:prstGeom>
          <a:solidFill>
            <a:srgbClr val="D6C8D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698" name="Rectangle 146"/>
          <p:cNvSpPr>
            <a:spLocks noChangeArrowheads="1"/>
          </p:cNvSpPr>
          <p:nvPr/>
        </p:nvSpPr>
        <p:spPr bwMode="auto">
          <a:xfrm>
            <a:off x="11225129" y="5788986"/>
            <a:ext cx="431800" cy="576263"/>
          </a:xfrm>
          <a:prstGeom prst="rect">
            <a:avLst/>
          </a:prstGeom>
          <a:solidFill>
            <a:srgbClr val="F5FEA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sz="1400" dirty="0">
                <a:ea typeface="Taipei" charset="-120"/>
              </a:rPr>
              <a:t>EQP</a:t>
            </a:r>
          </a:p>
        </p:txBody>
      </p:sp>
      <p:sp>
        <p:nvSpPr>
          <p:cNvPr id="23699" name="Rectangle 147"/>
          <p:cNvSpPr>
            <a:spLocks noChangeArrowheads="1"/>
          </p:cNvSpPr>
          <p:nvPr/>
        </p:nvSpPr>
        <p:spPr bwMode="auto">
          <a:xfrm>
            <a:off x="11225129" y="5561061"/>
            <a:ext cx="215900" cy="215900"/>
          </a:xfrm>
          <a:prstGeom prst="rect">
            <a:avLst/>
          </a:prstGeom>
          <a:solidFill>
            <a:srgbClr val="D6C8D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00" name="Rectangle 148"/>
          <p:cNvSpPr>
            <a:spLocks noChangeArrowheads="1"/>
          </p:cNvSpPr>
          <p:nvPr/>
        </p:nvSpPr>
        <p:spPr bwMode="auto">
          <a:xfrm>
            <a:off x="11441029" y="5561061"/>
            <a:ext cx="215900" cy="215900"/>
          </a:xfrm>
          <a:prstGeom prst="rect">
            <a:avLst/>
          </a:prstGeom>
          <a:solidFill>
            <a:srgbClr val="D6C8D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3701" name="Text Box 149"/>
          <p:cNvSpPr txBox="1">
            <a:spLocks noChangeArrowheads="1"/>
          </p:cNvSpPr>
          <p:nvPr/>
        </p:nvSpPr>
        <p:spPr bwMode="auto">
          <a:xfrm>
            <a:off x="7461168" y="6049335"/>
            <a:ext cx="97494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a:ea typeface="Taipei" charset="-120"/>
              </a:rPr>
              <a:t>(CVD100)</a:t>
            </a:r>
          </a:p>
        </p:txBody>
      </p:sp>
      <p:sp>
        <p:nvSpPr>
          <p:cNvPr id="23702" name="Text Box 150"/>
          <p:cNvSpPr txBox="1">
            <a:spLocks noChangeArrowheads="1"/>
          </p:cNvSpPr>
          <p:nvPr/>
        </p:nvSpPr>
        <p:spPr bwMode="auto">
          <a:xfrm>
            <a:off x="10145630" y="6004885"/>
            <a:ext cx="88036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a:ea typeface="Taipei" charset="-120"/>
              </a:rPr>
              <a:t>(IEX100)</a:t>
            </a:r>
          </a:p>
        </p:txBody>
      </p:sp>
      <p:sp>
        <p:nvSpPr>
          <p:cNvPr id="23703" name="Rectangle 151"/>
          <p:cNvSpPr>
            <a:spLocks noChangeArrowheads="1"/>
          </p:cNvSpPr>
          <p:nvPr/>
        </p:nvSpPr>
        <p:spPr bwMode="auto">
          <a:xfrm>
            <a:off x="4492678" y="4564678"/>
            <a:ext cx="88036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dirty="0">
                <a:ea typeface="Taipei" charset="-120"/>
              </a:rPr>
              <a:t>(IEX500)</a:t>
            </a:r>
          </a:p>
        </p:txBody>
      </p:sp>
      <p:sp>
        <p:nvSpPr>
          <p:cNvPr id="23704" name="Text Box 152"/>
          <p:cNvSpPr txBox="1">
            <a:spLocks noChangeArrowheads="1"/>
          </p:cNvSpPr>
          <p:nvPr/>
        </p:nvSpPr>
        <p:spPr bwMode="auto">
          <a:xfrm>
            <a:off x="10196430" y="2796976"/>
            <a:ext cx="104778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a:ea typeface="Taipei" charset="-120"/>
              </a:rPr>
              <a:t>(MOV300)</a:t>
            </a:r>
          </a:p>
        </p:txBody>
      </p:sp>
      <p:sp>
        <p:nvSpPr>
          <p:cNvPr id="23727" name="Line 175"/>
          <p:cNvSpPr>
            <a:spLocks noChangeShapeType="1"/>
          </p:cNvSpPr>
          <p:nvPr/>
        </p:nvSpPr>
        <p:spPr bwMode="auto">
          <a:xfrm flipV="1">
            <a:off x="7335754" y="4901252"/>
            <a:ext cx="3384550" cy="865187"/>
          </a:xfrm>
          <a:prstGeom prst="line">
            <a:avLst/>
          </a:prstGeom>
          <a:noFill/>
          <a:ln w="381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3728" name="Line 176"/>
          <p:cNvSpPr>
            <a:spLocks noChangeShapeType="1"/>
          </p:cNvSpPr>
          <p:nvPr/>
        </p:nvSpPr>
        <p:spPr bwMode="auto">
          <a:xfrm flipH="1" flipV="1">
            <a:off x="5176754" y="3546276"/>
            <a:ext cx="2159000" cy="2592388"/>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3729" name="Line 177"/>
          <p:cNvSpPr>
            <a:spLocks noChangeShapeType="1"/>
          </p:cNvSpPr>
          <p:nvPr/>
        </p:nvSpPr>
        <p:spPr bwMode="auto">
          <a:xfrm flipV="1">
            <a:off x="7408779" y="3617714"/>
            <a:ext cx="3240088" cy="2449512"/>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3786" name="Text Box 234"/>
          <p:cNvSpPr txBox="1">
            <a:spLocks noChangeArrowheads="1"/>
          </p:cNvSpPr>
          <p:nvPr/>
        </p:nvSpPr>
        <p:spPr bwMode="auto">
          <a:xfrm>
            <a:off x="287834" y="4744927"/>
            <a:ext cx="1567289"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1600" dirty="0"/>
              <a:t>*  : Unrestricted </a:t>
            </a:r>
            <a:endParaRPr lang="zh-TW" altLang="en-US" sz="1600" dirty="0"/>
          </a:p>
        </p:txBody>
      </p:sp>
    </p:spTree>
    <p:extLst>
      <p:ext uri="{BB962C8B-B14F-4D97-AF65-F5344CB8AC3E}">
        <p14:creationId xmlns:p14="http://schemas.microsoft.com/office/powerpoint/2010/main" val="1032303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type="title"/>
          </p:nvPr>
        </p:nvSpPr>
        <p:spPr>
          <a:xfrm>
            <a:off x="659296" y="524153"/>
            <a:ext cx="10515600" cy="809348"/>
          </a:xfrm>
          <a:noFill/>
          <a:ln/>
        </p:spPr>
        <p:txBody>
          <a:bodyPr/>
          <a:lstStyle/>
          <a:p>
            <a:r>
              <a:rPr lang="en-US" altLang="zh-TW" sz="3600" b="1" dirty="0"/>
              <a:t>1.4.1 </a:t>
            </a:r>
            <a:r>
              <a:rPr lang="en-US" altLang="ja-JP" sz="3600" b="1" dirty="0"/>
              <a:t> </a:t>
            </a:r>
            <a:r>
              <a:rPr lang="en-US" altLang="zh-TW" sz="3600" b="1" dirty="0"/>
              <a:t> WD CLEAN : </a:t>
            </a:r>
            <a:r>
              <a:rPr lang="en-US" altLang="zh-TW" sz="2800" dirty="0">
                <a:solidFill>
                  <a:schemeClr val="tx1"/>
                </a:solidFill>
              </a:rPr>
              <a:t>EQ back to</a:t>
            </a:r>
            <a:r>
              <a:rPr lang="zh-TW" altLang="en-US" sz="2800" dirty="0">
                <a:solidFill>
                  <a:schemeClr val="tx1"/>
                </a:solidFill>
              </a:rPr>
              <a:t> </a:t>
            </a:r>
            <a:r>
              <a:rPr lang="en-US" altLang="zh-TW" sz="2800" dirty="0">
                <a:solidFill>
                  <a:schemeClr val="tx1"/>
                </a:solidFill>
              </a:rPr>
              <a:t>stocker by process </a:t>
            </a:r>
            <a:endParaRPr lang="en-US" altLang="zh-TW" sz="3200" b="1" dirty="0">
              <a:solidFill>
                <a:schemeClr val="tx1"/>
              </a:solidFill>
            </a:endParaRPr>
          </a:p>
        </p:txBody>
      </p:sp>
      <p:pic>
        <p:nvPicPr>
          <p:cNvPr id="2" name="圖片 1"/>
          <p:cNvPicPr>
            <a:picLocks noChangeAspect="1"/>
          </p:cNvPicPr>
          <p:nvPr/>
        </p:nvPicPr>
        <p:blipFill>
          <a:blip r:embed="rId2"/>
          <a:stretch>
            <a:fillRect/>
          </a:stretch>
        </p:blipFill>
        <p:spPr>
          <a:xfrm>
            <a:off x="1269332" y="1461336"/>
            <a:ext cx="5457825" cy="4248150"/>
          </a:xfrm>
          <a:prstGeom prst="rect">
            <a:avLst/>
          </a:prstGeom>
        </p:spPr>
      </p:pic>
    </p:spTree>
    <p:extLst>
      <p:ext uri="{BB962C8B-B14F-4D97-AF65-F5344CB8AC3E}">
        <p14:creationId xmlns:p14="http://schemas.microsoft.com/office/powerpoint/2010/main" val="758048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59296" y="524152"/>
            <a:ext cx="10515600" cy="666473"/>
          </a:xfrm>
        </p:spPr>
        <p:txBody>
          <a:bodyPr/>
          <a:lstStyle/>
          <a:p>
            <a:r>
              <a:rPr lang="en-US" altLang="zh-TW" sz="3600" dirty="0"/>
              <a:t>EQP Port Return Stocker setting</a:t>
            </a:r>
          </a:p>
        </p:txBody>
      </p:sp>
      <p:sp>
        <p:nvSpPr>
          <p:cNvPr id="90115" name="Rectangle 3"/>
          <p:cNvSpPr>
            <a:spLocks noGrp="1" noChangeArrowheads="1"/>
          </p:cNvSpPr>
          <p:nvPr>
            <p:ph type="body" idx="4294967295"/>
          </p:nvPr>
        </p:nvSpPr>
        <p:spPr>
          <a:xfrm>
            <a:off x="540000" y="1440000"/>
            <a:ext cx="8591550" cy="557213"/>
          </a:xfrm>
        </p:spPr>
        <p:txBody>
          <a:bodyPr/>
          <a:lstStyle/>
          <a:p>
            <a:pPr>
              <a:buFontTx/>
              <a:buNone/>
            </a:pPr>
            <a:r>
              <a:rPr lang="en-US" altLang="zh-TW" dirty="0">
                <a:sym typeface="Wingdings" panose="05000000000000000000" pitchFamily="2" charset="2"/>
              </a:rPr>
              <a:t>EQP Port </a:t>
            </a:r>
            <a:endParaRPr lang="en-US" altLang="zh-TW" dirty="0"/>
          </a:p>
        </p:txBody>
      </p:sp>
      <p:pic>
        <p:nvPicPr>
          <p:cNvPr id="2" name="圖片 1"/>
          <p:cNvPicPr>
            <a:picLocks noChangeAspect="1"/>
          </p:cNvPicPr>
          <p:nvPr/>
        </p:nvPicPr>
        <p:blipFill>
          <a:blip r:embed="rId2"/>
          <a:stretch>
            <a:fillRect/>
          </a:stretch>
        </p:blipFill>
        <p:spPr>
          <a:xfrm>
            <a:off x="1269332" y="1997213"/>
            <a:ext cx="8620125" cy="2581275"/>
          </a:xfrm>
          <a:prstGeom prst="rect">
            <a:avLst/>
          </a:prstGeom>
        </p:spPr>
      </p:pic>
    </p:spTree>
    <p:extLst>
      <p:ext uri="{BB962C8B-B14F-4D97-AF65-F5344CB8AC3E}">
        <p14:creationId xmlns:p14="http://schemas.microsoft.com/office/powerpoint/2010/main" val="1384581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59296" y="524153"/>
            <a:ext cx="10515600" cy="696914"/>
          </a:xfrm>
        </p:spPr>
        <p:txBody>
          <a:bodyPr/>
          <a:lstStyle/>
          <a:p>
            <a:r>
              <a:rPr lang="en-US" altLang="zh-TW" sz="3600" dirty="0"/>
              <a:t>EQP Port Clean Stocker setting </a:t>
            </a:r>
            <a:r>
              <a:rPr lang="en-US" altLang="zh-TW" sz="2400" dirty="0">
                <a:solidFill>
                  <a:schemeClr val="tx1"/>
                </a:solidFill>
              </a:rPr>
              <a:t>(Example #1)</a:t>
            </a:r>
          </a:p>
        </p:txBody>
      </p:sp>
      <p:sp>
        <p:nvSpPr>
          <p:cNvPr id="84995" name="Rectangle 3"/>
          <p:cNvSpPr>
            <a:spLocks noGrp="1" noChangeArrowheads="1"/>
          </p:cNvSpPr>
          <p:nvPr>
            <p:ph type="body" idx="4294967295"/>
          </p:nvPr>
        </p:nvSpPr>
        <p:spPr>
          <a:xfrm>
            <a:off x="786630" y="2305264"/>
            <a:ext cx="2087563" cy="360362"/>
          </a:xfrm>
        </p:spPr>
        <p:txBody>
          <a:bodyPr/>
          <a:lstStyle/>
          <a:p>
            <a:pPr>
              <a:buFontTx/>
              <a:buNone/>
            </a:pPr>
            <a:r>
              <a:rPr lang="en-US" altLang="zh-TW" sz="1800" b="1" dirty="0">
                <a:sym typeface="Wingdings" panose="05000000000000000000" pitchFamily="2" charset="2"/>
              </a:rPr>
              <a:t>EQP Port </a:t>
            </a:r>
            <a:endParaRPr lang="en-US" altLang="zh-TW" sz="1800" b="1" dirty="0"/>
          </a:p>
        </p:txBody>
      </p:sp>
      <p:sp>
        <p:nvSpPr>
          <p:cNvPr id="85000" name="Rectangle 8"/>
          <p:cNvSpPr>
            <a:spLocks noChangeArrowheads="1"/>
          </p:cNvSpPr>
          <p:nvPr/>
        </p:nvSpPr>
        <p:spPr bwMode="auto">
          <a:xfrm>
            <a:off x="786630" y="3841602"/>
            <a:ext cx="2808288" cy="360363"/>
          </a:xfrm>
          <a:prstGeom prst="rect">
            <a:avLst/>
          </a:prstGeom>
        </p:spPr>
        <p:txBody>
          <a:bodyPr/>
          <a:lstStyle/>
          <a:p>
            <a:pPr marL="228600" indent="-228600">
              <a:lnSpc>
                <a:spcPct val="90000"/>
              </a:lnSpc>
              <a:spcBef>
                <a:spcPts val="1000"/>
              </a:spcBef>
            </a:pPr>
            <a:r>
              <a:rPr lang="en-US" altLang="zh-TW" b="1" dirty="0">
                <a:sym typeface="Wingdings" panose="05000000000000000000" pitchFamily="2" charset="2"/>
              </a:rPr>
              <a:t>Clean Stocker </a:t>
            </a:r>
            <a:endParaRPr lang="en-US" altLang="zh-TW" b="1" dirty="0"/>
          </a:p>
        </p:txBody>
      </p:sp>
      <p:sp>
        <p:nvSpPr>
          <p:cNvPr id="85001" name="Text Box 9"/>
          <p:cNvSpPr txBox="1">
            <a:spLocks noChangeArrowheads="1"/>
          </p:cNvSpPr>
          <p:nvPr/>
        </p:nvSpPr>
        <p:spPr bwMode="auto">
          <a:xfrm>
            <a:off x="540000" y="1440000"/>
            <a:ext cx="1078171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dirty="0" err="1"/>
              <a:t>WD_Clean</a:t>
            </a:r>
            <a:r>
              <a:rPr lang="en-US" altLang="zh-TW" dirty="0"/>
              <a:t> will confirm when the cassette runs on ACSPT100 Port 1 If the manufacturing lot in cassette </a:t>
            </a:r>
            <a:r>
              <a:rPr lang="en-US" altLang="zh-TW" dirty="0" err="1"/>
              <a:t>Model_no</a:t>
            </a:r>
            <a:r>
              <a:rPr lang="en-US" altLang="zh-TW" dirty="0"/>
              <a:t>=V42H4-A1, </a:t>
            </a:r>
            <a:r>
              <a:rPr lang="en-US" altLang="zh-TW" dirty="0" err="1"/>
              <a:t>Abbr_no</a:t>
            </a:r>
            <a:r>
              <a:rPr lang="en-US" altLang="zh-TW" dirty="0"/>
              <a:t>=</a:t>
            </a:r>
            <a:r>
              <a:rPr lang="en-US" altLang="zh-TW" dirty="0" err="1"/>
              <a:t>C3</a:t>
            </a:r>
            <a:r>
              <a:rPr lang="en-US" altLang="zh-TW" dirty="0"/>
              <a:t>, </a:t>
            </a:r>
            <a:r>
              <a:rPr lang="en-US" altLang="zh-TW" dirty="0" err="1"/>
              <a:t>Next_Process_Id</a:t>
            </a:r>
            <a:r>
              <a:rPr lang="en-US" altLang="zh-TW" dirty="0"/>
              <a:t>=GL_IEX, the cassette will be returned to 01 Partition of ICAS0370. </a:t>
            </a:r>
            <a:endParaRPr lang="zh-TW" altLang="en-US" dirty="0"/>
          </a:p>
        </p:txBody>
      </p:sp>
      <p:sp>
        <p:nvSpPr>
          <p:cNvPr id="85002" name="Text Box 10"/>
          <p:cNvSpPr txBox="1">
            <a:spLocks noChangeArrowheads="1"/>
          </p:cNvSpPr>
          <p:nvPr/>
        </p:nvSpPr>
        <p:spPr bwMode="auto">
          <a:xfrm>
            <a:off x="9692941" y="2847082"/>
            <a:ext cx="117923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1200" dirty="0" err="1">
                <a:solidFill>
                  <a:srgbClr val="0000CC"/>
                </a:solidFill>
              </a:rPr>
              <a:t>N:StockerGroup</a:t>
            </a:r>
            <a:endParaRPr lang="en-US" altLang="zh-TW" sz="1200" dirty="0">
              <a:solidFill>
                <a:srgbClr val="0000CC"/>
              </a:solidFill>
            </a:endParaRPr>
          </a:p>
          <a:p>
            <a:r>
              <a:rPr lang="en-US" altLang="zh-TW" sz="1200" dirty="0" err="1">
                <a:solidFill>
                  <a:srgbClr val="0000CC"/>
                </a:solidFill>
              </a:rPr>
              <a:t>Y:Stocker</a:t>
            </a:r>
            <a:endParaRPr lang="en-US" altLang="zh-TW" sz="1200" dirty="0">
              <a:solidFill>
                <a:srgbClr val="0000CC"/>
              </a:solidFill>
            </a:endParaRPr>
          </a:p>
        </p:txBody>
      </p:sp>
      <p:pic>
        <p:nvPicPr>
          <p:cNvPr id="2" name="圖片 1"/>
          <p:cNvPicPr>
            <a:picLocks noChangeAspect="1"/>
          </p:cNvPicPr>
          <p:nvPr/>
        </p:nvPicPr>
        <p:blipFill>
          <a:blip r:embed="rId3"/>
          <a:stretch>
            <a:fillRect/>
          </a:stretch>
        </p:blipFill>
        <p:spPr>
          <a:xfrm>
            <a:off x="839769" y="2630240"/>
            <a:ext cx="8610600" cy="895350"/>
          </a:xfrm>
          <a:prstGeom prst="rect">
            <a:avLst/>
          </a:prstGeom>
        </p:spPr>
      </p:pic>
      <p:sp>
        <p:nvSpPr>
          <p:cNvPr id="85003" name="Line 11"/>
          <p:cNvSpPr>
            <a:spLocks noChangeShapeType="1"/>
          </p:cNvSpPr>
          <p:nvPr/>
        </p:nvSpPr>
        <p:spPr bwMode="auto">
          <a:xfrm>
            <a:off x="9119183" y="3005722"/>
            <a:ext cx="573757" cy="176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pic>
        <p:nvPicPr>
          <p:cNvPr id="3" name="圖片 2"/>
          <p:cNvPicPr>
            <a:picLocks noChangeAspect="1"/>
          </p:cNvPicPr>
          <p:nvPr/>
        </p:nvPicPr>
        <p:blipFill>
          <a:blip r:embed="rId4"/>
          <a:stretch>
            <a:fillRect/>
          </a:stretch>
        </p:blipFill>
        <p:spPr>
          <a:xfrm>
            <a:off x="839769" y="4159783"/>
            <a:ext cx="6581775" cy="523875"/>
          </a:xfrm>
          <a:prstGeom prst="rect">
            <a:avLst/>
          </a:prstGeom>
        </p:spPr>
      </p:pic>
    </p:spTree>
    <p:extLst>
      <p:ext uri="{BB962C8B-B14F-4D97-AF65-F5344CB8AC3E}">
        <p14:creationId xmlns:p14="http://schemas.microsoft.com/office/powerpoint/2010/main" val="4171461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59296" y="524152"/>
            <a:ext cx="10515600" cy="706161"/>
          </a:xfrm>
        </p:spPr>
        <p:txBody>
          <a:bodyPr/>
          <a:lstStyle/>
          <a:p>
            <a:r>
              <a:rPr lang="en-US" altLang="zh-TW" sz="3600" dirty="0"/>
              <a:t>EQP Port Clean Stocker setting </a:t>
            </a:r>
            <a:r>
              <a:rPr lang="en-US" altLang="zh-TW" sz="2400" dirty="0">
                <a:solidFill>
                  <a:schemeClr val="tx1"/>
                </a:solidFill>
              </a:rPr>
              <a:t>(Example #2)</a:t>
            </a:r>
          </a:p>
        </p:txBody>
      </p:sp>
      <p:sp>
        <p:nvSpPr>
          <p:cNvPr id="86032" name="Rectangle 16"/>
          <p:cNvSpPr>
            <a:spLocks noChangeArrowheads="1"/>
          </p:cNvSpPr>
          <p:nvPr/>
        </p:nvSpPr>
        <p:spPr bwMode="auto">
          <a:xfrm>
            <a:off x="540000" y="1440000"/>
            <a:ext cx="1078171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dirty="0" err="1"/>
              <a:t>WD_Clean</a:t>
            </a:r>
            <a:r>
              <a:rPr lang="en-US" altLang="zh-TW" dirty="0"/>
              <a:t> will confirm when the cassette is run in ACSTO100 Port1. If the cassette </a:t>
            </a:r>
            <a:r>
              <a:rPr lang="en-US" altLang="zh-TW" dirty="0" err="1"/>
              <a:t>Next_Process_Id</a:t>
            </a:r>
            <a:r>
              <a:rPr lang="en-US" altLang="zh-TW" dirty="0"/>
              <a:t>=AS-CVD, the cassette will be returned to the Stocker Group of $R_S031S071. According to the Stocker Group Map setting, the cassette will be dispatched to ICAS0030 Partition 01 first, and the second priority will be dispatched to ICAS0070 Partition 01. </a:t>
            </a:r>
            <a:endParaRPr lang="zh-TW" altLang="en-US" dirty="0"/>
          </a:p>
        </p:txBody>
      </p:sp>
      <p:sp>
        <p:nvSpPr>
          <p:cNvPr id="12" name="Rectangle 3"/>
          <p:cNvSpPr txBox="1">
            <a:spLocks noChangeArrowheads="1"/>
          </p:cNvSpPr>
          <p:nvPr/>
        </p:nvSpPr>
        <p:spPr>
          <a:xfrm>
            <a:off x="786630" y="2681675"/>
            <a:ext cx="2087563" cy="360362"/>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zh-TW" sz="1800" b="1">
                <a:sym typeface="Wingdings" panose="05000000000000000000" pitchFamily="2" charset="2"/>
              </a:rPr>
              <a:t>EQP Port </a:t>
            </a:r>
            <a:endParaRPr lang="en-US" altLang="zh-TW" sz="1800" b="1" dirty="0"/>
          </a:p>
        </p:txBody>
      </p:sp>
      <p:sp>
        <p:nvSpPr>
          <p:cNvPr id="13" name="Rectangle 8"/>
          <p:cNvSpPr>
            <a:spLocks noChangeArrowheads="1"/>
          </p:cNvSpPr>
          <p:nvPr/>
        </p:nvSpPr>
        <p:spPr bwMode="auto">
          <a:xfrm>
            <a:off x="839769" y="3851717"/>
            <a:ext cx="2808288" cy="360363"/>
          </a:xfrm>
          <a:prstGeom prst="rect">
            <a:avLst/>
          </a:prstGeom>
        </p:spPr>
        <p:txBody>
          <a:bodyPr/>
          <a:lstStyle/>
          <a:p>
            <a:pPr marL="228600" indent="-228600">
              <a:lnSpc>
                <a:spcPct val="90000"/>
              </a:lnSpc>
              <a:spcBef>
                <a:spcPts val="1000"/>
              </a:spcBef>
            </a:pPr>
            <a:r>
              <a:rPr lang="en-US" altLang="zh-TW" b="1" dirty="0">
                <a:sym typeface="Wingdings" panose="05000000000000000000" pitchFamily="2" charset="2"/>
              </a:rPr>
              <a:t>Clean Stocker </a:t>
            </a:r>
            <a:endParaRPr lang="en-US" altLang="zh-TW" b="1" dirty="0"/>
          </a:p>
        </p:txBody>
      </p:sp>
      <p:sp>
        <p:nvSpPr>
          <p:cNvPr id="14" name="Text Box 10"/>
          <p:cNvSpPr txBox="1">
            <a:spLocks noChangeArrowheads="1"/>
          </p:cNvSpPr>
          <p:nvPr/>
        </p:nvSpPr>
        <p:spPr bwMode="auto">
          <a:xfrm>
            <a:off x="9692941" y="3259589"/>
            <a:ext cx="117923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1200" dirty="0" err="1">
                <a:solidFill>
                  <a:srgbClr val="0000CC"/>
                </a:solidFill>
              </a:rPr>
              <a:t>N:StockerGroup</a:t>
            </a:r>
            <a:endParaRPr lang="en-US" altLang="zh-TW" sz="1200" dirty="0">
              <a:solidFill>
                <a:srgbClr val="0000CC"/>
              </a:solidFill>
            </a:endParaRPr>
          </a:p>
          <a:p>
            <a:r>
              <a:rPr lang="en-US" altLang="zh-TW" sz="1200" dirty="0" err="1">
                <a:solidFill>
                  <a:srgbClr val="0000CC"/>
                </a:solidFill>
              </a:rPr>
              <a:t>Y:Stocker</a:t>
            </a:r>
            <a:endParaRPr lang="en-US" altLang="zh-TW" sz="1200" dirty="0">
              <a:solidFill>
                <a:srgbClr val="0000CC"/>
              </a:solidFill>
            </a:endParaRPr>
          </a:p>
        </p:txBody>
      </p:sp>
      <p:pic>
        <p:nvPicPr>
          <p:cNvPr id="2" name="圖片 1"/>
          <p:cNvPicPr>
            <a:picLocks noChangeAspect="1"/>
          </p:cNvPicPr>
          <p:nvPr/>
        </p:nvPicPr>
        <p:blipFill>
          <a:blip r:embed="rId3"/>
          <a:stretch>
            <a:fillRect/>
          </a:stretch>
        </p:blipFill>
        <p:spPr>
          <a:xfrm>
            <a:off x="839769" y="2987829"/>
            <a:ext cx="8715375" cy="733425"/>
          </a:xfrm>
          <a:prstGeom prst="rect">
            <a:avLst/>
          </a:prstGeom>
        </p:spPr>
      </p:pic>
      <p:sp>
        <p:nvSpPr>
          <p:cNvPr id="16" name="Line 11"/>
          <p:cNvSpPr>
            <a:spLocks noChangeShapeType="1"/>
          </p:cNvSpPr>
          <p:nvPr/>
        </p:nvSpPr>
        <p:spPr bwMode="auto">
          <a:xfrm>
            <a:off x="9119183" y="3418229"/>
            <a:ext cx="573757" cy="176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pic>
        <p:nvPicPr>
          <p:cNvPr id="3" name="圖片 2"/>
          <p:cNvPicPr>
            <a:picLocks noChangeAspect="1"/>
          </p:cNvPicPr>
          <p:nvPr/>
        </p:nvPicPr>
        <p:blipFill>
          <a:blip r:embed="rId4"/>
          <a:stretch>
            <a:fillRect/>
          </a:stretch>
        </p:blipFill>
        <p:spPr>
          <a:xfrm>
            <a:off x="875678" y="4163952"/>
            <a:ext cx="5972175" cy="533400"/>
          </a:xfrm>
          <a:prstGeom prst="rect">
            <a:avLst/>
          </a:prstGeom>
        </p:spPr>
      </p:pic>
      <p:sp>
        <p:nvSpPr>
          <p:cNvPr id="10" name="Rectangle 5"/>
          <p:cNvSpPr txBox="1">
            <a:spLocks noChangeArrowheads="1"/>
          </p:cNvSpPr>
          <p:nvPr/>
        </p:nvSpPr>
        <p:spPr>
          <a:xfrm>
            <a:off x="875678" y="5107001"/>
            <a:ext cx="3240088" cy="360363"/>
          </a:xfrm>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zh-TW" sz="1800" b="1" dirty="0">
                <a:sym typeface="Wingdings" panose="05000000000000000000" pitchFamily="2" charset="2"/>
              </a:rPr>
              <a:t>Stocker Group Map</a:t>
            </a:r>
          </a:p>
        </p:txBody>
      </p:sp>
      <p:pic>
        <p:nvPicPr>
          <p:cNvPr id="11" name="圖片 10"/>
          <p:cNvPicPr>
            <a:picLocks noChangeAspect="1"/>
          </p:cNvPicPr>
          <p:nvPr/>
        </p:nvPicPr>
        <p:blipFill>
          <a:blip r:embed="rId5"/>
          <a:stretch>
            <a:fillRect/>
          </a:stretch>
        </p:blipFill>
        <p:spPr>
          <a:xfrm>
            <a:off x="875678" y="5438877"/>
            <a:ext cx="6257925" cy="714375"/>
          </a:xfrm>
          <a:prstGeom prst="rect">
            <a:avLst/>
          </a:prstGeom>
        </p:spPr>
      </p:pic>
      <p:sp>
        <p:nvSpPr>
          <p:cNvPr id="15" name="Rectangle 7"/>
          <p:cNvSpPr>
            <a:spLocks noChangeArrowheads="1"/>
          </p:cNvSpPr>
          <p:nvPr/>
        </p:nvSpPr>
        <p:spPr bwMode="auto">
          <a:xfrm>
            <a:off x="2458917" y="5505552"/>
            <a:ext cx="936625" cy="647700"/>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Tree>
    <p:extLst>
      <p:ext uri="{BB962C8B-B14F-4D97-AF65-F5344CB8AC3E}">
        <p14:creationId xmlns:p14="http://schemas.microsoft.com/office/powerpoint/2010/main" val="2842769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59296" y="524152"/>
            <a:ext cx="10515600" cy="773435"/>
          </a:xfrm>
        </p:spPr>
        <p:txBody>
          <a:bodyPr/>
          <a:lstStyle/>
          <a:p>
            <a:r>
              <a:rPr lang="en-US" altLang="zh-TW" sz="3600" dirty="0"/>
              <a:t>WD_CLEAN  :</a:t>
            </a:r>
            <a:r>
              <a:rPr lang="en-US" altLang="zh-TW" sz="2400" dirty="0">
                <a:solidFill>
                  <a:schemeClr val="tx1"/>
                </a:solidFill>
              </a:rPr>
              <a:t> </a:t>
            </a:r>
            <a:r>
              <a:rPr lang="en-US" altLang="zh-TW" sz="2800" dirty="0">
                <a:solidFill>
                  <a:schemeClr val="tx1"/>
                </a:solidFill>
              </a:rPr>
              <a:t>EQ </a:t>
            </a:r>
            <a:r>
              <a:rPr lang="en-US" altLang="zh-TW" sz="2800" dirty="0">
                <a:solidFill>
                  <a:schemeClr val="tx1"/>
                </a:solidFill>
                <a:ea typeface="Taipei" charset="-120"/>
                <a:sym typeface="Wingdings" panose="05000000000000000000" pitchFamily="2" charset="2"/>
              </a:rPr>
              <a:t> Force Return</a:t>
            </a:r>
          </a:p>
        </p:txBody>
      </p:sp>
      <p:sp>
        <p:nvSpPr>
          <p:cNvPr id="26627" name="Text Box 3"/>
          <p:cNvSpPr txBox="1">
            <a:spLocks noChangeArrowheads="1"/>
          </p:cNvSpPr>
          <p:nvPr/>
        </p:nvSpPr>
        <p:spPr bwMode="auto">
          <a:xfrm>
            <a:off x="540000" y="1440000"/>
            <a:ext cx="1078171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buFont typeface="Wingdings" panose="05000000000000000000" pitchFamily="2" charset="2"/>
              <a:buChar char="þ"/>
            </a:pPr>
            <a:r>
              <a:rPr lang="en-US" altLang="zh-TW" dirty="0">
                <a:ea typeface="Taipei" charset="-120"/>
              </a:rPr>
              <a:t>Force Return Flag </a:t>
            </a:r>
            <a:r>
              <a:rPr lang="zh-TW" altLang="en-US" dirty="0">
                <a:ea typeface="Taipei" charset="-120"/>
                <a:sym typeface="Wingdings" panose="05000000000000000000" pitchFamily="2" charset="2"/>
              </a:rPr>
              <a:t> </a:t>
            </a:r>
            <a:r>
              <a:rPr lang="en-US" altLang="zh-TW" dirty="0"/>
              <a:t>Turn on the function of automatically sending the goods back to the Stocker after the EQ</a:t>
            </a:r>
          </a:p>
          <a:p>
            <a:r>
              <a:rPr lang="en-US" altLang="zh-TW" dirty="0"/>
              <a:t>                                           run is finished. </a:t>
            </a:r>
            <a:endParaRPr lang="en-US" altLang="zh-TW" dirty="0">
              <a:ea typeface="Taipei" charset="-120"/>
              <a:sym typeface="Wingdings" panose="05000000000000000000" pitchFamily="2" charset="2"/>
            </a:endParaRPr>
          </a:p>
          <a:p>
            <a:r>
              <a:rPr lang="en-US" altLang="zh-TW" dirty="0">
                <a:solidFill>
                  <a:srgbClr val="FF3300"/>
                </a:solidFill>
                <a:ea typeface="Taipei" charset="-120"/>
              </a:rPr>
              <a:t>Force Return Time</a:t>
            </a:r>
            <a:r>
              <a:rPr lang="en-US" altLang="zh-TW" dirty="0">
                <a:ea typeface="Taipei" charset="-120"/>
              </a:rPr>
              <a:t>     </a:t>
            </a:r>
            <a:r>
              <a:rPr lang="en-US" altLang="zh-TW" dirty="0">
                <a:ea typeface="Taipei" charset="-120"/>
                <a:sym typeface="Wingdings" panose="05000000000000000000" pitchFamily="2" charset="2"/>
              </a:rPr>
              <a:t> </a:t>
            </a:r>
            <a:r>
              <a:rPr lang="en-US" altLang="zh-TW" dirty="0"/>
              <a:t>Wait a </a:t>
            </a:r>
            <a:r>
              <a:rPr lang="en-US" altLang="zh-TW" u="sng" dirty="0"/>
              <a:t>few minutes </a:t>
            </a:r>
            <a:r>
              <a:rPr lang="en-US" altLang="zh-TW" dirty="0"/>
              <a:t>on the port before being dispatched back to the Stocker (For EQ-&gt;EQ</a:t>
            </a:r>
          </a:p>
          <a:p>
            <a:r>
              <a:rPr lang="en-US" altLang="zh-TW" dirty="0"/>
              <a:t>                                           direct transmission can be realized)</a:t>
            </a:r>
            <a:endParaRPr lang="en-US" altLang="zh-TW" dirty="0">
              <a:ea typeface="Taipei" charset="-120"/>
            </a:endParaRPr>
          </a:p>
        </p:txBody>
      </p:sp>
      <p:graphicFrame>
        <p:nvGraphicFramePr>
          <p:cNvPr id="26628" name="Object 4"/>
          <p:cNvGraphicFramePr>
            <a:graphicFrameLocks noChangeAspect="1"/>
          </p:cNvGraphicFramePr>
          <p:nvPr>
            <p:extLst>
              <p:ext uri="{D42A27DB-BD31-4B8C-83A1-F6EECF244321}">
                <p14:modId xmlns:p14="http://schemas.microsoft.com/office/powerpoint/2010/main" val="3192624142"/>
              </p:ext>
            </p:extLst>
          </p:nvPr>
        </p:nvGraphicFramePr>
        <p:xfrm>
          <a:off x="1256632" y="2640329"/>
          <a:ext cx="7056437" cy="3544888"/>
        </p:xfrm>
        <a:graphic>
          <a:graphicData uri="http://schemas.openxmlformats.org/presentationml/2006/ole">
            <mc:AlternateContent xmlns:mc="http://schemas.openxmlformats.org/markup-compatibility/2006">
              <mc:Choice xmlns:v="urn:schemas-microsoft-com:vml" Requires="v">
                <p:oleObj name="點陣圖影像" r:id="rId3" imgW="8059275" imgH="4048690" progId="Paint.Picture">
                  <p:embed/>
                </p:oleObj>
              </mc:Choice>
              <mc:Fallback>
                <p:oleObj name="點陣圖影像" r:id="rId3" imgW="8059275" imgH="4048690" progId="Paint.Picture">
                  <p:embed/>
                  <p:pic>
                    <p:nvPicPr>
                      <p:cNvPr id="2662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6632" y="2640329"/>
                        <a:ext cx="7056437" cy="354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32" name="Rectangle 8"/>
          <p:cNvSpPr>
            <a:spLocks noChangeArrowheads="1"/>
          </p:cNvSpPr>
          <p:nvPr/>
        </p:nvSpPr>
        <p:spPr bwMode="auto">
          <a:xfrm>
            <a:off x="4437063" y="4355749"/>
            <a:ext cx="3262479" cy="431800"/>
          </a:xfrm>
          <a:prstGeom prst="rect">
            <a:avLst/>
          </a:prstGeom>
          <a:noFill/>
          <a:ln w="2222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 name="矩形 1"/>
          <p:cNvSpPr/>
          <p:nvPr/>
        </p:nvSpPr>
        <p:spPr>
          <a:xfrm>
            <a:off x="1767975" y="4355749"/>
            <a:ext cx="1491915" cy="431800"/>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733629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59296" y="524152"/>
            <a:ext cx="10515600" cy="637899"/>
          </a:xfrm>
        </p:spPr>
        <p:txBody>
          <a:bodyPr/>
          <a:lstStyle/>
          <a:p>
            <a:r>
              <a:rPr lang="en-US" altLang="zh-TW" sz="3600" b="1" dirty="0"/>
              <a:t>1.4.2 </a:t>
            </a:r>
            <a:r>
              <a:rPr lang="en-US" altLang="ja-JP" sz="3600" b="1" dirty="0"/>
              <a:t> </a:t>
            </a:r>
            <a:r>
              <a:rPr lang="en-US" altLang="zh-TW" sz="3600" b="1" dirty="0"/>
              <a:t> WD Load request  </a:t>
            </a:r>
          </a:p>
        </p:txBody>
      </p:sp>
      <p:sp>
        <p:nvSpPr>
          <p:cNvPr id="40963" name="Text Box 3"/>
          <p:cNvSpPr txBox="1">
            <a:spLocks noChangeArrowheads="1"/>
          </p:cNvSpPr>
          <p:nvPr/>
        </p:nvSpPr>
        <p:spPr bwMode="auto">
          <a:xfrm>
            <a:off x="3778250" y="5266665"/>
            <a:ext cx="1066800" cy="274638"/>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000099"/>
              </a:buClr>
            </a:pPr>
            <a:r>
              <a:rPr lang="en-US" altLang="zh-TW" sz="1200">
                <a:latin typeface="Arial Black" panose="020B0A04020102020204" pitchFamily="34" charset="0"/>
                <a:ea typeface="Arial Unicode MS" pitchFamily="34" charset="-120"/>
              </a:rPr>
              <a:t> </a:t>
            </a:r>
          </a:p>
        </p:txBody>
      </p:sp>
      <p:sp>
        <p:nvSpPr>
          <p:cNvPr id="40964" name="Text Box 4"/>
          <p:cNvSpPr txBox="1">
            <a:spLocks noChangeArrowheads="1"/>
          </p:cNvSpPr>
          <p:nvPr/>
        </p:nvSpPr>
        <p:spPr bwMode="auto">
          <a:xfrm>
            <a:off x="540000" y="1440000"/>
            <a:ext cx="1078171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dirty="0"/>
              <a:t>Purpose : When the port of EQP sends </a:t>
            </a:r>
            <a:r>
              <a:rPr lang="en-US" altLang="zh-TW" dirty="0">
                <a:solidFill>
                  <a:srgbClr val="FF0000"/>
                </a:solidFill>
              </a:rPr>
              <a:t>LDRQ (load request)</a:t>
            </a:r>
            <a:r>
              <a:rPr lang="en-US" altLang="zh-TW" dirty="0"/>
              <a:t>, DCS automatically finds the WIP of this machine in</a:t>
            </a:r>
          </a:p>
          <a:p>
            <a:r>
              <a:rPr lang="en-US" altLang="zh-TW" dirty="0"/>
              <a:t>                  </a:t>
            </a:r>
            <a:r>
              <a:rPr lang="en-US" altLang="zh-TW" b="1" dirty="0">
                <a:solidFill>
                  <a:srgbClr val="FF0000"/>
                </a:solidFill>
              </a:rPr>
              <a:t>Supply Stocker </a:t>
            </a:r>
            <a:r>
              <a:rPr lang="en-US" altLang="zh-TW" dirty="0"/>
              <a:t>(set as stocker 1), and sends the Cassette with higher priority (more urgent) to the port</a:t>
            </a:r>
          </a:p>
          <a:p>
            <a:r>
              <a:rPr lang="en-US" altLang="zh-TW" dirty="0"/>
              <a:t>                  of EQP. </a:t>
            </a:r>
            <a:endParaRPr lang="zh-TW" altLang="en-US" sz="1600" dirty="0">
              <a:latin typeface="Times" panose="02020603050405020304" pitchFamily="18" charset="0"/>
              <a:ea typeface="Taipei" charset="-120"/>
            </a:endParaRPr>
          </a:p>
        </p:txBody>
      </p:sp>
      <p:sp>
        <p:nvSpPr>
          <p:cNvPr id="40965" name="Text Box 5"/>
          <p:cNvSpPr txBox="1">
            <a:spLocks noChangeArrowheads="1"/>
          </p:cNvSpPr>
          <p:nvPr/>
        </p:nvSpPr>
        <p:spPr bwMode="auto">
          <a:xfrm>
            <a:off x="540000" y="2304384"/>
            <a:ext cx="1078171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dirty="0"/>
              <a:t>Concept : (1) WIP is in the (101/102/103) zone of </a:t>
            </a:r>
            <a:r>
              <a:rPr lang="en-US" altLang="zh-TW" b="1" dirty="0"/>
              <a:t>Supply Stocker</a:t>
            </a:r>
            <a:r>
              <a:rPr lang="en-US" altLang="zh-TW" dirty="0"/>
              <a:t>, and can be directly sent to EQP by DCS.</a:t>
            </a:r>
          </a:p>
          <a:p>
            <a:r>
              <a:rPr lang="en-US" altLang="zh-TW" dirty="0"/>
              <a:t>                  (2) If the supply stocker is a group (ex: stocker1+stocker2 is a stocker group),when the WIP located in</a:t>
            </a:r>
          </a:p>
          <a:p>
            <a:r>
              <a:rPr lang="en-US" altLang="zh-TW" dirty="0"/>
              <a:t>                        Stocker 2 can send directly to  LDRQ EQ, but the transmission distance is longer than stocker1 to EQ. </a:t>
            </a:r>
            <a:endParaRPr lang="en-US" altLang="zh-TW" sz="1600" dirty="0">
              <a:latin typeface="Times" panose="02020603050405020304" pitchFamily="18" charset="0"/>
              <a:ea typeface="Taipei" charset="-120"/>
            </a:endParaRPr>
          </a:p>
        </p:txBody>
      </p:sp>
      <p:sp>
        <p:nvSpPr>
          <p:cNvPr id="40967" name="Rectangle 7"/>
          <p:cNvSpPr>
            <a:spLocks noChangeArrowheads="1"/>
          </p:cNvSpPr>
          <p:nvPr/>
        </p:nvSpPr>
        <p:spPr bwMode="auto">
          <a:xfrm>
            <a:off x="4727576" y="4834365"/>
            <a:ext cx="2663825" cy="835024"/>
          </a:xfrm>
          <a:prstGeom prst="rect">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sz="1200">
                <a:ea typeface="Taipei" charset="-120"/>
              </a:rPr>
              <a:t>Partition 1</a:t>
            </a:r>
          </a:p>
        </p:txBody>
      </p:sp>
      <p:sp>
        <p:nvSpPr>
          <p:cNvPr id="40968" name="Rectangle 8"/>
          <p:cNvSpPr>
            <a:spLocks noChangeArrowheads="1"/>
          </p:cNvSpPr>
          <p:nvPr/>
        </p:nvSpPr>
        <p:spPr bwMode="auto">
          <a:xfrm>
            <a:off x="4727575" y="543318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0969" name="Rectangle 9"/>
          <p:cNvSpPr>
            <a:spLocks noChangeArrowheads="1"/>
          </p:cNvSpPr>
          <p:nvPr/>
        </p:nvSpPr>
        <p:spPr bwMode="auto">
          <a:xfrm>
            <a:off x="5375275" y="543318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0970" name="Rectangle 10"/>
          <p:cNvSpPr>
            <a:spLocks noChangeArrowheads="1"/>
          </p:cNvSpPr>
          <p:nvPr/>
        </p:nvSpPr>
        <p:spPr bwMode="auto">
          <a:xfrm>
            <a:off x="5591175" y="543318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0971" name="Rectangle 11"/>
          <p:cNvSpPr>
            <a:spLocks noChangeArrowheads="1"/>
          </p:cNvSpPr>
          <p:nvPr/>
        </p:nvSpPr>
        <p:spPr bwMode="auto">
          <a:xfrm>
            <a:off x="5807075" y="543318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0972" name="Rectangle 12"/>
          <p:cNvSpPr>
            <a:spLocks noChangeArrowheads="1"/>
          </p:cNvSpPr>
          <p:nvPr/>
        </p:nvSpPr>
        <p:spPr bwMode="auto">
          <a:xfrm>
            <a:off x="6022975" y="543318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0973" name="Rectangle 13"/>
          <p:cNvSpPr>
            <a:spLocks noChangeArrowheads="1"/>
          </p:cNvSpPr>
          <p:nvPr/>
        </p:nvSpPr>
        <p:spPr bwMode="auto">
          <a:xfrm>
            <a:off x="6238875" y="543318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0974" name="Rectangle 14"/>
          <p:cNvSpPr>
            <a:spLocks noChangeArrowheads="1"/>
          </p:cNvSpPr>
          <p:nvPr/>
        </p:nvSpPr>
        <p:spPr bwMode="auto">
          <a:xfrm>
            <a:off x="6454775" y="543318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0975" name="Rectangle 15"/>
          <p:cNvSpPr>
            <a:spLocks noChangeArrowheads="1"/>
          </p:cNvSpPr>
          <p:nvPr/>
        </p:nvSpPr>
        <p:spPr bwMode="auto">
          <a:xfrm>
            <a:off x="6670675" y="543318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0976" name="Rectangle 16"/>
          <p:cNvSpPr>
            <a:spLocks noChangeArrowheads="1"/>
          </p:cNvSpPr>
          <p:nvPr/>
        </p:nvSpPr>
        <p:spPr bwMode="auto">
          <a:xfrm>
            <a:off x="6886575" y="543318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0977" name="Rectangle 17"/>
          <p:cNvSpPr>
            <a:spLocks noChangeArrowheads="1"/>
          </p:cNvSpPr>
          <p:nvPr/>
        </p:nvSpPr>
        <p:spPr bwMode="auto">
          <a:xfrm>
            <a:off x="4727575" y="483436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0978" name="Rectangle 18"/>
          <p:cNvSpPr>
            <a:spLocks noChangeArrowheads="1"/>
          </p:cNvSpPr>
          <p:nvPr/>
        </p:nvSpPr>
        <p:spPr bwMode="auto">
          <a:xfrm>
            <a:off x="4943475" y="483436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0979" name="Rectangle 19"/>
          <p:cNvSpPr>
            <a:spLocks noChangeArrowheads="1"/>
          </p:cNvSpPr>
          <p:nvPr/>
        </p:nvSpPr>
        <p:spPr bwMode="auto">
          <a:xfrm>
            <a:off x="5159375" y="483436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0980" name="Rectangle 20"/>
          <p:cNvSpPr>
            <a:spLocks noChangeArrowheads="1"/>
          </p:cNvSpPr>
          <p:nvPr/>
        </p:nvSpPr>
        <p:spPr bwMode="auto">
          <a:xfrm>
            <a:off x="5375275" y="483436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0981" name="Rectangle 21"/>
          <p:cNvSpPr>
            <a:spLocks noChangeArrowheads="1"/>
          </p:cNvSpPr>
          <p:nvPr/>
        </p:nvSpPr>
        <p:spPr bwMode="auto">
          <a:xfrm>
            <a:off x="5591175" y="483436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0982" name="Rectangle 22"/>
          <p:cNvSpPr>
            <a:spLocks noChangeArrowheads="1"/>
          </p:cNvSpPr>
          <p:nvPr/>
        </p:nvSpPr>
        <p:spPr bwMode="auto">
          <a:xfrm>
            <a:off x="5807075" y="483436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0983" name="Rectangle 23"/>
          <p:cNvSpPr>
            <a:spLocks noChangeArrowheads="1"/>
          </p:cNvSpPr>
          <p:nvPr/>
        </p:nvSpPr>
        <p:spPr bwMode="auto">
          <a:xfrm>
            <a:off x="6022975" y="483436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0984" name="Rectangle 24"/>
          <p:cNvSpPr>
            <a:spLocks noChangeArrowheads="1"/>
          </p:cNvSpPr>
          <p:nvPr/>
        </p:nvSpPr>
        <p:spPr bwMode="auto">
          <a:xfrm>
            <a:off x="6238875" y="483436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0985" name="Rectangle 25"/>
          <p:cNvSpPr>
            <a:spLocks noChangeArrowheads="1"/>
          </p:cNvSpPr>
          <p:nvPr/>
        </p:nvSpPr>
        <p:spPr bwMode="auto">
          <a:xfrm>
            <a:off x="6454775" y="483436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0986" name="Rectangle 26"/>
          <p:cNvSpPr>
            <a:spLocks noChangeArrowheads="1"/>
          </p:cNvSpPr>
          <p:nvPr/>
        </p:nvSpPr>
        <p:spPr bwMode="auto">
          <a:xfrm>
            <a:off x="6670675" y="483436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0987" name="Rectangle 27"/>
          <p:cNvSpPr>
            <a:spLocks noChangeArrowheads="1"/>
          </p:cNvSpPr>
          <p:nvPr/>
        </p:nvSpPr>
        <p:spPr bwMode="auto">
          <a:xfrm>
            <a:off x="6886575" y="483436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0988" name="Rectangle 28"/>
          <p:cNvSpPr>
            <a:spLocks noChangeArrowheads="1"/>
          </p:cNvSpPr>
          <p:nvPr/>
        </p:nvSpPr>
        <p:spPr bwMode="auto">
          <a:xfrm>
            <a:off x="7102475" y="483436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0989" name="Rectangle 29"/>
          <p:cNvSpPr>
            <a:spLocks noChangeArrowheads="1"/>
          </p:cNvSpPr>
          <p:nvPr/>
        </p:nvSpPr>
        <p:spPr bwMode="auto">
          <a:xfrm>
            <a:off x="7102475" y="543318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0990" name="Rectangle 30"/>
          <p:cNvSpPr>
            <a:spLocks noChangeArrowheads="1"/>
          </p:cNvSpPr>
          <p:nvPr/>
        </p:nvSpPr>
        <p:spPr bwMode="auto">
          <a:xfrm>
            <a:off x="4654551" y="5108917"/>
            <a:ext cx="144463"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0991" name="Rectangle 31"/>
          <p:cNvSpPr>
            <a:spLocks noChangeArrowheads="1"/>
          </p:cNvSpPr>
          <p:nvPr/>
        </p:nvSpPr>
        <p:spPr bwMode="auto">
          <a:xfrm>
            <a:off x="4943475" y="5650670"/>
            <a:ext cx="215900" cy="215900"/>
          </a:xfrm>
          <a:prstGeom prst="rect">
            <a:avLst/>
          </a:prstGeom>
          <a:solidFill>
            <a:srgbClr val="D6C8D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0992" name="Rectangle 32"/>
          <p:cNvSpPr>
            <a:spLocks noChangeArrowheads="1"/>
          </p:cNvSpPr>
          <p:nvPr/>
        </p:nvSpPr>
        <p:spPr bwMode="auto">
          <a:xfrm>
            <a:off x="5159375" y="5650670"/>
            <a:ext cx="215900" cy="215900"/>
          </a:xfrm>
          <a:prstGeom prst="rect">
            <a:avLst/>
          </a:prstGeom>
          <a:solidFill>
            <a:srgbClr val="D6C8D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0993" name="Rectangle 33"/>
          <p:cNvSpPr>
            <a:spLocks noChangeArrowheads="1"/>
          </p:cNvSpPr>
          <p:nvPr/>
        </p:nvSpPr>
        <p:spPr bwMode="auto">
          <a:xfrm>
            <a:off x="4943475" y="5866571"/>
            <a:ext cx="431800" cy="576263"/>
          </a:xfrm>
          <a:prstGeom prst="rect">
            <a:avLst/>
          </a:prstGeom>
          <a:solidFill>
            <a:srgbClr val="F5FEA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sz="1400" dirty="0">
                <a:ea typeface="Taipei" charset="-120"/>
              </a:rPr>
              <a:t>EQP</a:t>
            </a:r>
          </a:p>
        </p:txBody>
      </p:sp>
      <p:sp>
        <p:nvSpPr>
          <p:cNvPr id="40994" name="Oval 34"/>
          <p:cNvSpPr>
            <a:spLocks noChangeArrowheads="1"/>
          </p:cNvSpPr>
          <p:nvPr/>
        </p:nvSpPr>
        <p:spPr bwMode="auto">
          <a:xfrm>
            <a:off x="3863975" y="3526765"/>
            <a:ext cx="215900" cy="2159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0995" name="Text Box 35"/>
          <p:cNvSpPr txBox="1">
            <a:spLocks noChangeArrowheads="1"/>
          </p:cNvSpPr>
          <p:nvPr/>
        </p:nvSpPr>
        <p:spPr bwMode="auto">
          <a:xfrm>
            <a:off x="5859463" y="5766558"/>
            <a:ext cx="97084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dirty="0">
                <a:ea typeface="Taipei" charset="-120"/>
              </a:rPr>
              <a:t>EQP Port </a:t>
            </a:r>
          </a:p>
        </p:txBody>
      </p:sp>
      <p:sp>
        <p:nvSpPr>
          <p:cNvPr id="40996" name="Line 36"/>
          <p:cNvSpPr>
            <a:spLocks noChangeShapeType="1"/>
          </p:cNvSpPr>
          <p:nvPr/>
        </p:nvSpPr>
        <p:spPr bwMode="auto">
          <a:xfrm flipH="1" flipV="1">
            <a:off x="5446713" y="5793546"/>
            <a:ext cx="431800"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0997" name="Rectangle 37"/>
          <p:cNvSpPr>
            <a:spLocks noChangeArrowheads="1"/>
          </p:cNvSpPr>
          <p:nvPr/>
        </p:nvSpPr>
        <p:spPr bwMode="auto">
          <a:xfrm>
            <a:off x="4727576" y="3526765"/>
            <a:ext cx="2663825" cy="83878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sz="1200">
                <a:ea typeface="Taipei" charset="-120"/>
              </a:rPr>
              <a:t>Partition 1</a:t>
            </a:r>
          </a:p>
        </p:txBody>
      </p:sp>
      <p:sp>
        <p:nvSpPr>
          <p:cNvPr id="40998" name="Rectangle 38"/>
          <p:cNvSpPr>
            <a:spLocks noChangeArrowheads="1"/>
          </p:cNvSpPr>
          <p:nvPr/>
        </p:nvSpPr>
        <p:spPr bwMode="auto">
          <a:xfrm>
            <a:off x="6454775" y="4149647"/>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0999" name="Rectangle 39"/>
          <p:cNvSpPr>
            <a:spLocks noChangeArrowheads="1"/>
          </p:cNvSpPr>
          <p:nvPr/>
        </p:nvSpPr>
        <p:spPr bwMode="auto">
          <a:xfrm>
            <a:off x="6670675" y="4149647"/>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00" name="Rectangle 40"/>
          <p:cNvSpPr>
            <a:spLocks noChangeArrowheads="1"/>
          </p:cNvSpPr>
          <p:nvPr/>
        </p:nvSpPr>
        <p:spPr bwMode="auto">
          <a:xfrm>
            <a:off x="6886575" y="4149647"/>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01" name="Rectangle 41"/>
          <p:cNvSpPr>
            <a:spLocks noChangeArrowheads="1"/>
          </p:cNvSpPr>
          <p:nvPr/>
        </p:nvSpPr>
        <p:spPr bwMode="auto">
          <a:xfrm>
            <a:off x="2530475" y="352676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02" name="Rectangle 42"/>
          <p:cNvSpPr>
            <a:spLocks noChangeArrowheads="1"/>
          </p:cNvSpPr>
          <p:nvPr/>
        </p:nvSpPr>
        <p:spPr bwMode="auto">
          <a:xfrm>
            <a:off x="2746375" y="352676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03" name="Rectangle 43"/>
          <p:cNvSpPr>
            <a:spLocks noChangeArrowheads="1"/>
          </p:cNvSpPr>
          <p:nvPr/>
        </p:nvSpPr>
        <p:spPr bwMode="auto">
          <a:xfrm>
            <a:off x="2962275" y="352676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04" name="Rectangle 44"/>
          <p:cNvSpPr>
            <a:spLocks noChangeArrowheads="1"/>
          </p:cNvSpPr>
          <p:nvPr/>
        </p:nvSpPr>
        <p:spPr bwMode="auto">
          <a:xfrm>
            <a:off x="3178175" y="352676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05" name="Rectangle 45"/>
          <p:cNvSpPr>
            <a:spLocks noChangeArrowheads="1"/>
          </p:cNvSpPr>
          <p:nvPr/>
        </p:nvSpPr>
        <p:spPr bwMode="auto">
          <a:xfrm>
            <a:off x="3394075" y="352676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06" name="Rectangle 46"/>
          <p:cNvSpPr>
            <a:spLocks noChangeArrowheads="1"/>
          </p:cNvSpPr>
          <p:nvPr/>
        </p:nvSpPr>
        <p:spPr bwMode="auto">
          <a:xfrm>
            <a:off x="3609975" y="352676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07" name="Rectangle 47"/>
          <p:cNvSpPr>
            <a:spLocks noChangeArrowheads="1"/>
          </p:cNvSpPr>
          <p:nvPr/>
        </p:nvSpPr>
        <p:spPr bwMode="auto">
          <a:xfrm>
            <a:off x="3825875" y="352676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08" name="Rectangle 48"/>
          <p:cNvSpPr>
            <a:spLocks noChangeArrowheads="1"/>
          </p:cNvSpPr>
          <p:nvPr/>
        </p:nvSpPr>
        <p:spPr bwMode="auto">
          <a:xfrm>
            <a:off x="6454775" y="352676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09" name="Rectangle 49"/>
          <p:cNvSpPr>
            <a:spLocks noChangeArrowheads="1"/>
          </p:cNvSpPr>
          <p:nvPr/>
        </p:nvSpPr>
        <p:spPr bwMode="auto">
          <a:xfrm>
            <a:off x="6670675" y="352676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10" name="Rectangle 50"/>
          <p:cNvSpPr>
            <a:spLocks noChangeArrowheads="1"/>
          </p:cNvSpPr>
          <p:nvPr/>
        </p:nvSpPr>
        <p:spPr bwMode="auto">
          <a:xfrm>
            <a:off x="6886575" y="352676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11" name="Rectangle 51"/>
          <p:cNvSpPr>
            <a:spLocks noChangeArrowheads="1"/>
          </p:cNvSpPr>
          <p:nvPr/>
        </p:nvSpPr>
        <p:spPr bwMode="auto">
          <a:xfrm>
            <a:off x="7102475" y="352676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12" name="Rectangle 52"/>
          <p:cNvSpPr>
            <a:spLocks noChangeArrowheads="1"/>
          </p:cNvSpPr>
          <p:nvPr/>
        </p:nvSpPr>
        <p:spPr bwMode="auto">
          <a:xfrm>
            <a:off x="7102475" y="4149647"/>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13" name="Rectangle 53"/>
          <p:cNvSpPr>
            <a:spLocks noChangeArrowheads="1"/>
          </p:cNvSpPr>
          <p:nvPr/>
        </p:nvSpPr>
        <p:spPr bwMode="auto">
          <a:xfrm>
            <a:off x="2457451" y="3789285"/>
            <a:ext cx="144463"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14" name="Rectangle 54"/>
          <p:cNvSpPr>
            <a:spLocks noChangeArrowheads="1"/>
          </p:cNvSpPr>
          <p:nvPr/>
        </p:nvSpPr>
        <p:spPr bwMode="auto">
          <a:xfrm>
            <a:off x="4151314" y="3237840"/>
            <a:ext cx="503237" cy="3226047"/>
          </a:xfrm>
          <a:prstGeom prst="rect">
            <a:avLst/>
          </a:prstGeom>
          <a:solidFill>
            <a:srgbClr val="D6C8D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sz="1600" dirty="0">
                <a:ea typeface="Taipei" charset="-120"/>
              </a:rPr>
              <a:t>OHT</a:t>
            </a:r>
          </a:p>
        </p:txBody>
      </p:sp>
      <p:sp>
        <p:nvSpPr>
          <p:cNvPr id="41015" name="Text Box 55"/>
          <p:cNvSpPr txBox="1">
            <a:spLocks noChangeArrowheads="1"/>
          </p:cNvSpPr>
          <p:nvPr/>
        </p:nvSpPr>
        <p:spPr bwMode="auto">
          <a:xfrm>
            <a:off x="4674628" y="4327781"/>
            <a:ext cx="100001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dirty="0">
                <a:ea typeface="Taipei" charset="-120"/>
              </a:rPr>
              <a:t>Stocker 2 </a:t>
            </a:r>
          </a:p>
        </p:txBody>
      </p:sp>
      <p:sp>
        <p:nvSpPr>
          <p:cNvPr id="41016" name="Rectangle 56"/>
          <p:cNvSpPr>
            <a:spLocks noChangeArrowheads="1"/>
          </p:cNvSpPr>
          <p:nvPr/>
        </p:nvSpPr>
        <p:spPr bwMode="auto">
          <a:xfrm>
            <a:off x="1703389" y="3453740"/>
            <a:ext cx="2447925" cy="83878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sz="1200">
                <a:ea typeface="Taipei" charset="-120"/>
              </a:rPr>
              <a:t>Partition 1</a:t>
            </a:r>
          </a:p>
        </p:txBody>
      </p:sp>
      <p:sp>
        <p:nvSpPr>
          <p:cNvPr id="41017" name="Rectangle 57"/>
          <p:cNvSpPr>
            <a:spLocks noChangeArrowheads="1"/>
          </p:cNvSpPr>
          <p:nvPr/>
        </p:nvSpPr>
        <p:spPr bwMode="auto">
          <a:xfrm>
            <a:off x="1704975" y="4076622"/>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18" name="Rectangle 58"/>
          <p:cNvSpPr>
            <a:spLocks noChangeArrowheads="1"/>
          </p:cNvSpPr>
          <p:nvPr/>
        </p:nvSpPr>
        <p:spPr bwMode="auto">
          <a:xfrm>
            <a:off x="2352675" y="4076622"/>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19" name="Rectangle 59"/>
          <p:cNvSpPr>
            <a:spLocks noChangeArrowheads="1"/>
          </p:cNvSpPr>
          <p:nvPr/>
        </p:nvSpPr>
        <p:spPr bwMode="auto">
          <a:xfrm>
            <a:off x="2568575" y="4076622"/>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20" name="Rectangle 60"/>
          <p:cNvSpPr>
            <a:spLocks noChangeArrowheads="1"/>
          </p:cNvSpPr>
          <p:nvPr/>
        </p:nvSpPr>
        <p:spPr bwMode="auto">
          <a:xfrm>
            <a:off x="2784475" y="4076622"/>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21" name="Rectangle 61"/>
          <p:cNvSpPr>
            <a:spLocks noChangeArrowheads="1"/>
          </p:cNvSpPr>
          <p:nvPr/>
        </p:nvSpPr>
        <p:spPr bwMode="auto">
          <a:xfrm>
            <a:off x="3000375" y="4076622"/>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22" name="Rectangle 62"/>
          <p:cNvSpPr>
            <a:spLocks noChangeArrowheads="1"/>
          </p:cNvSpPr>
          <p:nvPr/>
        </p:nvSpPr>
        <p:spPr bwMode="auto">
          <a:xfrm>
            <a:off x="3216275" y="4076622"/>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23" name="Rectangle 63"/>
          <p:cNvSpPr>
            <a:spLocks noChangeArrowheads="1"/>
          </p:cNvSpPr>
          <p:nvPr/>
        </p:nvSpPr>
        <p:spPr bwMode="auto">
          <a:xfrm>
            <a:off x="3432175" y="4076622"/>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24" name="Rectangle 64"/>
          <p:cNvSpPr>
            <a:spLocks noChangeArrowheads="1"/>
          </p:cNvSpPr>
          <p:nvPr/>
        </p:nvSpPr>
        <p:spPr bwMode="auto">
          <a:xfrm>
            <a:off x="3648075" y="4076622"/>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25" name="Rectangle 65"/>
          <p:cNvSpPr>
            <a:spLocks noChangeArrowheads="1"/>
          </p:cNvSpPr>
          <p:nvPr/>
        </p:nvSpPr>
        <p:spPr bwMode="auto">
          <a:xfrm>
            <a:off x="3863975" y="4076622"/>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26" name="Rectangle 66"/>
          <p:cNvSpPr>
            <a:spLocks noChangeArrowheads="1"/>
          </p:cNvSpPr>
          <p:nvPr/>
        </p:nvSpPr>
        <p:spPr bwMode="auto">
          <a:xfrm>
            <a:off x="1703388" y="345374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27" name="Rectangle 67"/>
          <p:cNvSpPr>
            <a:spLocks noChangeArrowheads="1"/>
          </p:cNvSpPr>
          <p:nvPr/>
        </p:nvSpPr>
        <p:spPr bwMode="auto">
          <a:xfrm>
            <a:off x="1919288" y="345374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28" name="Rectangle 68"/>
          <p:cNvSpPr>
            <a:spLocks noChangeArrowheads="1"/>
          </p:cNvSpPr>
          <p:nvPr/>
        </p:nvSpPr>
        <p:spPr bwMode="auto">
          <a:xfrm>
            <a:off x="2135188" y="345374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29" name="Rectangle 69"/>
          <p:cNvSpPr>
            <a:spLocks noChangeArrowheads="1"/>
          </p:cNvSpPr>
          <p:nvPr/>
        </p:nvSpPr>
        <p:spPr bwMode="auto">
          <a:xfrm>
            <a:off x="2351088" y="345374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30" name="Rectangle 70"/>
          <p:cNvSpPr>
            <a:spLocks noChangeArrowheads="1"/>
          </p:cNvSpPr>
          <p:nvPr/>
        </p:nvSpPr>
        <p:spPr bwMode="auto">
          <a:xfrm>
            <a:off x="2566988" y="345374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31" name="Rectangle 71"/>
          <p:cNvSpPr>
            <a:spLocks noChangeArrowheads="1"/>
          </p:cNvSpPr>
          <p:nvPr/>
        </p:nvSpPr>
        <p:spPr bwMode="auto">
          <a:xfrm>
            <a:off x="2782888" y="345374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32" name="Rectangle 72"/>
          <p:cNvSpPr>
            <a:spLocks noChangeArrowheads="1"/>
          </p:cNvSpPr>
          <p:nvPr/>
        </p:nvSpPr>
        <p:spPr bwMode="auto">
          <a:xfrm>
            <a:off x="2998788" y="345374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33" name="Rectangle 73"/>
          <p:cNvSpPr>
            <a:spLocks noChangeArrowheads="1"/>
          </p:cNvSpPr>
          <p:nvPr/>
        </p:nvSpPr>
        <p:spPr bwMode="auto">
          <a:xfrm>
            <a:off x="3214688" y="345374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34" name="Rectangle 74"/>
          <p:cNvSpPr>
            <a:spLocks noChangeArrowheads="1"/>
          </p:cNvSpPr>
          <p:nvPr/>
        </p:nvSpPr>
        <p:spPr bwMode="auto">
          <a:xfrm>
            <a:off x="3430588" y="345374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35" name="Rectangle 75"/>
          <p:cNvSpPr>
            <a:spLocks noChangeArrowheads="1"/>
          </p:cNvSpPr>
          <p:nvPr/>
        </p:nvSpPr>
        <p:spPr bwMode="auto">
          <a:xfrm>
            <a:off x="3646488" y="345374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36" name="Rectangle 76"/>
          <p:cNvSpPr>
            <a:spLocks noChangeArrowheads="1"/>
          </p:cNvSpPr>
          <p:nvPr/>
        </p:nvSpPr>
        <p:spPr bwMode="auto">
          <a:xfrm>
            <a:off x="3862388" y="345374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37" name="Rectangle 77"/>
          <p:cNvSpPr>
            <a:spLocks noChangeArrowheads="1"/>
          </p:cNvSpPr>
          <p:nvPr/>
        </p:nvSpPr>
        <p:spPr bwMode="auto">
          <a:xfrm>
            <a:off x="4079876" y="3716260"/>
            <a:ext cx="144463"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38" name="Rectangle 78"/>
          <p:cNvSpPr>
            <a:spLocks noChangeArrowheads="1"/>
          </p:cNvSpPr>
          <p:nvPr/>
        </p:nvSpPr>
        <p:spPr bwMode="auto">
          <a:xfrm>
            <a:off x="4656138" y="3802072"/>
            <a:ext cx="144462"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39" name="Text Box 79"/>
          <p:cNvSpPr txBox="1">
            <a:spLocks noChangeArrowheads="1"/>
          </p:cNvSpPr>
          <p:nvPr/>
        </p:nvSpPr>
        <p:spPr bwMode="auto">
          <a:xfrm>
            <a:off x="3254429" y="4253091"/>
            <a:ext cx="100001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dirty="0">
                <a:ea typeface="Taipei" charset="-120"/>
              </a:rPr>
              <a:t>Stocker 3 </a:t>
            </a:r>
          </a:p>
        </p:txBody>
      </p:sp>
      <p:sp>
        <p:nvSpPr>
          <p:cNvPr id="41040" name="Rectangle 80"/>
          <p:cNvSpPr>
            <a:spLocks noChangeArrowheads="1"/>
          </p:cNvSpPr>
          <p:nvPr/>
        </p:nvSpPr>
        <p:spPr bwMode="auto">
          <a:xfrm>
            <a:off x="5375275" y="4149647"/>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41" name="Rectangle 81"/>
          <p:cNvSpPr>
            <a:spLocks noChangeArrowheads="1"/>
          </p:cNvSpPr>
          <p:nvPr/>
        </p:nvSpPr>
        <p:spPr bwMode="auto">
          <a:xfrm>
            <a:off x="5591175" y="4149647"/>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42" name="Rectangle 82"/>
          <p:cNvSpPr>
            <a:spLocks noChangeArrowheads="1"/>
          </p:cNvSpPr>
          <p:nvPr/>
        </p:nvSpPr>
        <p:spPr bwMode="auto">
          <a:xfrm>
            <a:off x="5807075" y="4149647"/>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43" name="Rectangle 83"/>
          <p:cNvSpPr>
            <a:spLocks noChangeArrowheads="1"/>
          </p:cNvSpPr>
          <p:nvPr/>
        </p:nvSpPr>
        <p:spPr bwMode="auto">
          <a:xfrm>
            <a:off x="6022975" y="4149647"/>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44" name="Rectangle 84"/>
          <p:cNvSpPr>
            <a:spLocks noChangeArrowheads="1"/>
          </p:cNvSpPr>
          <p:nvPr/>
        </p:nvSpPr>
        <p:spPr bwMode="auto">
          <a:xfrm>
            <a:off x="6238875" y="4149647"/>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45" name="Rectangle 85"/>
          <p:cNvSpPr>
            <a:spLocks noChangeArrowheads="1"/>
          </p:cNvSpPr>
          <p:nvPr/>
        </p:nvSpPr>
        <p:spPr bwMode="auto">
          <a:xfrm>
            <a:off x="5159375" y="352676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46" name="Rectangle 86"/>
          <p:cNvSpPr>
            <a:spLocks noChangeArrowheads="1"/>
          </p:cNvSpPr>
          <p:nvPr/>
        </p:nvSpPr>
        <p:spPr bwMode="auto">
          <a:xfrm>
            <a:off x="5375275" y="352676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47" name="Rectangle 87"/>
          <p:cNvSpPr>
            <a:spLocks noChangeArrowheads="1"/>
          </p:cNvSpPr>
          <p:nvPr/>
        </p:nvSpPr>
        <p:spPr bwMode="auto">
          <a:xfrm>
            <a:off x="5591175" y="352676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48" name="Rectangle 88"/>
          <p:cNvSpPr>
            <a:spLocks noChangeArrowheads="1"/>
          </p:cNvSpPr>
          <p:nvPr/>
        </p:nvSpPr>
        <p:spPr bwMode="auto">
          <a:xfrm>
            <a:off x="5807075" y="352676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49" name="Rectangle 89"/>
          <p:cNvSpPr>
            <a:spLocks noChangeArrowheads="1"/>
          </p:cNvSpPr>
          <p:nvPr/>
        </p:nvSpPr>
        <p:spPr bwMode="auto">
          <a:xfrm>
            <a:off x="6022975" y="352676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50" name="Rectangle 90"/>
          <p:cNvSpPr>
            <a:spLocks noChangeArrowheads="1"/>
          </p:cNvSpPr>
          <p:nvPr/>
        </p:nvSpPr>
        <p:spPr bwMode="auto">
          <a:xfrm>
            <a:off x="6238875" y="352676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51" name="Rectangle 91"/>
          <p:cNvSpPr>
            <a:spLocks noChangeArrowheads="1"/>
          </p:cNvSpPr>
          <p:nvPr/>
        </p:nvSpPr>
        <p:spPr bwMode="auto">
          <a:xfrm>
            <a:off x="4727575" y="4149647"/>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52" name="Rectangle 92"/>
          <p:cNvSpPr>
            <a:spLocks noChangeArrowheads="1"/>
          </p:cNvSpPr>
          <p:nvPr/>
        </p:nvSpPr>
        <p:spPr bwMode="auto">
          <a:xfrm>
            <a:off x="4943475" y="4149647"/>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53" name="Rectangle 93"/>
          <p:cNvSpPr>
            <a:spLocks noChangeArrowheads="1"/>
          </p:cNvSpPr>
          <p:nvPr/>
        </p:nvSpPr>
        <p:spPr bwMode="auto">
          <a:xfrm>
            <a:off x="5159375" y="4149647"/>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54" name="Rectangle 94"/>
          <p:cNvSpPr>
            <a:spLocks noChangeArrowheads="1"/>
          </p:cNvSpPr>
          <p:nvPr/>
        </p:nvSpPr>
        <p:spPr bwMode="auto">
          <a:xfrm>
            <a:off x="4943475" y="352676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55" name="Rectangle 95"/>
          <p:cNvSpPr>
            <a:spLocks noChangeArrowheads="1"/>
          </p:cNvSpPr>
          <p:nvPr/>
        </p:nvSpPr>
        <p:spPr bwMode="auto">
          <a:xfrm>
            <a:off x="4727575" y="352676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56" name="Text Box 96"/>
          <p:cNvSpPr txBox="1">
            <a:spLocks noChangeArrowheads="1"/>
          </p:cNvSpPr>
          <p:nvPr/>
        </p:nvSpPr>
        <p:spPr bwMode="auto">
          <a:xfrm>
            <a:off x="5356226" y="6125333"/>
            <a:ext cx="88036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a:ea typeface="Taipei" charset="-120"/>
              </a:rPr>
              <a:t>(IEX100)</a:t>
            </a:r>
          </a:p>
        </p:txBody>
      </p:sp>
      <p:sp>
        <p:nvSpPr>
          <p:cNvPr id="41057" name="Oval 97"/>
          <p:cNvSpPr>
            <a:spLocks noChangeArrowheads="1"/>
          </p:cNvSpPr>
          <p:nvPr/>
        </p:nvSpPr>
        <p:spPr bwMode="auto">
          <a:xfrm>
            <a:off x="5591175" y="4832778"/>
            <a:ext cx="215900" cy="2159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058" name="Text Box 98"/>
          <p:cNvSpPr txBox="1">
            <a:spLocks noChangeArrowheads="1"/>
          </p:cNvSpPr>
          <p:nvPr/>
        </p:nvSpPr>
        <p:spPr bwMode="auto">
          <a:xfrm>
            <a:off x="4677947" y="4579860"/>
            <a:ext cx="100001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dirty="0">
                <a:ea typeface="Taipei" charset="-120"/>
              </a:rPr>
              <a:t>Stocker 1 </a:t>
            </a:r>
          </a:p>
        </p:txBody>
      </p:sp>
      <p:sp>
        <p:nvSpPr>
          <p:cNvPr id="41059" name="Line 99"/>
          <p:cNvSpPr>
            <a:spLocks noChangeShapeType="1"/>
          </p:cNvSpPr>
          <p:nvPr/>
        </p:nvSpPr>
        <p:spPr bwMode="auto">
          <a:xfrm flipH="1">
            <a:off x="5087938" y="5048678"/>
            <a:ext cx="576262" cy="792162"/>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1060" name="Oval 100"/>
          <p:cNvSpPr>
            <a:spLocks noChangeArrowheads="1"/>
          </p:cNvSpPr>
          <p:nvPr/>
        </p:nvSpPr>
        <p:spPr bwMode="auto">
          <a:xfrm>
            <a:off x="6024563" y="3525178"/>
            <a:ext cx="215900" cy="2159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Tree>
    <p:extLst>
      <p:ext uri="{BB962C8B-B14F-4D97-AF65-F5344CB8AC3E}">
        <p14:creationId xmlns:p14="http://schemas.microsoft.com/office/powerpoint/2010/main" val="140011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b="1" dirty="0"/>
              <a:t>Agenda</a:t>
            </a:r>
            <a:endParaRPr lang="zh-TW" altLang="en-US" sz="3600" b="1" dirty="0"/>
          </a:p>
        </p:txBody>
      </p:sp>
      <p:sp>
        <p:nvSpPr>
          <p:cNvPr id="3" name="文字方塊 2"/>
          <p:cNvSpPr txBox="1"/>
          <p:nvPr/>
        </p:nvSpPr>
        <p:spPr>
          <a:xfrm>
            <a:off x="540000" y="1440000"/>
            <a:ext cx="8113789" cy="1815882"/>
          </a:xfrm>
          <a:prstGeom prst="rect">
            <a:avLst/>
          </a:prstGeom>
          <a:noFill/>
        </p:spPr>
        <p:txBody>
          <a:bodyPr wrap="square" rtlCol="0">
            <a:spAutoFit/>
          </a:bodyPr>
          <a:lstStyle/>
          <a:p>
            <a:pPr marL="571500" indent="-571500">
              <a:lnSpc>
                <a:spcPct val="150000"/>
              </a:lnSpc>
              <a:buFont typeface="+mj-lt"/>
              <a:buAutoNum type="arabicPeriod"/>
            </a:pPr>
            <a:r>
              <a:rPr lang="en-US" altLang="zh-TW" sz="2800" b="1" dirty="0"/>
              <a:t>DCS Base Function Introduction</a:t>
            </a:r>
          </a:p>
          <a:p>
            <a:pPr marL="571500" indent="-571500">
              <a:lnSpc>
                <a:spcPct val="150000"/>
              </a:lnSpc>
              <a:buAutoNum type="arabicPeriod"/>
            </a:pPr>
            <a:r>
              <a:rPr lang="en-US" altLang="zh-TW" sz="2800" b="1" dirty="0"/>
              <a:t>DCS Rule Edit</a:t>
            </a:r>
          </a:p>
          <a:p>
            <a:endParaRPr lang="zh-TW" altLang="en-US" sz="2800" dirty="0"/>
          </a:p>
        </p:txBody>
      </p:sp>
    </p:spTree>
    <p:extLst>
      <p:ext uri="{BB962C8B-B14F-4D97-AF65-F5344CB8AC3E}">
        <p14:creationId xmlns:p14="http://schemas.microsoft.com/office/powerpoint/2010/main" val="3785681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59296" y="524153"/>
            <a:ext cx="10515600" cy="674410"/>
          </a:xfrm>
        </p:spPr>
        <p:txBody>
          <a:bodyPr/>
          <a:lstStyle/>
          <a:p>
            <a:r>
              <a:rPr lang="en-US" altLang="zh-TW" sz="3600" b="1" dirty="0"/>
              <a:t>1.4.2</a:t>
            </a:r>
            <a:r>
              <a:rPr lang="en-US" altLang="ja-JP" sz="3600" b="1" dirty="0"/>
              <a:t> </a:t>
            </a:r>
            <a:r>
              <a:rPr lang="en-US" altLang="zh-TW" sz="3600" b="1" dirty="0"/>
              <a:t> WD Load request : </a:t>
            </a:r>
            <a:r>
              <a:rPr lang="en-US" altLang="zh-TW" sz="2800" dirty="0">
                <a:solidFill>
                  <a:schemeClr val="tx1"/>
                </a:solidFill>
              </a:rPr>
              <a:t>Direct transmission</a:t>
            </a:r>
            <a:endParaRPr lang="en-US" altLang="zh-TW" sz="2800" b="1" dirty="0">
              <a:solidFill>
                <a:schemeClr val="tx1"/>
              </a:solidFill>
            </a:endParaRPr>
          </a:p>
        </p:txBody>
      </p:sp>
      <p:sp>
        <p:nvSpPr>
          <p:cNvPr id="41987" name="Text Box 3"/>
          <p:cNvSpPr txBox="1">
            <a:spLocks noChangeArrowheads="1"/>
          </p:cNvSpPr>
          <p:nvPr/>
        </p:nvSpPr>
        <p:spPr bwMode="auto">
          <a:xfrm>
            <a:off x="3778250" y="4857586"/>
            <a:ext cx="1066800" cy="274638"/>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000099"/>
              </a:buClr>
            </a:pPr>
            <a:r>
              <a:rPr lang="en-US" altLang="zh-TW" sz="1200">
                <a:latin typeface="Arial Black" panose="020B0A04020102020204" pitchFamily="34" charset="0"/>
                <a:ea typeface="Arial Unicode MS" pitchFamily="34" charset="-120"/>
              </a:rPr>
              <a:t> </a:t>
            </a:r>
          </a:p>
        </p:txBody>
      </p:sp>
      <p:sp>
        <p:nvSpPr>
          <p:cNvPr id="41988" name="Text Box 4"/>
          <p:cNvSpPr txBox="1">
            <a:spLocks noChangeArrowheads="1"/>
          </p:cNvSpPr>
          <p:nvPr/>
        </p:nvSpPr>
        <p:spPr bwMode="auto">
          <a:xfrm>
            <a:off x="540000" y="1440000"/>
            <a:ext cx="10769684"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b="1" dirty="0"/>
              <a:t>Purpose</a:t>
            </a:r>
            <a:r>
              <a:rPr lang="en-US" altLang="zh-TW" dirty="0"/>
              <a:t> : When the port of EQP sends LDRQ (load request), DCS will also look for the WIP that has been </a:t>
            </a:r>
          </a:p>
          <a:p>
            <a:r>
              <a:rPr lang="en-US" altLang="zh-TW" dirty="0"/>
              <a:t>                  completed on the EQP of the </a:t>
            </a:r>
            <a:r>
              <a:rPr lang="en-US" altLang="zh-TW" b="1" dirty="0">
                <a:solidFill>
                  <a:srgbClr val="FF0000"/>
                </a:solidFill>
              </a:rPr>
              <a:t>same bay</a:t>
            </a:r>
            <a:r>
              <a:rPr lang="en-US" altLang="zh-TW" dirty="0"/>
              <a:t>, DCS can directly issue the delivery command to transfer this</a:t>
            </a:r>
          </a:p>
          <a:p>
            <a:r>
              <a:rPr lang="en-US" altLang="zh-TW" dirty="0"/>
              <a:t>                  WIP to this EQP.</a:t>
            </a:r>
            <a:r>
              <a:rPr lang="zh-TW" altLang="en-US" sz="1600" dirty="0">
                <a:latin typeface="Times" panose="02020603050405020304" pitchFamily="18" charset="0"/>
                <a:ea typeface="Taipei" charset="-120"/>
              </a:rPr>
              <a:t> </a:t>
            </a:r>
            <a:endParaRPr lang="en-US" altLang="zh-TW" sz="1600" dirty="0">
              <a:latin typeface="Times" panose="02020603050405020304" pitchFamily="18" charset="0"/>
              <a:ea typeface="Taipei" charset="-120"/>
            </a:endParaRPr>
          </a:p>
          <a:p>
            <a:endParaRPr lang="en-US" altLang="zh-TW" sz="1200" dirty="0">
              <a:latin typeface="Times" panose="02020603050405020304" pitchFamily="18" charset="0"/>
              <a:ea typeface="Taipei" charset="-120"/>
            </a:endParaRPr>
          </a:p>
          <a:p>
            <a:r>
              <a:rPr lang="en-US" altLang="zh-TW" b="1" dirty="0"/>
              <a:t>Concept</a:t>
            </a:r>
            <a:r>
              <a:rPr lang="en-US" altLang="zh-TW" dirty="0"/>
              <a:t> : EQP port can set the force return time, let the finished Cassese stay in the EQP port, and increase the</a:t>
            </a:r>
          </a:p>
          <a:p>
            <a:r>
              <a:rPr lang="en-US" altLang="zh-TW" dirty="0"/>
              <a:t>                 chance of direct transmission </a:t>
            </a:r>
            <a:endParaRPr lang="zh-TW" altLang="en-US" sz="1600" dirty="0">
              <a:latin typeface="Times" panose="02020603050405020304" pitchFamily="18" charset="0"/>
              <a:ea typeface="Taipei" charset="-120"/>
            </a:endParaRPr>
          </a:p>
        </p:txBody>
      </p:sp>
      <p:sp>
        <p:nvSpPr>
          <p:cNvPr id="41991" name="Rectangle 7"/>
          <p:cNvSpPr>
            <a:spLocks noChangeArrowheads="1"/>
          </p:cNvSpPr>
          <p:nvPr/>
        </p:nvSpPr>
        <p:spPr bwMode="auto">
          <a:xfrm>
            <a:off x="4727576" y="4702011"/>
            <a:ext cx="2663825" cy="826750"/>
          </a:xfrm>
          <a:prstGeom prst="rect">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sz="1200">
                <a:ea typeface="Taipei" charset="-120"/>
              </a:rPr>
              <a:t>Partition 1</a:t>
            </a:r>
          </a:p>
        </p:txBody>
      </p:sp>
      <p:sp>
        <p:nvSpPr>
          <p:cNvPr id="41992" name="Rectangle 8"/>
          <p:cNvSpPr>
            <a:spLocks noChangeArrowheads="1"/>
          </p:cNvSpPr>
          <p:nvPr/>
        </p:nvSpPr>
        <p:spPr bwMode="auto">
          <a:xfrm>
            <a:off x="4727575" y="531286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993" name="Rectangle 9"/>
          <p:cNvSpPr>
            <a:spLocks noChangeArrowheads="1"/>
          </p:cNvSpPr>
          <p:nvPr/>
        </p:nvSpPr>
        <p:spPr bwMode="auto">
          <a:xfrm>
            <a:off x="5375275" y="531286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994" name="Rectangle 10"/>
          <p:cNvSpPr>
            <a:spLocks noChangeArrowheads="1"/>
          </p:cNvSpPr>
          <p:nvPr/>
        </p:nvSpPr>
        <p:spPr bwMode="auto">
          <a:xfrm>
            <a:off x="5591175" y="531286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995" name="Rectangle 11"/>
          <p:cNvSpPr>
            <a:spLocks noChangeArrowheads="1"/>
          </p:cNvSpPr>
          <p:nvPr/>
        </p:nvSpPr>
        <p:spPr bwMode="auto">
          <a:xfrm>
            <a:off x="5807075" y="531286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996" name="Rectangle 12"/>
          <p:cNvSpPr>
            <a:spLocks noChangeArrowheads="1"/>
          </p:cNvSpPr>
          <p:nvPr/>
        </p:nvSpPr>
        <p:spPr bwMode="auto">
          <a:xfrm>
            <a:off x="6022975" y="531286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997" name="Rectangle 13"/>
          <p:cNvSpPr>
            <a:spLocks noChangeArrowheads="1"/>
          </p:cNvSpPr>
          <p:nvPr/>
        </p:nvSpPr>
        <p:spPr bwMode="auto">
          <a:xfrm>
            <a:off x="6238875" y="531286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998" name="Rectangle 14"/>
          <p:cNvSpPr>
            <a:spLocks noChangeArrowheads="1"/>
          </p:cNvSpPr>
          <p:nvPr/>
        </p:nvSpPr>
        <p:spPr bwMode="auto">
          <a:xfrm>
            <a:off x="6454775" y="531286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1999" name="Rectangle 15"/>
          <p:cNvSpPr>
            <a:spLocks noChangeArrowheads="1"/>
          </p:cNvSpPr>
          <p:nvPr/>
        </p:nvSpPr>
        <p:spPr bwMode="auto">
          <a:xfrm>
            <a:off x="6670675" y="531286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00" name="Rectangle 16"/>
          <p:cNvSpPr>
            <a:spLocks noChangeArrowheads="1"/>
          </p:cNvSpPr>
          <p:nvPr/>
        </p:nvSpPr>
        <p:spPr bwMode="auto">
          <a:xfrm>
            <a:off x="6886575" y="531286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01" name="Rectangle 17"/>
          <p:cNvSpPr>
            <a:spLocks noChangeArrowheads="1"/>
          </p:cNvSpPr>
          <p:nvPr/>
        </p:nvSpPr>
        <p:spPr bwMode="auto">
          <a:xfrm>
            <a:off x="4727575" y="470201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02" name="Rectangle 18"/>
          <p:cNvSpPr>
            <a:spLocks noChangeArrowheads="1"/>
          </p:cNvSpPr>
          <p:nvPr/>
        </p:nvSpPr>
        <p:spPr bwMode="auto">
          <a:xfrm>
            <a:off x="4943475" y="470201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03" name="Rectangle 19"/>
          <p:cNvSpPr>
            <a:spLocks noChangeArrowheads="1"/>
          </p:cNvSpPr>
          <p:nvPr/>
        </p:nvSpPr>
        <p:spPr bwMode="auto">
          <a:xfrm>
            <a:off x="5159375" y="470201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04" name="Rectangle 20"/>
          <p:cNvSpPr>
            <a:spLocks noChangeArrowheads="1"/>
          </p:cNvSpPr>
          <p:nvPr/>
        </p:nvSpPr>
        <p:spPr bwMode="auto">
          <a:xfrm>
            <a:off x="5375275" y="470201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05" name="Rectangle 21"/>
          <p:cNvSpPr>
            <a:spLocks noChangeArrowheads="1"/>
          </p:cNvSpPr>
          <p:nvPr/>
        </p:nvSpPr>
        <p:spPr bwMode="auto">
          <a:xfrm>
            <a:off x="5591175" y="470201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06" name="Rectangle 22"/>
          <p:cNvSpPr>
            <a:spLocks noChangeArrowheads="1"/>
          </p:cNvSpPr>
          <p:nvPr/>
        </p:nvSpPr>
        <p:spPr bwMode="auto">
          <a:xfrm>
            <a:off x="5807075" y="470201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07" name="Rectangle 23"/>
          <p:cNvSpPr>
            <a:spLocks noChangeArrowheads="1"/>
          </p:cNvSpPr>
          <p:nvPr/>
        </p:nvSpPr>
        <p:spPr bwMode="auto">
          <a:xfrm>
            <a:off x="6022975" y="470201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08" name="Rectangle 24"/>
          <p:cNvSpPr>
            <a:spLocks noChangeArrowheads="1"/>
          </p:cNvSpPr>
          <p:nvPr/>
        </p:nvSpPr>
        <p:spPr bwMode="auto">
          <a:xfrm>
            <a:off x="6238875" y="470201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09" name="Rectangle 25"/>
          <p:cNvSpPr>
            <a:spLocks noChangeArrowheads="1"/>
          </p:cNvSpPr>
          <p:nvPr/>
        </p:nvSpPr>
        <p:spPr bwMode="auto">
          <a:xfrm>
            <a:off x="6454775" y="470201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10" name="Rectangle 26"/>
          <p:cNvSpPr>
            <a:spLocks noChangeArrowheads="1"/>
          </p:cNvSpPr>
          <p:nvPr/>
        </p:nvSpPr>
        <p:spPr bwMode="auto">
          <a:xfrm>
            <a:off x="7102475" y="470201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11" name="Rectangle 27"/>
          <p:cNvSpPr>
            <a:spLocks noChangeArrowheads="1"/>
          </p:cNvSpPr>
          <p:nvPr/>
        </p:nvSpPr>
        <p:spPr bwMode="auto">
          <a:xfrm>
            <a:off x="7102475" y="531286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12" name="Rectangle 28"/>
          <p:cNvSpPr>
            <a:spLocks noChangeArrowheads="1"/>
          </p:cNvSpPr>
          <p:nvPr/>
        </p:nvSpPr>
        <p:spPr bwMode="auto">
          <a:xfrm>
            <a:off x="4654551" y="5000627"/>
            <a:ext cx="144463"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13" name="Rectangle 29"/>
          <p:cNvSpPr>
            <a:spLocks noChangeArrowheads="1"/>
          </p:cNvSpPr>
          <p:nvPr/>
        </p:nvSpPr>
        <p:spPr bwMode="auto">
          <a:xfrm>
            <a:off x="4943475" y="5530348"/>
            <a:ext cx="215900" cy="215900"/>
          </a:xfrm>
          <a:prstGeom prst="rect">
            <a:avLst/>
          </a:prstGeom>
          <a:solidFill>
            <a:srgbClr val="D6C8D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14" name="Rectangle 30"/>
          <p:cNvSpPr>
            <a:spLocks noChangeArrowheads="1"/>
          </p:cNvSpPr>
          <p:nvPr/>
        </p:nvSpPr>
        <p:spPr bwMode="auto">
          <a:xfrm>
            <a:off x="5159375" y="5530348"/>
            <a:ext cx="215900" cy="215900"/>
          </a:xfrm>
          <a:prstGeom prst="rect">
            <a:avLst/>
          </a:prstGeom>
          <a:solidFill>
            <a:srgbClr val="D6C8D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15" name="Rectangle 31"/>
          <p:cNvSpPr>
            <a:spLocks noChangeArrowheads="1"/>
          </p:cNvSpPr>
          <p:nvPr/>
        </p:nvSpPr>
        <p:spPr bwMode="auto">
          <a:xfrm>
            <a:off x="4943475" y="5746249"/>
            <a:ext cx="431800" cy="576263"/>
          </a:xfrm>
          <a:prstGeom prst="rect">
            <a:avLst/>
          </a:prstGeom>
          <a:solidFill>
            <a:srgbClr val="F5FEA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sz="1400" dirty="0">
                <a:ea typeface="Taipei" charset="-120"/>
              </a:rPr>
              <a:t>EQP</a:t>
            </a:r>
          </a:p>
        </p:txBody>
      </p:sp>
      <p:sp>
        <p:nvSpPr>
          <p:cNvPr id="42016" name="Oval 32"/>
          <p:cNvSpPr>
            <a:spLocks noChangeArrowheads="1"/>
          </p:cNvSpPr>
          <p:nvPr/>
        </p:nvSpPr>
        <p:spPr bwMode="auto">
          <a:xfrm>
            <a:off x="3863975" y="3719263"/>
            <a:ext cx="215900" cy="2159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17" name="Text Box 33"/>
          <p:cNvSpPr txBox="1">
            <a:spLocks noChangeArrowheads="1"/>
          </p:cNvSpPr>
          <p:nvPr/>
        </p:nvSpPr>
        <p:spPr bwMode="auto">
          <a:xfrm>
            <a:off x="5859463" y="5646236"/>
            <a:ext cx="92435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dirty="0">
                <a:ea typeface="Taipei" charset="-120"/>
              </a:rPr>
              <a:t>EQP Port</a:t>
            </a:r>
          </a:p>
        </p:txBody>
      </p:sp>
      <p:sp>
        <p:nvSpPr>
          <p:cNvPr id="42018" name="Line 34"/>
          <p:cNvSpPr>
            <a:spLocks noChangeShapeType="1"/>
          </p:cNvSpPr>
          <p:nvPr/>
        </p:nvSpPr>
        <p:spPr bwMode="auto">
          <a:xfrm flipH="1" flipV="1">
            <a:off x="5446713" y="5673224"/>
            <a:ext cx="431800"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2019" name="Rectangle 35"/>
          <p:cNvSpPr>
            <a:spLocks noChangeArrowheads="1"/>
          </p:cNvSpPr>
          <p:nvPr/>
        </p:nvSpPr>
        <p:spPr bwMode="auto">
          <a:xfrm>
            <a:off x="2530475" y="371926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20" name="Rectangle 36"/>
          <p:cNvSpPr>
            <a:spLocks noChangeArrowheads="1"/>
          </p:cNvSpPr>
          <p:nvPr/>
        </p:nvSpPr>
        <p:spPr bwMode="auto">
          <a:xfrm>
            <a:off x="2746375" y="371926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21" name="Rectangle 37"/>
          <p:cNvSpPr>
            <a:spLocks noChangeArrowheads="1"/>
          </p:cNvSpPr>
          <p:nvPr/>
        </p:nvSpPr>
        <p:spPr bwMode="auto">
          <a:xfrm>
            <a:off x="2962275" y="371926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22" name="Rectangle 38"/>
          <p:cNvSpPr>
            <a:spLocks noChangeArrowheads="1"/>
          </p:cNvSpPr>
          <p:nvPr/>
        </p:nvSpPr>
        <p:spPr bwMode="auto">
          <a:xfrm>
            <a:off x="3178175" y="371926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23" name="Rectangle 39"/>
          <p:cNvSpPr>
            <a:spLocks noChangeArrowheads="1"/>
          </p:cNvSpPr>
          <p:nvPr/>
        </p:nvSpPr>
        <p:spPr bwMode="auto">
          <a:xfrm>
            <a:off x="3394075" y="371926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24" name="Rectangle 40"/>
          <p:cNvSpPr>
            <a:spLocks noChangeArrowheads="1"/>
          </p:cNvSpPr>
          <p:nvPr/>
        </p:nvSpPr>
        <p:spPr bwMode="auto">
          <a:xfrm>
            <a:off x="3609975" y="371926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25" name="Rectangle 41"/>
          <p:cNvSpPr>
            <a:spLocks noChangeArrowheads="1"/>
          </p:cNvSpPr>
          <p:nvPr/>
        </p:nvSpPr>
        <p:spPr bwMode="auto">
          <a:xfrm>
            <a:off x="3825875" y="371926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26" name="Rectangle 42"/>
          <p:cNvSpPr>
            <a:spLocks noChangeArrowheads="1"/>
          </p:cNvSpPr>
          <p:nvPr/>
        </p:nvSpPr>
        <p:spPr bwMode="auto">
          <a:xfrm>
            <a:off x="2457451" y="3981783"/>
            <a:ext cx="144463"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27" name="Rectangle 43"/>
          <p:cNvSpPr>
            <a:spLocks noChangeArrowheads="1"/>
          </p:cNvSpPr>
          <p:nvPr/>
        </p:nvSpPr>
        <p:spPr bwMode="auto">
          <a:xfrm>
            <a:off x="4151314" y="3430338"/>
            <a:ext cx="503237" cy="2892174"/>
          </a:xfrm>
          <a:prstGeom prst="rect">
            <a:avLst/>
          </a:prstGeom>
          <a:solidFill>
            <a:srgbClr val="D6C8D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sz="1600" dirty="0">
                <a:ea typeface="Taipei" charset="-120"/>
              </a:rPr>
              <a:t>OHT</a:t>
            </a:r>
          </a:p>
        </p:txBody>
      </p:sp>
      <p:sp>
        <p:nvSpPr>
          <p:cNvPr id="42028" name="Rectangle 44"/>
          <p:cNvSpPr>
            <a:spLocks noChangeArrowheads="1"/>
          </p:cNvSpPr>
          <p:nvPr/>
        </p:nvSpPr>
        <p:spPr bwMode="auto">
          <a:xfrm>
            <a:off x="1703389" y="3646238"/>
            <a:ext cx="2447925" cy="83878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sz="1200">
                <a:ea typeface="Taipei" charset="-120"/>
              </a:rPr>
              <a:t>Partition 1</a:t>
            </a:r>
          </a:p>
        </p:txBody>
      </p:sp>
      <p:sp>
        <p:nvSpPr>
          <p:cNvPr id="42029" name="Rectangle 45"/>
          <p:cNvSpPr>
            <a:spLocks noChangeArrowheads="1"/>
          </p:cNvSpPr>
          <p:nvPr/>
        </p:nvSpPr>
        <p:spPr bwMode="auto">
          <a:xfrm>
            <a:off x="1704975" y="426912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30" name="Rectangle 46"/>
          <p:cNvSpPr>
            <a:spLocks noChangeArrowheads="1"/>
          </p:cNvSpPr>
          <p:nvPr/>
        </p:nvSpPr>
        <p:spPr bwMode="auto">
          <a:xfrm>
            <a:off x="2352675" y="426912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31" name="Rectangle 47"/>
          <p:cNvSpPr>
            <a:spLocks noChangeArrowheads="1"/>
          </p:cNvSpPr>
          <p:nvPr/>
        </p:nvSpPr>
        <p:spPr bwMode="auto">
          <a:xfrm>
            <a:off x="2568575" y="426912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32" name="Rectangle 48"/>
          <p:cNvSpPr>
            <a:spLocks noChangeArrowheads="1"/>
          </p:cNvSpPr>
          <p:nvPr/>
        </p:nvSpPr>
        <p:spPr bwMode="auto">
          <a:xfrm>
            <a:off x="2784475" y="426912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33" name="Rectangle 49"/>
          <p:cNvSpPr>
            <a:spLocks noChangeArrowheads="1"/>
          </p:cNvSpPr>
          <p:nvPr/>
        </p:nvSpPr>
        <p:spPr bwMode="auto">
          <a:xfrm>
            <a:off x="3000375" y="426912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34" name="Rectangle 50"/>
          <p:cNvSpPr>
            <a:spLocks noChangeArrowheads="1"/>
          </p:cNvSpPr>
          <p:nvPr/>
        </p:nvSpPr>
        <p:spPr bwMode="auto">
          <a:xfrm>
            <a:off x="3216275" y="426912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35" name="Rectangle 51"/>
          <p:cNvSpPr>
            <a:spLocks noChangeArrowheads="1"/>
          </p:cNvSpPr>
          <p:nvPr/>
        </p:nvSpPr>
        <p:spPr bwMode="auto">
          <a:xfrm>
            <a:off x="3432175" y="426912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36" name="Rectangle 52"/>
          <p:cNvSpPr>
            <a:spLocks noChangeArrowheads="1"/>
          </p:cNvSpPr>
          <p:nvPr/>
        </p:nvSpPr>
        <p:spPr bwMode="auto">
          <a:xfrm>
            <a:off x="3648075" y="426912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37" name="Rectangle 53"/>
          <p:cNvSpPr>
            <a:spLocks noChangeArrowheads="1"/>
          </p:cNvSpPr>
          <p:nvPr/>
        </p:nvSpPr>
        <p:spPr bwMode="auto">
          <a:xfrm>
            <a:off x="3863975" y="426912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38" name="Rectangle 54"/>
          <p:cNvSpPr>
            <a:spLocks noChangeArrowheads="1"/>
          </p:cNvSpPr>
          <p:nvPr/>
        </p:nvSpPr>
        <p:spPr bwMode="auto">
          <a:xfrm>
            <a:off x="1703388" y="364623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39" name="Rectangle 55"/>
          <p:cNvSpPr>
            <a:spLocks noChangeArrowheads="1"/>
          </p:cNvSpPr>
          <p:nvPr/>
        </p:nvSpPr>
        <p:spPr bwMode="auto">
          <a:xfrm>
            <a:off x="1919288" y="364623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40" name="Rectangle 56"/>
          <p:cNvSpPr>
            <a:spLocks noChangeArrowheads="1"/>
          </p:cNvSpPr>
          <p:nvPr/>
        </p:nvSpPr>
        <p:spPr bwMode="auto">
          <a:xfrm>
            <a:off x="2135188" y="364623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41" name="Rectangle 57"/>
          <p:cNvSpPr>
            <a:spLocks noChangeArrowheads="1"/>
          </p:cNvSpPr>
          <p:nvPr/>
        </p:nvSpPr>
        <p:spPr bwMode="auto">
          <a:xfrm>
            <a:off x="2351088" y="364623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42" name="Rectangle 58"/>
          <p:cNvSpPr>
            <a:spLocks noChangeArrowheads="1"/>
          </p:cNvSpPr>
          <p:nvPr/>
        </p:nvSpPr>
        <p:spPr bwMode="auto">
          <a:xfrm>
            <a:off x="2566988" y="364623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43" name="Rectangle 59"/>
          <p:cNvSpPr>
            <a:spLocks noChangeArrowheads="1"/>
          </p:cNvSpPr>
          <p:nvPr/>
        </p:nvSpPr>
        <p:spPr bwMode="auto">
          <a:xfrm>
            <a:off x="2782888" y="364623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44" name="Rectangle 60"/>
          <p:cNvSpPr>
            <a:spLocks noChangeArrowheads="1"/>
          </p:cNvSpPr>
          <p:nvPr/>
        </p:nvSpPr>
        <p:spPr bwMode="auto">
          <a:xfrm>
            <a:off x="2998788" y="364623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45" name="Rectangle 61"/>
          <p:cNvSpPr>
            <a:spLocks noChangeArrowheads="1"/>
          </p:cNvSpPr>
          <p:nvPr/>
        </p:nvSpPr>
        <p:spPr bwMode="auto">
          <a:xfrm>
            <a:off x="3214688" y="364623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46" name="Rectangle 62"/>
          <p:cNvSpPr>
            <a:spLocks noChangeArrowheads="1"/>
          </p:cNvSpPr>
          <p:nvPr/>
        </p:nvSpPr>
        <p:spPr bwMode="auto">
          <a:xfrm>
            <a:off x="3430588" y="364623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47" name="Rectangle 63"/>
          <p:cNvSpPr>
            <a:spLocks noChangeArrowheads="1"/>
          </p:cNvSpPr>
          <p:nvPr/>
        </p:nvSpPr>
        <p:spPr bwMode="auto">
          <a:xfrm>
            <a:off x="3646488" y="364623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48" name="Rectangle 64"/>
          <p:cNvSpPr>
            <a:spLocks noChangeArrowheads="1"/>
          </p:cNvSpPr>
          <p:nvPr/>
        </p:nvSpPr>
        <p:spPr bwMode="auto">
          <a:xfrm>
            <a:off x="3862388" y="364623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49" name="Rectangle 65"/>
          <p:cNvSpPr>
            <a:spLocks noChangeArrowheads="1"/>
          </p:cNvSpPr>
          <p:nvPr/>
        </p:nvSpPr>
        <p:spPr bwMode="auto">
          <a:xfrm>
            <a:off x="4079876" y="3908758"/>
            <a:ext cx="144463"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50" name="Text Box 66"/>
          <p:cNvSpPr txBox="1">
            <a:spLocks noChangeArrowheads="1"/>
          </p:cNvSpPr>
          <p:nvPr/>
        </p:nvSpPr>
        <p:spPr bwMode="auto">
          <a:xfrm>
            <a:off x="3217916" y="4556457"/>
            <a:ext cx="100001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dirty="0">
                <a:ea typeface="Taipei" charset="-120"/>
              </a:rPr>
              <a:t>Stocker 3 </a:t>
            </a:r>
          </a:p>
        </p:txBody>
      </p:sp>
      <p:sp>
        <p:nvSpPr>
          <p:cNvPr id="42051" name="Text Box 67"/>
          <p:cNvSpPr txBox="1">
            <a:spLocks noChangeArrowheads="1"/>
          </p:cNvSpPr>
          <p:nvPr/>
        </p:nvSpPr>
        <p:spPr bwMode="auto">
          <a:xfrm>
            <a:off x="5323582" y="5923711"/>
            <a:ext cx="88036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dirty="0">
                <a:ea typeface="Taipei" charset="-120"/>
              </a:rPr>
              <a:t>(IEX100)</a:t>
            </a:r>
          </a:p>
        </p:txBody>
      </p:sp>
      <p:sp>
        <p:nvSpPr>
          <p:cNvPr id="42052" name="Oval 68"/>
          <p:cNvSpPr>
            <a:spLocks noChangeArrowheads="1"/>
          </p:cNvSpPr>
          <p:nvPr/>
        </p:nvSpPr>
        <p:spPr bwMode="auto">
          <a:xfrm>
            <a:off x="6672263" y="4484524"/>
            <a:ext cx="215900" cy="2159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53" name="Text Box 69"/>
          <p:cNvSpPr txBox="1">
            <a:spLocks noChangeArrowheads="1"/>
          </p:cNvSpPr>
          <p:nvPr/>
        </p:nvSpPr>
        <p:spPr bwMode="auto">
          <a:xfrm>
            <a:off x="4662596" y="4374569"/>
            <a:ext cx="100001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dirty="0">
                <a:ea typeface="Taipei" charset="-120"/>
              </a:rPr>
              <a:t>Stocker 1 </a:t>
            </a:r>
          </a:p>
        </p:txBody>
      </p:sp>
      <p:sp>
        <p:nvSpPr>
          <p:cNvPr id="42054" name="Line 70"/>
          <p:cNvSpPr>
            <a:spLocks noChangeShapeType="1"/>
          </p:cNvSpPr>
          <p:nvPr/>
        </p:nvSpPr>
        <p:spPr bwMode="auto">
          <a:xfrm flipH="1">
            <a:off x="5087939" y="4700424"/>
            <a:ext cx="1584325" cy="1008062"/>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2055" name="Rectangle 71"/>
          <p:cNvSpPr>
            <a:spLocks noChangeArrowheads="1"/>
          </p:cNvSpPr>
          <p:nvPr/>
        </p:nvSpPr>
        <p:spPr bwMode="auto">
          <a:xfrm>
            <a:off x="6672263" y="4484524"/>
            <a:ext cx="215900" cy="215900"/>
          </a:xfrm>
          <a:prstGeom prst="rect">
            <a:avLst/>
          </a:prstGeom>
          <a:solidFill>
            <a:srgbClr val="D6C8D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56" name="Rectangle 72"/>
          <p:cNvSpPr>
            <a:spLocks noChangeArrowheads="1"/>
          </p:cNvSpPr>
          <p:nvPr/>
        </p:nvSpPr>
        <p:spPr bwMode="auto">
          <a:xfrm>
            <a:off x="6888163" y="4484524"/>
            <a:ext cx="215900" cy="215900"/>
          </a:xfrm>
          <a:prstGeom prst="rect">
            <a:avLst/>
          </a:prstGeom>
          <a:solidFill>
            <a:srgbClr val="D6C8D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57" name="Rectangle 73"/>
          <p:cNvSpPr>
            <a:spLocks noChangeArrowheads="1"/>
          </p:cNvSpPr>
          <p:nvPr/>
        </p:nvSpPr>
        <p:spPr bwMode="auto">
          <a:xfrm>
            <a:off x="6672263" y="3908262"/>
            <a:ext cx="431800" cy="576263"/>
          </a:xfrm>
          <a:prstGeom prst="rect">
            <a:avLst/>
          </a:prstGeom>
          <a:solidFill>
            <a:srgbClr val="F5FEA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sz="1400" dirty="0">
                <a:ea typeface="Taipei" charset="-120"/>
              </a:rPr>
              <a:t>EQP</a:t>
            </a:r>
          </a:p>
        </p:txBody>
      </p:sp>
      <p:sp>
        <p:nvSpPr>
          <p:cNvPr id="42058" name="Oval 74"/>
          <p:cNvSpPr>
            <a:spLocks noChangeArrowheads="1"/>
          </p:cNvSpPr>
          <p:nvPr/>
        </p:nvSpPr>
        <p:spPr bwMode="auto">
          <a:xfrm>
            <a:off x="6672263" y="4484525"/>
            <a:ext cx="215900" cy="217487"/>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2059" name="Text Box 75"/>
          <p:cNvSpPr txBox="1">
            <a:spLocks noChangeArrowheads="1"/>
          </p:cNvSpPr>
          <p:nvPr/>
        </p:nvSpPr>
        <p:spPr bwMode="auto">
          <a:xfrm>
            <a:off x="7156451" y="4240049"/>
            <a:ext cx="97494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a:ea typeface="Taipei" charset="-120"/>
              </a:rPr>
              <a:t>(CVD200)</a:t>
            </a:r>
          </a:p>
        </p:txBody>
      </p:sp>
      <p:sp>
        <p:nvSpPr>
          <p:cNvPr id="42060" name="Oval 76"/>
          <p:cNvSpPr>
            <a:spLocks noChangeArrowheads="1"/>
          </p:cNvSpPr>
          <p:nvPr/>
        </p:nvSpPr>
        <p:spPr bwMode="auto">
          <a:xfrm>
            <a:off x="5375275" y="4700424"/>
            <a:ext cx="215900" cy="2159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Tree>
    <p:extLst>
      <p:ext uri="{BB962C8B-B14F-4D97-AF65-F5344CB8AC3E}">
        <p14:creationId xmlns:p14="http://schemas.microsoft.com/office/powerpoint/2010/main" val="2977298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1246437" y="2068956"/>
            <a:ext cx="8905875" cy="781050"/>
          </a:xfrm>
          <a:prstGeom prst="rect">
            <a:avLst/>
          </a:prstGeom>
        </p:spPr>
      </p:pic>
      <p:sp>
        <p:nvSpPr>
          <p:cNvPr id="38914" name="Rectangle 2"/>
          <p:cNvSpPr>
            <a:spLocks noGrp="1" noChangeArrowheads="1"/>
          </p:cNvSpPr>
          <p:nvPr>
            <p:ph type="title"/>
          </p:nvPr>
        </p:nvSpPr>
        <p:spPr>
          <a:xfrm>
            <a:off x="659296" y="524152"/>
            <a:ext cx="10515600" cy="642661"/>
          </a:xfrm>
        </p:spPr>
        <p:txBody>
          <a:bodyPr/>
          <a:lstStyle/>
          <a:p>
            <a:r>
              <a:rPr lang="en-US" altLang="zh-TW" sz="3600" dirty="0"/>
              <a:t>EQP Port Supply Stocker setting </a:t>
            </a:r>
          </a:p>
        </p:txBody>
      </p:sp>
      <p:sp>
        <p:nvSpPr>
          <p:cNvPr id="38916" name="Rectangle 4"/>
          <p:cNvSpPr>
            <a:spLocks noGrp="1" noChangeArrowheads="1"/>
          </p:cNvSpPr>
          <p:nvPr>
            <p:ph type="body" idx="4294967295"/>
          </p:nvPr>
        </p:nvSpPr>
        <p:spPr>
          <a:xfrm>
            <a:off x="540000" y="1440000"/>
            <a:ext cx="8591550" cy="557213"/>
          </a:xfrm>
          <a:noFill/>
          <a:ln/>
        </p:spPr>
        <p:txBody>
          <a:bodyPr/>
          <a:lstStyle/>
          <a:p>
            <a:pPr>
              <a:buFontTx/>
              <a:buNone/>
            </a:pPr>
            <a:r>
              <a:rPr lang="en-US" altLang="zh-TW" sz="2400" dirty="0">
                <a:sym typeface="Wingdings" panose="05000000000000000000" pitchFamily="2" charset="2"/>
              </a:rPr>
              <a:t>EQP Port </a:t>
            </a:r>
          </a:p>
        </p:txBody>
      </p:sp>
      <p:sp>
        <p:nvSpPr>
          <p:cNvPr id="38917" name="Rectangle 5"/>
          <p:cNvSpPr>
            <a:spLocks noChangeArrowheads="1"/>
          </p:cNvSpPr>
          <p:nvPr/>
        </p:nvSpPr>
        <p:spPr bwMode="auto">
          <a:xfrm>
            <a:off x="4835775" y="2153792"/>
            <a:ext cx="863600" cy="720725"/>
          </a:xfrm>
          <a:prstGeom prst="rect">
            <a:avLst/>
          </a:prstGeom>
          <a:noFill/>
          <a:ln w="2222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 name="圓角矩形圖說文字 3"/>
          <p:cNvSpPr/>
          <p:nvPr/>
        </p:nvSpPr>
        <p:spPr>
          <a:xfrm>
            <a:off x="5731904" y="3184633"/>
            <a:ext cx="3399646" cy="677831"/>
          </a:xfrm>
          <a:prstGeom prst="wedgeRoundRectCallout">
            <a:avLst>
              <a:gd name="adj1" fmla="val -52151"/>
              <a:gd name="adj2" fmla="val -10399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r>
              <a:rPr lang="en-US" altLang="zh-TW" sz="1400" dirty="0" err="1"/>
              <a:t>WD_LoadRequest</a:t>
            </a:r>
            <a:r>
              <a:rPr lang="en-US" altLang="zh-TW" sz="1400" dirty="0"/>
              <a:t> self dispatch </a:t>
            </a:r>
          </a:p>
          <a:p>
            <a:r>
              <a:rPr lang="en-US" altLang="zh-TW" sz="1400" dirty="0"/>
              <a:t>Also have to look at </a:t>
            </a:r>
            <a:r>
              <a:rPr lang="en-US" altLang="zh-TW" sz="1400" dirty="0" err="1"/>
              <a:t>SupplyStocker</a:t>
            </a:r>
            <a:r>
              <a:rPr lang="en-US" altLang="zh-TW" sz="1400" dirty="0"/>
              <a:t> settings </a:t>
            </a:r>
            <a:endParaRPr lang="zh-TW" altLang="en-US" sz="1400" dirty="0"/>
          </a:p>
        </p:txBody>
      </p:sp>
    </p:spTree>
    <p:extLst>
      <p:ext uri="{BB962C8B-B14F-4D97-AF65-F5344CB8AC3E}">
        <p14:creationId xmlns:p14="http://schemas.microsoft.com/office/powerpoint/2010/main" val="2907840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659296" y="524152"/>
            <a:ext cx="10515600" cy="691037"/>
          </a:xfrm>
        </p:spPr>
        <p:txBody>
          <a:bodyPr/>
          <a:lstStyle/>
          <a:p>
            <a:r>
              <a:rPr lang="en-US" altLang="zh-TW" sz="3600" b="1" dirty="0"/>
              <a:t>1.4.2</a:t>
            </a:r>
            <a:r>
              <a:rPr lang="en-US" altLang="ja-JP" sz="3600" b="1" dirty="0"/>
              <a:t> </a:t>
            </a:r>
            <a:r>
              <a:rPr lang="en-US" altLang="zh-TW" sz="3600" b="1" dirty="0"/>
              <a:t> WD Load request : </a:t>
            </a:r>
            <a:r>
              <a:rPr lang="en-US" altLang="zh-TW" sz="2800" dirty="0">
                <a:solidFill>
                  <a:schemeClr val="tx1"/>
                </a:solidFill>
              </a:rPr>
              <a:t>Direct transmission</a:t>
            </a:r>
            <a:endParaRPr lang="en-US" altLang="zh-TW" sz="2800" b="1" dirty="0"/>
          </a:p>
        </p:txBody>
      </p:sp>
      <p:sp>
        <p:nvSpPr>
          <p:cNvPr id="89092" name="Text Box 4"/>
          <p:cNvSpPr txBox="1">
            <a:spLocks noChangeArrowheads="1"/>
          </p:cNvSpPr>
          <p:nvPr/>
        </p:nvSpPr>
        <p:spPr bwMode="auto">
          <a:xfrm>
            <a:off x="540000" y="1440000"/>
            <a:ext cx="107757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dirty="0">
                <a:ea typeface="Taipei" charset="-120"/>
              </a:rPr>
              <a:t>EQ</a:t>
            </a:r>
            <a:r>
              <a:rPr lang="en-US" altLang="zh-TW" dirty="0">
                <a:ea typeface="Taipei" charset="-120"/>
                <a:sym typeface="Wingdings" panose="05000000000000000000" pitchFamily="2" charset="2"/>
              </a:rPr>
              <a:t>EQ </a:t>
            </a:r>
            <a:r>
              <a:rPr lang="en-US" altLang="zh-TW" dirty="0">
                <a:sym typeface="Wingdings" panose="05000000000000000000" pitchFamily="2" charset="2"/>
              </a:rPr>
              <a:t>f</a:t>
            </a:r>
            <a:r>
              <a:rPr lang="en-US" altLang="zh-TW" dirty="0"/>
              <a:t>or direct transfer, the Transfer ID of the BRM must be the same. </a:t>
            </a:r>
            <a:r>
              <a:rPr lang="en-US" altLang="zh-TW" dirty="0">
                <a:ea typeface="Taipei" charset="-120"/>
              </a:rPr>
              <a:t> </a:t>
            </a:r>
          </a:p>
        </p:txBody>
      </p:sp>
      <p:sp>
        <p:nvSpPr>
          <p:cNvPr id="89093" name="Text Box 5"/>
          <p:cNvSpPr txBox="1">
            <a:spLocks noChangeArrowheads="1"/>
          </p:cNvSpPr>
          <p:nvPr/>
        </p:nvSpPr>
        <p:spPr bwMode="auto">
          <a:xfrm>
            <a:off x="540000" y="1789864"/>
            <a:ext cx="107757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b="1" dirty="0"/>
              <a:t>Concept</a:t>
            </a:r>
            <a:r>
              <a:rPr lang="en-US" altLang="zh-TW" dirty="0"/>
              <a:t> : Force return time can be set for the port of the upper process machine, so that the finished goods can</a:t>
            </a:r>
          </a:p>
          <a:p>
            <a:r>
              <a:rPr lang="en-US" altLang="zh-TW" dirty="0"/>
              <a:t>                  stay at the port of the machine and wait, increasing the chance of direct transmission </a:t>
            </a:r>
            <a:r>
              <a:rPr lang="zh-TW" altLang="en-US" sz="1600" dirty="0">
                <a:latin typeface="Times" panose="02020603050405020304" pitchFamily="18" charset="0"/>
                <a:ea typeface="Taipei" charset="-120"/>
              </a:rPr>
              <a:t> </a:t>
            </a:r>
          </a:p>
        </p:txBody>
      </p:sp>
      <p:pic>
        <p:nvPicPr>
          <p:cNvPr id="2" name="圖片 1"/>
          <p:cNvPicPr>
            <a:picLocks noChangeAspect="1"/>
          </p:cNvPicPr>
          <p:nvPr/>
        </p:nvPicPr>
        <p:blipFill>
          <a:blip r:embed="rId3"/>
          <a:stretch>
            <a:fillRect/>
          </a:stretch>
        </p:blipFill>
        <p:spPr>
          <a:xfrm>
            <a:off x="1096962" y="2436195"/>
            <a:ext cx="8372475" cy="4619625"/>
          </a:xfrm>
          <a:prstGeom prst="rect">
            <a:avLst/>
          </a:prstGeom>
        </p:spPr>
      </p:pic>
      <p:sp>
        <p:nvSpPr>
          <p:cNvPr id="89167" name="Line 79"/>
          <p:cNvSpPr>
            <a:spLocks noChangeShapeType="1"/>
          </p:cNvSpPr>
          <p:nvPr/>
        </p:nvSpPr>
        <p:spPr bwMode="auto">
          <a:xfrm>
            <a:off x="7505700" y="1689100"/>
            <a:ext cx="1498599" cy="1066801"/>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Tree>
    <p:extLst>
      <p:ext uri="{BB962C8B-B14F-4D97-AF65-F5344CB8AC3E}">
        <p14:creationId xmlns:p14="http://schemas.microsoft.com/office/powerpoint/2010/main" val="1569824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59296" y="524152"/>
            <a:ext cx="10515600" cy="742673"/>
          </a:xfrm>
        </p:spPr>
        <p:txBody>
          <a:bodyPr/>
          <a:lstStyle/>
          <a:p>
            <a:r>
              <a:rPr lang="en-US" altLang="zh-TW" sz="3600" b="1" dirty="0"/>
              <a:t>1.4.2 </a:t>
            </a:r>
            <a:r>
              <a:rPr lang="en-US" altLang="ja-JP" sz="3600" b="1" dirty="0"/>
              <a:t> </a:t>
            </a:r>
            <a:r>
              <a:rPr lang="en-US" altLang="zh-TW" sz="3600" b="1" dirty="0"/>
              <a:t> WD Load request : </a:t>
            </a:r>
            <a:r>
              <a:rPr lang="en-US" altLang="zh-TW" sz="2800" b="1" dirty="0">
                <a:solidFill>
                  <a:schemeClr val="tx1"/>
                </a:solidFill>
              </a:rPr>
              <a:t>Pull Transfer</a:t>
            </a:r>
          </a:p>
        </p:txBody>
      </p:sp>
      <p:sp>
        <p:nvSpPr>
          <p:cNvPr id="43011" name="Text Box 3"/>
          <p:cNvSpPr txBox="1">
            <a:spLocks noChangeArrowheads="1"/>
          </p:cNvSpPr>
          <p:nvPr/>
        </p:nvSpPr>
        <p:spPr bwMode="auto">
          <a:xfrm>
            <a:off x="3778250" y="4917743"/>
            <a:ext cx="1066800" cy="274638"/>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000099"/>
              </a:buClr>
            </a:pPr>
            <a:r>
              <a:rPr lang="en-US" altLang="zh-TW" sz="1200">
                <a:latin typeface="Arial Black" panose="020B0A04020102020204" pitchFamily="34" charset="0"/>
                <a:ea typeface="Arial Unicode MS" pitchFamily="34" charset="-120"/>
              </a:rPr>
              <a:t> </a:t>
            </a:r>
          </a:p>
        </p:txBody>
      </p:sp>
      <p:sp>
        <p:nvSpPr>
          <p:cNvPr id="43012" name="Text Box 4"/>
          <p:cNvSpPr txBox="1">
            <a:spLocks noChangeArrowheads="1"/>
          </p:cNvSpPr>
          <p:nvPr/>
        </p:nvSpPr>
        <p:spPr bwMode="auto">
          <a:xfrm>
            <a:off x="540000" y="1440000"/>
            <a:ext cx="1078171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b="1" dirty="0"/>
              <a:t>Purpose</a:t>
            </a:r>
            <a:r>
              <a:rPr lang="en-US" altLang="zh-TW" dirty="0"/>
              <a:t> : When the port of EQP sends LDRQ (load request), DCS finds that the most urgent WIP of this EQP is not</a:t>
            </a:r>
          </a:p>
          <a:p>
            <a:r>
              <a:rPr lang="en-US" altLang="zh-TW" dirty="0"/>
              <a:t>                  on the </a:t>
            </a:r>
            <a:r>
              <a:rPr lang="en-US" altLang="zh-TW" b="1" dirty="0">
                <a:solidFill>
                  <a:srgbClr val="FF0000"/>
                </a:solidFill>
              </a:rPr>
              <a:t>Supply Stocker</a:t>
            </a:r>
            <a:r>
              <a:rPr lang="en-US" altLang="zh-TW" dirty="0"/>
              <a:t>, and the second most urgent WIP is on the supply stocker, DCS Load Request will </a:t>
            </a:r>
          </a:p>
          <a:p>
            <a:r>
              <a:rPr lang="en-US" altLang="zh-TW" dirty="0"/>
              <a:t>                  issue two transmission commands at the same time, with the highest priority It is sent to 101 Zone</a:t>
            </a:r>
          </a:p>
          <a:p>
            <a:r>
              <a:rPr lang="en-US" altLang="zh-TW" dirty="0"/>
              <a:t>                  (Pull transfer) of supply stocker, and to prevent machine IDLE, send the WIP of priority 2 to EQP. </a:t>
            </a:r>
            <a:endParaRPr lang="zh-TW" altLang="en-US" sz="1600" dirty="0">
              <a:latin typeface="Times" panose="02020603050405020304" pitchFamily="18" charset="0"/>
              <a:ea typeface="Taipei" charset="-120"/>
            </a:endParaRPr>
          </a:p>
        </p:txBody>
      </p:sp>
      <p:sp>
        <p:nvSpPr>
          <p:cNvPr id="43015" name="Rectangle 7"/>
          <p:cNvSpPr>
            <a:spLocks noChangeArrowheads="1"/>
          </p:cNvSpPr>
          <p:nvPr/>
        </p:nvSpPr>
        <p:spPr bwMode="auto">
          <a:xfrm>
            <a:off x="4727576" y="4762168"/>
            <a:ext cx="2663825" cy="739361"/>
          </a:xfrm>
          <a:prstGeom prst="rect">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sz="1200">
                <a:ea typeface="Taipei" charset="-120"/>
              </a:rPr>
              <a:t>Partition 1</a:t>
            </a:r>
          </a:p>
        </p:txBody>
      </p:sp>
      <p:sp>
        <p:nvSpPr>
          <p:cNvPr id="43016" name="Rectangle 8"/>
          <p:cNvSpPr>
            <a:spLocks noChangeArrowheads="1"/>
          </p:cNvSpPr>
          <p:nvPr/>
        </p:nvSpPr>
        <p:spPr bwMode="auto">
          <a:xfrm>
            <a:off x="4727575" y="528879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17" name="Rectangle 9"/>
          <p:cNvSpPr>
            <a:spLocks noChangeArrowheads="1"/>
          </p:cNvSpPr>
          <p:nvPr/>
        </p:nvSpPr>
        <p:spPr bwMode="auto">
          <a:xfrm>
            <a:off x="5375275" y="528879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18" name="Rectangle 10"/>
          <p:cNvSpPr>
            <a:spLocks noChangeArrowheads="1"/>
          </p:cNvSpPr>
          <p:nvPr/>
        </p:nvSpPr>
        <p:spPr bwMode="auto">
          <a:xfrm>
            <a:off x="5591175" y="528879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19" name="Rectangle 11"/>
          <p:cNvSpPr>
            <a:spLocks noChangeArrowheads="1"/>
          </p:cNvSpPr>
          <p:nvPr/>
        </p:nvSpPr>
        <p:spPr bwMode="auto">
          <a:xfrm>
            <a:off x="5807075" y="528879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20" name="Rectangle 12"/>
          <p:cNvSpPr>
            <a:spLocks noChangeArrowheads="1"/>
          </p:cNvSpPr>
          <p:nvPr/>
        </p:nvSpPr>
        <p:spPr bwMode="auto">
          <a:xfrm>
            <a:off x="6022975" y="528879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21" name="Rectangle 13"/>
          <p:cNvSpPr>
            <a:spLocks noChangeArrowheads="1"/>
          </p:cNvSpPr>
          <p:nvPr/>
        </p:nvSpPr>
        <p:spPr bwMode="auto">
          <a:xfrm>
            <a:off x="6238875" y="528879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22" name="Rectangle 14"/>
          <p:cNvSpPr>
            <a:spLocks noChangeArrowheads="1"/>
          </p:cNvSpPr>
          <p:nvPr/>
        </p:nvSpPr>
        <p:spPr bwMode="auto">
          <a:xfrm>
            <a:off x="6454775" y="528879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23" name="Rectangle 15"/>
          <p:cNvSpPr>
            <a:spLocks noChangeArrowheads="1"/>
          </p:cNvSpPr>
          <p:nvPr/>
        </p:nvSpPr>
        <p:spPr bwMode="auto">
          <a:xfrm>
            <a:off x="6670675" y="528879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24" name="Rectangle 16"/>
          <p:cNvSpPr>
            <a:spLocks noChangeArrowheads="1"/>
          </p:cNvSpPr>
          <p:nvPr/>
        </p:nvSpPr>
        <p:spPr bwMode="auto">
          <a:xfrm>
            <a:off x="6886575" y="528879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25" name="Rectangle 17"/>
          <p:cNvSpPr>
            <a:spLocks noChangeArrowheads="1"/>
          </p:cNvSpPr>
          <p:nvPr/>
        </p:nvSpPr>
        <p:spPr bwMode="auto">
          <a:xfrm>
            <a:off x="4727575" y="476216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26" name="Rectangle 18"/>
          <p:cNvSpPr>
            <a:spLocks noChangeArrowheads="1"/>
          </p:cNvSpPr>
          <p:nvPr/>
        </p:nvSpPr>
        <p:spPr bwMode="auto">
          <a:xfrm>
            <a:off x="4943475" y="476216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27" name="Rectangle 19"/>
          <p:cNvSpPr>
            <a:spLocks noChangeArrowheads="1"/>
          </p:cNvSpPr>
          <p:nvPr/>
        </p:nvSpPr>
        <p:spPr bwMode="auto">
          <a:xfrm>
            <a:off x="5159375" y="476216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28" name="Rectangle 20"/>
          <p:cNvSpPr>
            <a:spLocks noChangeArrowheads="1"/>
          </p:cNvSpPr>
          <p:nvPr/>
        </p:nvSpPr>
        <p:spPr bwMode="auto">
          <a:xfrm>
            <a:off x="5375275" y="476216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29" name="Rectangle 21"/>
          <p:cNvSpPr>
            <a:spLocks noChangeArrowheads="1"/>
          </p:cNvSpPr>
          <p:nvPr/>
        </p:nvSpPr>
        <p:spPr bwMode="auto">
          <a:xfrm>
            <a:off x="5591175" y="476216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30" name="Rectangle 22"/>
          <p:cNvSpPr>
            <a:spLocks noChangeArrowheads="1"/>
          </p:cNvSpPr>
          <p:nvPr/>
        </p:nvSpPr>
        <p:spPr bwMode="auto">
          <a:xfrm>
            <a:off x="5807075" y="476216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31" name="Rectangle 23"/>
          <p:cNvSpPr>
            <a:spLocks noChangeArrowheads="1"/>
          </p:cNvSpPr>
          <p:nvPr/>
        </p:nvSpPr>
        <p:spPr bwMode="auto">
          <a:xfrm>
            <a:off x="6022975" y="476216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32" name="Rectangle 24"/>
          <p:cNvSpPr>
            <a:spLocks noChangeArrowheads="1"/>
          </p:cNvSpPr>
          <p:nvPr/>
        </p:nvSpPr>
        <p:spPr bwMode="auto">
          <a:xfrm>
            <a:off x="6238875" y="476216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33" name="Rectangle 25"/>
          <p:cNvSpPr>
            <a:spLocks noChangeArrowheads="1"/>
          </p:cNvSpPr>
          <p:nvPr/>
        </p:nvSpPr>
        <p:spPr bwMode="auto">
          <a:xfrm>
            <a:off x="6454775" y="476216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34" name="Rectangle 26"/>
          <p:cNvSpPr>
            <a:spLocks noChangeArrowheads="1"/>
          </p:cNvSpPr>
          <p:nvPr/>
        </p:nvSpPr>
        <p:spPr bwMode="auto">
          <a:xfrm>
            <a:off x="6670675" y="476216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35" name="Rectangle 27"/>
          <p:cNvSpPr>
            <a:spLocks noChangeArrowheads="1"/>
          </p:cNvSpPr>
          <p:nvPr/>
        </p:nvSpPr>
        <p:spPr bwMode="auto">
          <a:xfrm>
            <a:off x="6886575" y="476216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36" name="Rectangle 28"/>
          <p:cNvSpPr>
            <a:spLocks noChangeArrowheads="1"/>
          </p:cNvSpPr>
          <p:nvPr/>
        </p:nvSpPr>
        <p:spPr bwMode="auto">
          <a:xfrm>
            <a:off x="7102475" y="476216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37" name="Rectangle 29"/>
          <p:cNvSpPr>
            <a:spLocks noChangeArrowheads="1"/>
          </p:cNvSpPr>
          <p:nvPr/>
        </p:nvSpPr>
        <p:spPr bwMode="auto">
          <a:xfrm>
            <a:off x="7102475" y="528879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38" name="Rectangle 30"/>
          <p:cNvSpPr>
            <a:spLocks noChangeArrowheads="1"/>
          </p:cNvSpPr>
          <p:nvPr/>
        </p:nvSpPr>
        <p:spPr bwMode="auto">
          <a:xfrm>
            <a:off x="4654551" y="5000624"/>
            <a:ext cx="144463"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39" name="Rectangle 31"/>
          <p:cNvSpPr>
            <a:spLocks noChangeArrowheads="1"/>
          </p:cNvSpPr>
          <p:nvPr/>
        </p:nvSpPr>
        <p:spPr bwMode="auto">
          <a:xfrm>
            <a:off x="4943475" y="5506281"/>
            <a:ext cx="215900" cy="215900"/>
          </a:xfrm>
          <a:prstGeom prst="rect">
            <a:avLst/>
          </a:prstGeom>
          <a:solidFill>
            <a:srgbClr val="D6C8D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40" name="Rectangle 32"/>
          <p:cNvSpPr>
            <a:spLocks noChangeArrowheads="1"/>
          </p:cNvSpPr>
          <p:nvPr/>
        </p:nvSpPr>
        <p:spPr bwMode="auto">
          <a:xfrm>
            <a:off x="5159375" y="5506281"/>
            <a:ext cx="215900" cy="215900"/>
          </a:xfrm>
          <a:prstGeom prst="rect">
            <a:avLst/>
          </a:prstGeom>
          <a:solidFill>
            <a:srgbClr val="D6C8D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41" name="Rectangle 33"/>
          <p:cNvSpPr>
            <a:spLocks noChangeArrowheads="1"/>
          </p:cNvSpPr>
          <p:nvPr/>
        </p:nvSpPr>
        <p:spPr bwMode="auto">
          <a:xfrm>
            <a:off x="4943475" y="5722183"/>
            <a:ext cx="431800" cy="525802"/>
          </a:xfrm>
          <a:prstGeom prst="rect">
            <a:avLst/>
          </a:prstGeom>
          <a:solidFill>
            <a:srgbClr val="F5FEA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sz="1400" dirty="0">
                <a:ea typeface="Taipei" charset="-120"/>
              </a:rPr>
              <a:t>EQP</a:t>
            </a:r>
          </a:p>
        </p:txBody>
      </p:sp>
      <p:sp>
        <p:nvSpPr>
          <p:cNvPr id="43042" name="Oval 34"/>
          <p:cNvSpPr>
            <a:spLocks noChangeArrowheads="1"/>
          </p:cNvSpPr>
          <p:nvPr/>
        </p:nvSpPr>
        <p:spPr bwMode="auto">
          <a:xfrm>
            <a:off x="3863975" y="3430509"/>
            <a:ext cx="215900" cy="2159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43" name="Text Box 35"/>
          <p:cNvSpPr txBox="1">
            <a:spLocks noChangeArrowheads="1"/>
          </p:cNvSpPr>
          <p:nvPr/>
        </p:nvSpPr>
        <p:spPr bwMode="auto">
          <a:xfrm>
            <a:off x="5796410" y="5694693"/>
            <a:ext cx="92435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dirty="0">
                <a:ea typeface="Taipei" charset="-120"/>
              </a:rPr>
              <a:t>EQP Port</a:t>
            </a:r>
          </a:p>
        </p:txBody>
      </p:sp>
      <p:sp>
        <p:nvSpPr>
          <p:cNvPr id="43044" name="Line 36"/>
          <p:cNvSpPr>
            <a:spLocks noChangeShapeType="1"/>
          </p:cNvSpPr>
          <p:nvPr/>
        </p:nvSpPr>
        <p:spPr bwMode="auto">
          <a:xfrm flipH="1" flipV="1">
            <a:off x="5446713" y="5649157"/>
            <a:ext cx="431800"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3045" name="Rectangle 37"/>
          <p:cNvSpPr>
            <a:spLocks noChangeArrowheads="1"/>
          </p:cNvSpPr>
          <p:nvPr/>
        </p:nvSpPr>
        <p:spPr bwMode="auto">
          <a:xfrm>
            <a:off x="4727576" y="3430509"/>
            <a:ext cx="2663825" cy="83787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sz="1200">
                <a:ea typeface="Taipei" charset="-120"/>
              </a:rPr>
              <a:t>Partition 1</a:t>
            </a:r>
          </a:p>
        </p:txBody>
      </p:sp>
      <p:sp>
        <p:nvSpPr>
          <p:cNvPr id="43046" name="Rectangle 38"/>
          <p:cNvSpPr>
            <a:spLocks noChangeArrowheads="1"/>
          </p:cNvSpPr>
          <p:nvPr/>
        </p:nvSpPr>
        <p:spPr bwMode="auto">
          <a:xfrm>
            <a:off x="6454775" y="404135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47" name="Rectangle 39"/>
          <p:cNvSpPr>
            <a:spLocks noChangeArrowheads="1"/>
          </p:cNvSpPr>
          <p:nvPr/>
        </p:nvSpPr>
        <p:spPr bwMode="auto">
          <a:xfrm>
            <a:off x="6670675" y="404135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48" name="Rectangle 40"/>
          <p:cNvSpPr>
            <a:spLocks noChangeArrowheads="1"/>
          </p:cNvSpPr>
          <p:nvPr/>
        </p:nvSpPr>
        <p:spPr bwMode="auto">
          <a:xfrm>
            <a:off x="6886575" y="404135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49" name="Rectangle 41"/>
          <p:cNvSpPr>
            <a:spLocks noChangeArrowheads="1"/>
          </p:cNvSpPr>
          <p:nvPr/>
        </p:nvSpPr>
        <p:spPr bwMode="auto">
          <a:xfrm>
            <a:off x="2530475" y="343050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50" name="Rectangle 42"/>
          <p:cNvSpPr>
            <a:spLocks noChangeArrowheads="1"/>
          </p:cNvSpPr>
          <p:nvPr/>
        </p:nvSpPr>
        <p:spPr bwMode="auto">
          <a:xfrm>
            <a:off x="2746375" y="343050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51" name="Rectangle 43"/>
          <p:cNvSpPr>
            <a:spLocks noChangeArrowheads="1"/>
          </p:cNvSpPr>
          <p:nvPr/>
        </p:nvSpPr>
        <p:spPr bwMode="auto">
          <a:xfrm>
            <a:off x="2962275" y="343050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52" name="Rectangle 44"/>
          <p:cNvSpPr>
            <a:spLocks noChangeArrowheads="1"/>
          </p:cNvSpPr>
          <p:nvPr/>
        </p:nvSpPr>
        <p:spPr bwMode="auto">
          <a:xfrm>
            <a:off x="3178175" y="343050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53" name="Rectangle 45"/>
          <p:cNvSpPr>
            <a:spLocks noChangeArrowheads="1"/>
          </p:cNvSpPr>
          <p:nvPr/>
        </p:nvSpPr>
        <p:spPr bwMode="auto">
          <a:xfrm>
            <a:off x="3394075" y="343050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54" name="Rectangle 46"/>
          <p:cNvSpPr>
            <a:spLocks noChangeArrowheads="1"/>
          </p:cNvSpPr>
          <p:nvPr/>
        </p:nvSpPr>
        <p:spPr bwMode="auto">
          <a:xfrm>
            <a:off x="3609975" y="343050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55" name="Rectangle 47"/>
          <p:cNvSpPr>
            <a:spLocks noChangeArrowheads="1"/>
          </p:cNvSpPr>
          <p:nvPr/>
        </p:nvSpPr>
        <p:spPr bwMode="auto">
          <a:xfrm>
            <a:off x="3825875" y="343050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56" name="Rectangle 48"/>
          <p:cNvSpPr>
            <a:spLocks noChangeArrowheads="1"/>
          </p:cNvSpPr>
          <p:nvPr/>
        </p:nvSpPr>
        <p:spPr bwMode="auto">
          <a:xfrm>
            <a:off x="6454775" y="343050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57" name="Rectangle 49"/>
          <p:cNvSpPr>
            <a:spLocks noChangeArrowheads="1"/>
          </p:cNvSpPr>
          <p:nvPr/>
        </p:nvSpPr>
        <p:spPr bwMode="auto">
          <a:xfrm>
            <a:off x="6670675" y="343050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58" name="Rectangle 50"/>
          <p:cNvSpPr>
            <a:spLocks noChangeArrowheads="1"/>
          </p:cNvSpPr>
          <p:nvPr/>
        </p:nvSpPr>
        <p:spPr bwMode="auto">
          <a:xfrm>
            <a:off x="6886575" y="343050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59" name="Rectangle 51"/>
          <p:cNvSpPr>
            <a:spLocks noChangeArrowheads="1"/>
          </p:cNvSpPr>
          <p:nvPr/>
        </p:nvSpPr>
        <p:spPr bwMode="auto">
          <a:xfrm>
            <a:off x="7102475" y="343050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60" name="Rectangle 52"/>
          <p:cNvSpPr>
            <a:spLocks noChangeArrowheads="1"/>
          </p:cNvSpPr>
          <p:nvPr/>
        </p:nvSpPr>
        <p:spPr bwMode="auto">
          <a:xfrm>
            <a:off x="7102475" y="404135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61" name="Rectangle 53"/>
          <p:cNvSpPr>
            <a:spLocks noChangeArrowheads="1"/>
          </p:cNvSpPr>
          <p:nvPr/>
        </p:nvSpPr>
        <p:spPr bwMode="auto">
          <a:xfrm>
            <a:off x="2457451" y="3680997"/>
            <a:ext cx="144463"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62" name="Rectangle 54"/>
          <p:cNvSpPr>
            <a:spLocks noChangeArrowheads="1"/>
          </p:cNvSpPr>
          <p:nvPr/>
        </p:nvSpPr>
        <p:spPr bwMode="auto">
          <a:xfrm>
            <a:off x="4151314" y="3141585"/>
            <a:ext cx="503237" cy="3092026"/>
          </a:xfrm>
          <a:prstGeom prst="rect">
            <a:avLst/>
          </a:prstGeom>
          <a:solidFill>
            <a:srgbClr val="D6C8D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sz="1600" dirty="0">
                <a:ea typeface="Taipei" charset="-120"/>
              </a:rPr>
              <a:t>OHT</a:t>
            </a:r>
          </a:p>
        </p:txBody>
      </p:sp>
      <p:sp>
        <p:nvSpPr>
          <p:cNvPr id="43063" name="Text Box 55"/>
          <p:cNvSpPr txBox="1">
            <a:spLocks noChangeArrowheads="1"/>
          </p:cNvSpPr>
          <p:nvPr/>
        </p:nvSpPr>
        <p:spPr bwMode="auto">
          <a:xfrm>
            <a:off x="6537045" y="4242894"/>
            <a:ext cx="100001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dirty="0">
                <a:ea typeface="Taipei" charset="-120"/>
              </a:rPr>
              <a:t>Stocker 2 </a:t>
            </a:r>
          </a:p>
        </p:txBody>
      </p:sp>
      <p:sp>
        <p:nvSpPr>
          <p:cNvPr id="43064" name="Rectangle 56"/>
          <p:cNvSpPr>
            <a:spLocks noChangeArrowheads="1"/>
          </p:cNvSpPr>
          <p:nvPr/>
        </p:nvSpPr>
        <p:spPr bwMode="auto">
          <a:xfrm>
            <a:off x="1703389" y="3357484"/>
            <a:ext cx="2447925" cy="8267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sz="1200">
                <a:ea typeface="Taipei" charset="-120"/>
              </a:rPr>
              <a:t>Partition 1</a:t>
            </a:r>
          </a:p>
        </p:txBody>
      </p:sp>
      <p:sp>
        <p:nvSpPr>
          <p:cNvPr id="43065" name="Rectangle 57"/>
          <p:cNvSpPr>
            <a:spLocks noChangeArrowheads="1"/>
          </p:cNvSpPr>
          <p:nvPr/>
        </p:nvSpPr>
        <p:spPr bwMode="auto">
          <a:xfrm>
            <a:off x="1704975" y="396833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66" name="Rectangle 58"/>
          <p:cNvSpPr>
            <a:spLocks noChangeArrowheads="1"/>
          </p:cNvSpPr>
          <p:nvPr/>
        </p:nvSpPr>
        <p:spPr bwMode="auto">
          <a:xfrm>
            <a:off x="2352675" y="396833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67" name="Rectangle 59"/>
          <p:cNvSpPr>
            <a:spLocks noChangeArrowheads="1"/>
          </p:cNvSpPr>
          <p:nvPr/>
        </p:nvSpPr>
        <p:spPr bwMode="auto">
          <a:xfrm>
            <a:off x="2568575" y="396833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68" name="Rectangle 60"/>
          <p:cNvSpPr>
            <a:spLocks noChangeArrowheads="1"/>
          </p:cNvSpPr>
          <p:nvPr/>
        </p:nvSpPr>
        <p:spPr bwMode="auto">
          <a:xfrm>
            <a:off x="2784475" y="396833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69" name="Rectangle 61"/>
          <p:cNvSpPr>
            <a:spLocks noChangeArrowheads="1"/>
          </p:cNvSpPr>
          <p:nvPr/>
        </p:nvSpPr>
        <p:spPr bwMode="auto">
          <a:xfrm>
            <a:off x="3000375" y="396833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70" name="Rectangle 62"/>
          <p:cNvSpPr>
            <a:spLocks noChangeArrowheads="1"/>
          </p:cNvSpPr>
          <p:nvPr/>
        </p:nvSpPr>
        <p:spPr bwMode="auto">
          <a:xfrm>
            <a:off x="3216275" y="396833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71" name="Rectangle 63"/>
          <p:cNvSpPr>
            <a:spLocks noChangeArrowheads="1"/>
          </p:cNvSpPr>
          <p:nvPr/>
        </p:nvSpPr>
        <p:spPr bwMode="auto">
          <a:xfrm>
            <a:off x="3432175" y="396833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72" name="Rectangle 64"/>
          <p:cNvSpPr>
            <a:spLocks noChangeArrowheads="1"/>
          </p:cNvSpPr>
          <p:nvPr/>
        </p:nvSpPr>
        <p:spPr bwMode="auto">
          <a:xfrm>
            <a:off x="3648075" y="396833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73" name="Rectangle 65"/>
          <p:cNvSpPr>
            <a:spLocks noChangeArrowheads="1"/>
          </p:cNvSpPr>
          <p:nvPr/>
        </p:nvSpPr>
        <p:spPr bwMode="auto">
          <a:xfrm>
            <a:off x="3863975" y="396833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74" name="Rectangle 66"/>
          <p:cNvSpPr>
            <a:spLocks noChangeArrowheads="1"/>
          </p:cNvSpPr>
          <p:nvPr/>
        </p:nvSpPr>
        <p:spPr bwMode="auto">
          <a:xfrm>
            <a:off x="1703388" y="335748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75" name="Rectangle 67"/>
          <p:cNvSpPr>
            <a:spLocks noChangeArrowheads="1"/>
          </p:cNvSpPr>
          <p:nvPr/>
        </p:nvSpPr>
        <p:spPr bwMode="auto">
          <a:xfrm>
            <a:off x="1919288" y="335748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76" name="Rectangle 68"/>
          <p:cNvSpPr>
            <a:spLocks noChangeArrowheads="1"/>
          </p:cNvSpPr>
          <p:nvPr/>
        </p:nvSpPr>
        <p:spPr bwMode="auto">
          <a:xfrm>
            <a:off x="2135188" y="335748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77" name="Rectangle 69"/>
          <p:cNvSpPr>
            <a:spLocks noChangeArrowheads="1"/>
          </p:cNvSpPr>
          <p:nvPr/>
        </p:nvSpPr>
        <p:spPr bwMode="auto">
          <a:xfrm>
            <a:off x="2351088" y="335748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78" name="Rectangle 70"/>
          <p:cNvSpPr>
            <a:spLocks noChangeArrowheads="1"/>
          </p:cNvSpPr>
          <p:nvPr/>
        </p:nvSpPr>
        <p:spPr bwMode="auto">
          <a:xfrm>
            <a:off x="2566988" y="335748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79" name="Rectangle 71"/>
          <p:cNvSpPr>
            <a:spLocks noChangeArrowheads="1"/>
          </p:cNvSpPr>
          <p:nvPr/>
        </p:nvSpPr>
        <p:spPr bwMode="auto">
          <a:xfrm>
            <a:off x="2782888" y="335748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80" name="Rectangle 72"/>
          <p:cNvSpPr>
            <a:spLocks noChangeArrowheads="1"/>
          </p:cNvSpPr>
          <p:nvPr/>
        </p:nvSpPr>
        <p:spPr bwMode="auto">
          <a:xfrm>
            <a:off x="2998788" y="335748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81" name="Rectangle 73"/>
          <p:cNvSpPr>
            <a:spLocks noChangeArrowheads="1"/>
          </p:cNvSpPr>
          <p:nvPr/>
        </p:nvSpPr>
        <p:spPr bwMode="auto">
          <a:xfrm>
            <a:off x="3214688" y="335748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82" name="Rectangle 74"/>
          <p:cNvSpPr>
            <a:spLocks noChangeArrowheads="1"/>
          </p:cNvSpPr>
          <p:nvPr/>
        </p:nvSpPr>
        <p:spPr bwMode="auto">
          <a:xfrm>
            <a:off x="3430588" y="335748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83" name="Rectangle 75"/>
          <p:cNvSpPr>
            <a:spLocks noChangeArrowheads="1"/>
          </p:cNvSpPr>
          <p:nvPr/>
        </p:nvSpPr>
        <p:spPr bwMode="auto">
          <a:xfrm>
            <a:off x="3646488" y="335748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84" name="Rectangle 76"/>
          <p:cNvSpPr>
            <a:spLocks noChangeArrowheads="1"/>
          </p:cNvSpPr>
          <p:nvPr/>
        </p:nvSpPr>
        <p:spPr bwMode="auto">
          <a:xfrm>
            <a:off x="3862388" y="335748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85" name="Rectangle 77"/>
          <p:cNvSpPr>
            <a:spLocks noChangeArrowheads="1"/>
          </p:cNvSpPr>
          <p:nvPr/>
        </p:nvSpPr>
        <p:spPr bwMode="auto">
          <a:xfrm>
            <a:off x="4079876" y="3607972"/>
            <a:ext cx="144463"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86" name="Rectangle 78"/>
          <p:cNvSpPr>
            <a:spLocks noChangeArrowheads="1"/>
          </p:cNvSpPr>
          <p:nvPr/>
        </p:nvSpPr>
        <p:spPr bwMode="auto">
          <a:xfrm>
            <a:off x="4656138" y="3693784"/>
            <a:ext cx="144462"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87" name="Text Box 79"/>
          <p:cNvSpPr txBox="1">
            <a:spLocks noChangeArrowheads="1"/>
          </p:cNvSpPr>
          <p:nvPr/>
        </p:nvSpPr>
        <p:spPr bwMode="auto">
          <a:xfrm>
            <a:off x="3214688" y="4147980"/>
            <a:ext cx="100001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dirty="0">
                <a:ea typeface="Taipei" charset="-120"/>
              </a:rPr>
              <a:t>Stocker 3 </a:t>
            </a:r>
          </a:p>
        </p:txBody>
      </p:sp>
      <p:sp>
        <p:nvSpPr>
          <p:cNvPr id="43088" name="Rectangle 80"/>
          <p:cNvSpPr>
            <a:spLocks noChangeArrowheads="1"/>
          </p:cNvSpPr>
          <p:nvPr/>
        </p:nvSpPr>
        <p:spPr bwMode="auto">
          <a:xfrm>
            <a:off x="5375275" y="404135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89" name="Rectangle 81"/>
          <p:cNvSpPr>
            <a:spLocks noChangeArrowheads="1"/>
          </p:cNvSpPr>
          <p:nvPr/>
        </p:nvSpPr>
        <p:spPr bwMode="auto">
          <a:xfrm>
            <a:off x="5591175" y="404135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90" name="Rectangle 82"/>
          <p:cNvSpPr>
            <a:spLocks noChangeArrowheads="1"/>
          </p:cNvSpPr>
          <p:nvPr/>
        </p:nvSpPr>
        <p:spPr bwMode="auto">
          <a:xfrm>
            <a:off x="5807075" y="404135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91" name="Rectangle 83"/>
          <p:cNvSpPr>
            <a:spLocks noChangeArrowheads="1"/>
          </p:cNvSpPr>
          <p:nvPr/>
        </p:nvSpPr>
        <p:spPr bwMode="auto">
          <a:xfrm>
            <a:off x="6022975" y="404135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92" name="Rectangle 84"/>
          <p:cNvSpPr>
            <a:spLocks noChangeArrowheads="1"/>
          </p:cNvSpPr>
          <p:nvPr/>
        </p:nvSpPr>
        <p:spPr bwMode="auto">
          <a:xfrm>
            <a:off x="6238875" y="404135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93" name="Rectangle 85"/>
          <p:cNvSpPr>
            <a:spLocks noChangeArrowheads="1"/>
          </p:cNvSpPr>
          <p:nvPr/>
        </p:nvSpPr>
        <p:spPr bwMode="auto">
          <a:xfrm>
            <a:off x="5159375" y="343050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94" name="Rectangle 86"/>
          <p:cNvSpPr>
            <a:spLocks noChangeArrowheads="1"/>
          </p:cNvSpPr>
          <p:nvPr/>
        </p:nvSpPr>
        <p:spPr bwMode="auto">
          <a:xfrm>
            <a:off x="5375275" y="343050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95" name="Rectangle 87"/>
          <p:cNvSpPr>
            <a:spLocks noChangeArrowheads="1"/>
          </p:cNvSpPr>
          <p:nvPr/>
        </p:nvSpPr>
        <p:spPr bwMode="auto">
          <a:xfrm>
            <a:off x="5591175" y="343050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96" name="Rectangle 88"/>
          <p:cNvSpPr>
            <a:spLocks noChangeArrowheads="1"/>
          </p:cNvSpPr>
          <p:nvPr/>
        </p:nvSpPr>
        <p:spPr bwMode="auto">
          <a:xfrm>
            <a:off x="5807075" y="343050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97" name="Rectangle 89"/>
          <p:cNvSpPr>
            <a:spLocks noChangeArrowheads="1"/>
          </p:cNvSpPr>
          <p:nvPr/>
        </p:nvSpPr>
        <p:spPr bwMode="auto">
          <a:xfrm>
            <a:off x="6022975" y="343050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98" name="Rectangle 90"/>
          <p:cNvSpPr>
            <a:spLocks noChangeArrowheads="1"/>
          </p:cNvSpPr>
          <p:nvPr/>
        </p:nvSpPr>
        <p:spPr bwMode="auto">
          <a:xfrm>
            <a:off x="6238875" y="343050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099" name="Rectangle 91"/>
          <p:cNvSpPr>
            <a:spLocks noChangeArrowheads="1"/>
          </p:cNvSpPr>
          <p:nvPr/>
        </p:nvSpPr>
        <p:spPr bwMode="auto">
          <a:xfrm>
            <a:off x="4727575" y="404135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100" name="Rectangle 92"/>
          <p:cNvSpPr>
            <a:spLocks noChangeArrowheads="1"/>
          </p:cNvSpPr>
          <p:nvPr/>
        </p:nvSpPr>
        <p:spPr bwMode="auto">
          <a:xfrm>
            <a:off x="4943475" y="404135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101" name="Rectangle 93"/>
          <p:cNvSpPr>
            <a:spLocks noChangeArrowheads="1"/>
          </p:cNvSpPr>
          <p:nvPr/>
        </p:nvSpPr>
        <p:spPr bwMode="auto">
          <a:xfrm>
            <a:off x="5159375" y="404135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102" name="Rectangle 94"/>
          <p:cNvSpPr>
            <a:spLocks noChangeArrowheads="1"/>
          </p:cNvSpPr>
          <p:nvPr/>
        </p:nvSpPr>
        <p:spPr bwMode="auto">
          <a:xfrm>
            <a:off x="4943475" y="343050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103" name="Rectangle 95"/>
          <p:cNvSpPr>
            <a:spLocks noChangeArrowheads="1"/>
          </p:cNvSpPr>
          <p:nvPr/>
        </p:nvSpPr>
        <p:spPr bwMode="auto">
          <a:xfrm>
            <a:off x="4727575" y="343050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104" name="Text Box 96"/>
          <p:cNvSpPr txBox="1">
            <a:spLocks noChangeArrowheads="1"/>
          </p:cNvSpPr>
          <p:nvPr/>
        </p:nvSpPr>
        <p:spPr bwMode="auto">
          <a:xfrm>
            <a:off x="5356226" y="5980944"/>
            <a:ext cx="88036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a:ea typeface="Taipei" charset="-120"/>
              </a:rPr>
              <a:t>(IEX100)</a:t>
            </a:r>
          </a:p>
        </p:txBody>
      </p:sp>
      <p:sp>
        <p:nvSpPr>
          <p:cNvPr id="43105" name="Oval 97"/>
          <p:cNvSpPr>
            <a:spLocks noChangeArrowheads="1"/>
          </p:cNvSpPr>
          <p:nvPr/>
        </p:nvSpPr>
        <p:spPr bwMode="auto">
          <a:xfrm>
            <a:off x="5690854" y="4033924"/>
            <a:ext cx="215900" cy="2159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106" name="Text Box 98"/>
          <p:cNvSpPr txBox="1">
            <a:spLocks noChangeArrowheads="1"/>
          </p:cNvSpPr>
          <p:nvPr/>
        </p:nvSpPr>
        <p:spPr bwMode="auto">
          <a:xfrm>
            <a:off x="6537045" y="5507369"/>
            <a:ext cx="100001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dirty="0">
                <a:ea typeface="Taipei" charset="-120"/>
              </a:rPr>
              <a:t>Stocker 1 </a:t>
            </a:r>
          </a:p>
        </p:txBody>
      </p:sp>
      <p:sp>
        <p:nvSpPr>
          <p:cNvPr id="43107" name="Line 99"/>
          <p:cNvSpPr>
            <a:spLocks noChangeShapeType="1"/>
          </p:cNvSpPr>
          <p:nvPr/>
        </p:nvSpPr>
        <p:spPr bwMode="auto">
          <a:xfrm flipH="1">
            <a:off x="5087938" y="4184234"/>
            <a:ext cx="702982" cy="1464089"/>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3108" name="Oval 100"/>
          <p:cNvSpPr>
            <a:spLocks noChangeArrowheads="1"/>
          </p:cNvSpPr>
          <p:nvPr/>
        </p:nvSpPr>
        <p:spPr bwMode="auto">
          <a:xfrm>
            <a:off x="4727575" y="3428922"/>
            <a:ext cx="215900" cy="2159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3109" name="Line 101"/>
          <p:cNvSpPr>
            <a:spLocks noChangeShapeType="1"/>
          </p:cNvSpPr>
          <p:nvPr/>
        </p:nvSpPr>
        <p:spPr bwMode="auto">
          <a:xfrm>
            <a:off x="4872038" y="3573386"/>
            <a:ext cx="169862" cy="1282776"/>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3110" name="AutoShape 102"/>
          <p:cNvSpPr>
            <a:spLocks noChangeArrowheads="1"/>
          </p:cNvSpPr>
          <p:nvPr/>
        </p:nvSpPr>
        <p:spPr bwMode="auto">
          <a:xfrm>
            <a:off x="4891142" y="2838250"/>
            <a:ext cx="1655762" cy="409575"/>
          </a:xfrm>
          <a:prstGeom prst="wedgeRoundRectCallout">
            <a:avLst>
              <a:gd name="adj1" fmla="val -50481"/>
              <a:gd name="adj2" fmla="val 98223"/>
              <a:gd name="adj3" fmla="val 16667"/>
            </a:avLst>
          </a:prstGeom>
          <a:solidFill>
            <a:srgbClr val="FDF6A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r>
              <a:rPr lang="en-US" altLang="zh-TW" sz="1600" dirty="0">
                <a:ea typeface="Taipei" charset="-120"/>
              </a:rPr>
              <a:t>WIP A: Priority 2</a:t>
            </a:r>
          </a:p>
        </p:txBody>
      </p:sp>
      <p:sp>
        <p:nvSpPr>
          <p:cNvPr id="43112" name="AutoShape 104"/>
          <p:cNvSpPr>
            <a:spLocks noChangeArrowheads="1"/>
          </p:cNvSpPr>
          <p:nvPr/>
        </p:nvSpPr>
        <p:spPr bwMode="auto">
          <a:xfrm>
            <a:off x="7462838" y="3516601"/>
            <a:ext cx="1873250" cy="380296"/>
          </a:xfrm>
          <a:prstGeom prst="wedgeRoundRectCallout">
            <a:avLst>
              <a:gd name="adj1" fmla="val -134153"/>
              <a:gd name="adj2" fmla="val 95231"/>
              <a:gd name="adj3" fmla="val 16667"/>
            </a:avLst>
          </a:prstGeom>
          <a:solidFill>
            <a:srgbClr val="FDF6A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r>
              <a:rPr lang="en-US" altLang="zh-TW" sz="1600" dirty="0">
                <a:ea typeface="Taipei" charset="-120"/>
              </a:rPr>
              <a:t>WIP B: Priority 1</a:t>
            </a:r>
          </a:p>
        </p:txBody>
      </p:sp>
    </p:spTree>
    <p:extLst>
      <p:ext uri="{BB962C8B-B14F-4D97-AF65-F5344CB8AC3E}">
        <p14:creationId xmlns:p14="http://schemas.microsoft.com/office/powerpoint/2010/main" val="1181032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AutoShape 2"/>
          <p:cNvSpPr>
            <a:spLocks noChangeArrowheads="1"/>
          </p:cNvSpPr>
          <p:nvPr/>
        </p:nvSpPr>
        <p:spPr bwMode="auto">
          <a:xfrm>
            <a:off x="3886200" y="1552077"/>
            <a:ext cx="914400" cy="1219200"/>
          </a:xfrm>
          <a:prstGeom prst="flowChartProcess">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t"/>
            <a:r>
              <a:rPr lang="en-US" altLang="zh-TW" sz="2000">
                <a:latin typeface="Times" panose="02020603050405020304" pitchFamily="18" charset="0"/>
                <a:ea typeface="Taipei" charset="-120"/>
              </a:rPr>
              <a:t>R10</a:t>
            </a:r>
          </a:p>
          <a:p>
            <a:pPr fontAlgn="t"/>
            <a:endParaRPr lang="en-US" altLang="zh-TW" sz="2000">
              <a:latin typeface="Times" panose="02020603050405020304" pitchFamily="18" charset="0"/>
              <a:ea typeface="Taipei" charset="-120"/>
            </a:endParaRPr>
          </a:p>
          <a:p>
            <a:pPr fontAlgn="t"/>
            <a:endParaRPr lang="en-US" altLang="zh-TW" sz="2000">
              <a:latin typeface="Times" panose="02020603050405020304" pitchFamily="18" charset="0"/>
              <a:ea typeface="Taipei" charset="-120"/>
            </a:endParaRPr>
          </a:p>
          <a:p>
            <a:pPr fontAlgn="t"/>
            <a:r>
              <a:rPr lang="en-US" altLang="zh-TW" sz="2000">
                <a:latin typeface="Times" panose="02020603050405020304" pitchFamily="18" charset="0"/>
                <a:ea typeface="Taipei" charset="-120"/>
              </a:rPr>
              <a:t>L1    U1</a:t>
            </a:r>
          </a:p>
        </p:txBody>
      </p:sp>
      <p:sp>
        <p:nvSpPr>
          <p:cNvPr id="103428" name="AutoShape 4"/>
          <p:cNvSpPr>
            <a:spLocks noChangeArrowheads="1"/>
          </p:cNvSpPr>
          <p:nvPr/>
        </p:nvSpPr>
        <p:spPr bwMode="auto">
          <a:xfrm>
            <a:off x="2895600" y="2999877"/>
            <a:ext cx="4419600" cy="12192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p>
            <a:pPr algn="r"/>
            <a:r>
              <a:rPr lang="en-US" altLang="zh-TW" sz="2400">
                <a:solidFill>
                  <a:schemeClr val="accent1"/>
                </a:solidFill>
                <a:effectDag name="">
                  <a:cont type="tree" name="">
                    <a:effect ref="fillLine"/>
                    <a:outerShdw dist="38100" dir="13500000" algn="br">
                      <a:srgbClr val="E1FCFE"/>
                    </a:outerShdw>
                  </a:cont>
                  <a:cont type="tree" name="">
                    <a:effect ref="fillLine"/>
                    <a:outerShdw dist="38100" dir="2700000" algn="tl">
                      <a:srgbClr val="708688"/>
                    </a:outerShdw>
                  </a:cont>
                  <a:effect ref="fillLine"/>
                </a:effectDag>
                <a:latin typeface="Times" panose="02020603050405020304" pitchFamily="18" charset="0"/>
                <a:ea typeface="Taipei" charset="-120"/>
              </a:rPr>
              <a:t>STK20</a:t>
            </a:r>
          </a:p>
        </p:txBody>
      </p:sp>
      <p:sp>
        <p:nvSpPr>
          <p:cNvPr id="103429" name="AutoShape 5"/>
          <p:cNvSpPr>
            <a:spLocks noChangeArrowheads="1"/>
          </p:cNvSpPr>
          <p:nvPr/>
        </p:nvSpPr>
        <p:spPr bwMode="auto">
          <a:xfrm>
            <a:off x="7315200" y="1552077"/>
            <a:ext cx="1600200" cy="38100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p>
            <a:pPr algn="r"/>
            <a:r>
              <a:rPr lang="en-US" altLang="zh-TW" sz="2400">
                <a:solidFill>
                  <a:schemeClr val="accent1"/>
                </a:solidFill>
                <a:effectDag name="">
                  <a:cont type="tree" name="">
                    <a:effect ref="fillLine"/>
                    <a:outerShdw dist="38100" dir="13500000" algn="br">
                      <a:srgbClr val="E1FCFE"/>
                    </a:outerShdw>
                  </a:cont>
                  <a:cont type="tree" name="">
                    <a:effect ref="fillLine"/>
                    <a:outerShdw dist="38100" dir="2700000" algn="tl">
                      <a:srgbClr val="708688"/>
                    </a:outerShdw>
                  </a:cont>
                  <a:effect ref="fillLine"/>
                </a:effectDag>
                <a:latin typeface="Times" panose="02020603050405020304" pitchFamily="18" charset="0"/>
                <a:ea typeface="Taipei" charset="-120"/>
              </a:rPr>
              <a:t>STK10</a:t>
            </a:r>
          </a:p>
        </p:txBody>
      </p:sp>
      <p:sp>
        <p:nvSpPr>
          <p:cNvPr id="103430" name="AutoShape 6"/>
          <p:cNvSpPr>
            <a:spLocks noChangeArrowheads="1"/>
          </p:cNvSpPr>
          <p:nvPr/>
        </p:nvSpPr>
        <p:spPr bwMode="auto">
          <a:xfrm>
            <a:off x="5715000" y="1552077"/>
            <a:ext cx="914400" cy="1219200"/>
          </a:xfrm>
          <a:prstGeom prst="flowChartProcess">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zh-TW" sz="2000">
                <a:latin typeface="Times" panose="02020603050405020304" pitchFamily="18" charset="0"/>
                <a:ea typeface="Taipei" charset="-120"/>
              </a:rPr>
              <a:t>G10</a:t>
            </a:r>
          </a:p>
          <a:p>
            <a:endParaRPr lang="en-US" altLang="zh-TW" sz="2000">
              <a:latin typeface="Times" panose="02020603050405020304" pitchFamily="18" charset="0"/>
              <a:ea typeface="Taipei" charset="-120"/>
            </a:endParaRPr>
          </a:p>
          <a:p>
            <a:endParaRPr lang="en-US" altLang="zh-TW" sz="2000">
              <a:latin typeface="Times" panose="02020603050405020304" pitchFamily="18" charset="0"/>
              <a:ea typeface="Taipei" charset="-120"/>
            </a:endParaRPr>
          </a:p>
          <a:p>
            <a:r>
              <a:rPr lang="en-US" altLang="zh-TW" sz="2000">
                <a:latin typeface="Times" panose="02020603050405020304" pitchFamily="18" charset="0"/>
                <a:ea typeface="Taipei" charset="-120"/>
              </a:rPr>
              <a:t>L1    U1</a:t>
            </a:r>
          </a:p>
        </p:txBody>
      </p:sp>
      <p:sp>
        <p:nvSpPr>
          <p:cNvPr id="103431" name="AutoShape 7"/>
          <p:cNvSpPr>
            <a:spLocks noChangeArrowheads="1"/>
          </p:cNvSpPr>
          <p:nvPr/>
        </p:nvSpPr>
        <p:spPr bwMode="auto">
          <a:xfrm>
            <a:off x="4495800" y="2771277"/>
            <a:ext cx="304800" cy="228600"/>
          </a:xfrm>
          <a:prstGeom prst="flowChartProcess">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zh-TW" sz="2000">
              <a:latin typeface="Times" panose="02020603050405020304" pitchFamily="18" charset="0"/>
              <a:ea typeface="Taipei" charset="-120"/>
            </a:endParaRPr>
          </a:p>
        </p:txBody>
      </p:sp>
      <p:sp>
        <p:nvSpPr>
          <p:cNvPr id="103432" name="AutoShape 8"/>
          <p:cNvSpPr>
            <a:spLocks noChangeArrowheads="1"/>
          </p:cNvSpPr>
          <p:nvPr/>
        </p:nvSpPr>
        <p:spPr bwMode="auto">
          <a:xfrm>
            <a:off x="3886200" y="2771277"/>
            <a:ext cx="304800" cy="228600"/>
          </a:xfrm>
          <a:prstGeom prst="flowChartProcess">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zh-TW" sz="2000">
              <a:latin typeface="Times" panose="02020603050405020304" pitchFamily="18" charset="0"/>
              <a:ea typeface="Taipei" charset="-120"/>
            </a:endParaRPr>
          </a:p>
        </p:txBody>
      </p:sp>
      <p:sp>
        <p:nvSpPr>
          <p:cNvPr id="103433" name="AutoShape 9"/>
          <p:cNvSpPr>
            <a:spLocks noChangeArrowheads="1"/>
          </p:cNvSpPr>
          <p:nvPr/>
        </p:nvSpPr>
        <p:spPr bwMode="auto">
          <a:xfrm>
            <a:off x="5715000" y="2771277"/>
            <a:ext cx="304800" cy="228600"/>
          </a:xfrm>
          <a:prstGeom prst="flowChartProcess">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zh-TW" sz="2000">
              <a:latin typeface="Times" panose="02020603050405020304" pitchFamily="18" charset="0"/>
              <a:ea typeface="Taipei" charset="-120"/>
            </a:endParaRPr>
          </a:p>
        </p:txBody>
      </p:sp>
      <p:sp>
        <p:nvSpPr>
          <p:cNvPr id="103434" name="AutoShape 10"/>
          <p:cNvSpPr>
            <a:spLocks noChangeArrowheads="1"/>
          </p:cNvSpPr>
          <p:nvPr/>
        </p:nvSpPr>
        <p:spPr bwMode="auto">
          <a:xfrm>
            <a:off x="6324600" y="2771277"/>
            <a:ext cx="304800" cy="228600"/>
          </a:xfrm>
          <a:prstGeom prst="flowChartProcess">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zh-TW" sz="2000">
              <a:latin typeface="Times" panose="02020603050405020304" pitchFamily="18" charset="0"/>
              <a:ea typeface="Taipei" charset="-120"/>
            </a:endParaRPr>
          </a:p>
        </p:txBody>
      </p:sp>
      <p:sp>
        <p:nvSpPr>
          <p:cNvPr id="103435" name="Rectangle 11"/>
          <p:cNvSpPr>
            <a:spLocks noChangeArrowheads="1"/>
          </p:cNvSpPr>
          <p:nvPr/>
        </p:nvSpPr>
        <p:spPr bwMode="auto">
          <a:xfrm>
            <a:off x="5638800" y="4371477"/>
            <a:ext cx="1447800" cy="8382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p>
            <a:r>
              <a:rPr lang="en-US" altLang="zh-TW" sz="2000">
                <a:latin typeface="Times" panose="02020603050405020304" pitchFamily="18" charset="0"/>
                <a:ea typeface="Taipei" charset="-120"/>
              </a:rPr>
              <a:t>S10</a:t>
            </a:r>
          </a:p>
        </p:txBody>
      </p:sp>
      <p:sp>
        <p:nvSpPr>
          <p:cNvPr id="103436" name="Rectangle 12"/>
          <p:cNvSpPr>
            <a:spLocks noChangeArrowheads="1"/>
          </p:cNvSpPr>
          <p:nvPr/>
        </p:nvSpPr>
        <p:spPr bwMode="auto">
          <a:xfrm>
            <a:off x="7086600" y="4371477"/>
            <a:ext cx="228600" cy="3048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3437" name="Rectangle 13"/>
          <p:cNvSpPr>
            <a:spLocks noChangeArrowheads="1"/>
          </p:cNvSpPr>
          <p:nvPr/>
        </p:nvSpPr>
        <p:spPr bwMode="auto">
          <a:xfrm>
            <a:off x="7086600" y="4904877"/>
            <a:ext cx="228600" cy="3048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zh-TW" sz="2400">
              <a:latin typeface="Times" panose="02020603050405020304" pitchFamily="18" charset="0"/>
              <a:ea typeface="Taipei" charset="-120"/>
            </a:endParaRPr>
          </a:p>
        </p:txBody>
      </p:sp>
      <p:sp>
        <p:nvSpPr>
          <p:cNvPr id="103438" name="AutoShape 14"/>
          <p:cNvSpPr>
            <a:spLocks noChangeArrowheads="1"/>
          </p:cNvSpPr>
          <p:nvPr/>
        </p:nvSpPr>
        <p:spPr bwMode="auto">
          <a:xfrm>
            <a:off x="5334000" y="1933077"/>
            <a:ext cx="762000" cy="762000"/>
          </a:xfrm>
          <a:prstGeom prst="irregularSeal1">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1400">
                <a:latin typeface="Times" panose="02020603050405020304" pitchFamily="18" charset="0"/>
                <a:ea typeface="Taipei" charset="-120"/>
              </a:rPr>
              <a:t>LDRQ</a:t>
            </a:r>
          </a:p>
        </p:txBody>
      </p:sp>
      <p:sp>
        <p:nvSpPr>
          <p:cNvPr id="103439" name="AutoShape 15"/>
          <p:cNvSpPr>
            <a:spLocks noChangeArrowheads="1"/>
          </p:cNvSpPr>
          <p:nvPr/>
        </p:nvSpPr>
        <p:spPr bwMode="auto">
          <a:xfrm>
            <a:off x="2895600" y="3380877"/>
            <a:ext cx="914400" cy="838200"/>
          </a:xfrm>
          <a:prstGeom prst="flowChartAlternateProcess">
            <a:avLst/>
          </a:prstGeom>
          <a:solidFill>
            <a:srgbClr val="DAF0EE"/>
          </a:solidFill>
          <a:ln w="9525">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p>
            <a:pPr fontAlgn="b"/>
            <a:r>
              <a:rPr lang="en-US" altLang="zh-TW" sz="2000">
                <a:solidFill>
                  <a:srgbClr val="DAF0EE"/>
                </a:solidFill>
                <a:effectDag name="">
                  <a:cont type="tree" name="">
                    <a:effect ref="fillLine"/>
                    <a:outerShdw dist="38100" dir="13500000" algn="br">
                      <a:srgbClr val="EFFEFD"/>
                    </a:outerShdw>
                  </a:cont>
                  <a:cont type="tree" name="">
                    <a:effect ref="fillLine"/>
                    <a:outerShdw dist="38100" dir="2700000" algn="tl">
                      <a:srgbClr val="828F8E"/>
                    </a:outerShdw>
                  </a:cont>
                  <a:effect ref="fillLine"/>
                </a:effectDag>
                <a:latin typeface="Times" panose="02020603050405020304" pitchFamily="18" charset="0"/>
                <a:ea typeface="Taipei" charset="-120"/>
              </a:rPr>
              <a:t>101</a:t>
            </a:r>
          </a:p>
        </p:txBody>
      </p:sp>
      <p:sp>
        <p:nvSpPr>
          <p:cNvPr id="103440" name="AutoShape 16"/>
          <p:cNvSpPr>
            <a:spLocks noChangeArrowheads="1"/>
          </p:cNvSpPr>
          <p:nvPr/>
        </p:nvSpPr>
        <p:spPr bwMode="auto">
          <a:xfrm>
            <a:off x="3810000" y="3380877"/>
            <a:ext cx="914400" cy="838200"/>
          </a:xfrm>
          <a:prstGeom prst="flowChartAlternateProcess">
            <a:avLst/>
          </a:prstGeom>
          <a:solidFill>
            <a:srgbClr val="DAF0EE"/>
          </a:solidFill>
          <a:ln w="9525">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p>
            <a:pPr fontAlgn="b"/>
            <a:endParaRPr lang="en-US" altLang="zh-TW" sz="2000">
              <a:solidFill>
                <a:srgbClr val="DAF0EE"/>
              </a:solidFill>
              <a:effectDag name="">
                <a:cont type="tree" name="">
                  <a:effect ref="fillLine"/>
                  <a:outerShdw dist="38100" dir="13500000" algn="br">
                    <a:srgbClr val="EFFEFD"/>
                  </a:outerShdw>
                </a:cont>
                <a:cont type="tree" name="">
                  <a:effect ref="fillLine"/>
                  <a:outerShdw dist="38100" dir="2700000" algn="tl">
                    <a:srgbClr val="828F8E"/>
                  </a:outerShdw>
                </a:cont>
                <a:effect ref="fillLine"/>
              </a:effectDag>
              <a:latin typeface="Times" panose="02020603050405020304" pitchFamily="18" charset="0"/>
              <a:ea typeface="Taipei" charset="-120"/>
            </a:endParaRPr>
          </a:p>
          <a:p>
            <a:pPr fontAlgn="b"/>
            <a:r>
              <a:rPr lang="en-US" altLang="zh-TW" sz="2000">
                <a:solidFill>
                  <a:srgbClr val="DAF0EE"/>
                </a:solidFill>
                <a:effectDag name="">
                  <a:cont type="tree" name="">
                    <a:effect ref="fillLine"/>
                    <a:outerShdw dist="38100" dir="13500000" algn="br">
                      <a:srgbClr val="EFFEFD"/>
                    </a:outerShdw>
                  </a:cont>
                  <a:cont type="tree" name="">
                    <a:effect ref="fillLine"/>
                    <a:outerShdw dist="38100" dir="2700000" algn="tl">
                      <a:srgbClr val="828F8E"/>
                    </a:outerShdw>
                  </a:cont>
                  <a:effect ref="fillLine"/>
                </a:effectDag>
                <a:latin typeface="Times" panose="02020603050405020304" pitchFamily="18" charset="0"/>
                <a:ea typeface="Taipei" charset="-120"/>
              </a:rPr>
              <a:t>102</a:t>
            </a:r>
          </a:p>
        </p:txBody>
      </p:sp>
      <p:sp>
        <p:nvSpPr>
          <p:cNvPr id="103441" name="AutoShape 17"/>
          <p:cNvSpPr>
            <a:spLocks noChangeArrowheads="1"/>
          </p:cNvSpPr>
          <p:nvPr/>
        </p:nvSpPr>
        <p:spPr bwMode="auto">
          <a:xfrm>
            <a:off x="4724400" y="3380877"/>
            <a:ext cx="1371600" cy="838200"/>
          </a:xfrm>
          <a:prstGeom prst="flowChartAlternateProcess">
            <a:avLst/>
          </a:prstGeom>
          <a:solidFill>
            <a:srgbClr val="DAF0EE"/>
          </a:solidFill>
          <a:ln w="9525">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p>
            <a:pPr fontAlgn="b"/>
            <a:r>
              <a:rPr lang="en-US" altLang="zh-TW" sz="2000">
                <a:solidFill>
                  <a:srgbClr val="DAF0EE"/>
                </a:solidFill>
                <a:effectDag name="">
                  <a:cont type="tree" name="">
                    <a:effect ref="fillLine"/>
                    <a:outerShdw dist="38100" dir="13500000" algn="br">
                      <a:srgbClr val="EFFEFD"/>
                    </a:outerShdw>
                  </a:cont>
                  <a:cont type="tree" name="">
                    <a:effect ref="fillLine"/>
                    <a:outerShdw dist="38100" dir="2700000" algn="tl">
                      <a:srgbClr val="828F8E"/>
                    </a:outerShdw>
                  </a:cont>
                  <a:effect ref="fillLine"/>
                </a:effectDag>
                <a:latin typeface="Times" panose="02020603050405020304" pitchFamily="18" charset="0"/>
                <a:ea typeface="Taipei" charset="-120"/>
              </a:rPr>
              <a:t>103</a:t>
            </a:r>
          </a:p>
        </p:txBody>
      </p:sp>
      <p:grpSp>
        <p:nvGrpSpPr>
          <p:cNvPr id="103442" name="Group 18"/>
          <p:cNvGrpSpPr>
            <a:grpSpLocks/>
          </p:cNvGrpSpPr>
          <p:nvPr/>
        </p:nvGrpSpPr>
        <p:grpSpPr bwMode="auto">
          <a:xfrm>
            <a:off x="7391400" y="1704477"/>
            <a:ext cx="304800" cy="304800"/>
            <a:chOff x="1872" y="3408"/>
            <a:chExt cx="192" cy="192"/>
          </a:xfrm>
        </p:grpSpPr>
        <p:sp>
          <p:nvSpPr>
            <p:cNvPr id="103443" name="AutoShape 19"/>
            <p:cNvSpPr>
              <a:spLocks noChangeArrowheads="1"/>
            </p:cNvSpPr>
            <p:nvPr/>
          </p:nvSpPr>
          <p:spPr bwMode="auto">
            <a:xfrm>
              <a:off x="1872" y="3408"/>
              <a:ext cx="192" cy="192"/>
            </a:xfrm>
            <a:prstGeom prst="can">
              <a:avLst>
                <a:gd name="adj" fmla="val 25000"/>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3444" name="Line 20"/>
            <p:cNvSpPr>
              <a:spLocks noChangeShapeType="1"/>
            </p:cNvSpPr>
            <p:nvPr/>
          </p:nvSpPr>
          <p:spPr bwMode="auto">
            <a:xfrm>
              <a:off x="1872" y="3540"/>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03445" name="Line 21"/>
            <p:cNvSpPr>
              <a:spLocks noChangeShapeType="1"/>
            </p:cNvSpPr>
            <p:nvPr/>
          </p:nvSpPr>
          <p:spPr bwMode="auto">
            <a:xfrm>
              <a:off x="1872" y="3570"/>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03446" name="Line 22"/>
            <p:cNvSpPr>
              <a:spLocks noChangeShapeType="1"/>
            </p:cNvSpPr>
            <p:nvPr/>
          </p:nvSpPr>
          <p:spPr bwMode="auto">
            <a:xfrm>
              <a:off x="1872" y="3519"/>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03447" name="Line 23"/>
            <p:cNvSpPr>
              <a:spLocks noChangeShapeType="1"/>
            </p:cNvSpPr>
            <p:nvPr/>
          </p:nvSpPr>
          <p:spPr bwMode="auto">
            <a:xfrm>
              <a:off x="1872" y="3492"/>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grpSp>
        <p:nvGrpSpPr>
          <p:cNvPr id="103448" name="Group 24"/>
          <p:cNvGrpSpPr>
            <a:grpSpLocks/>
          </p:cNvGrpSpPr>
          <p:nvPr/>
        </p:nvGrpSpPr>
        <p:grpSpPr bwMode="auto">
          <a:xfrm>
            <a:off x="4495800" y="2847477"/>
            <a:ext cx="304800" cy="304800"/>
            <a:chOff x="1872" y="3408"/>
            <a:chExt cx="192" cy="192"/>
          </a:xfrm>
        </p:grpSpPr>
        <p:sp>
          <p:nvSpPr>
            <p:cNvPr id="103449" name="AutoShape 25"/>
            <p:cNvSpPr>
              <a:spLocks noChangeArrowheads="1"/>
            </p:cNvSpPr>
            <p:nvPr/>
          </p:nvSpPr>
          <p:spPr bwMode="auto">
            <a:xfrm>
              <a:off x="1872" y="3408"/>
              <a:ext cx="192" cy="192"/>
            </a:xfrm>
            <a:prstGeom prst="can">
              <a:avLst>
                <a:gd name="adj" fmla="val 25000"/>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3450" name="Line 26"/>
            <p:cNvSpPr>
              <a:spLocks noChangeShapeType="1"/>
            </p:cNvSpPr>
            <p:nvPr/>
          </p:nvSpPr>
          <p:spPr bwMode="auto">
            <a:xfrm>
              <a:off x="1872" y="3540"/>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03451" name="Line 27"/>
            <p:cNvSpPr>
              <a:spLocks noChangeShapeType="1"/>
            </p:cNvSpPr>
            <p:nvPr/>
          </p:nvSpPr>
          <p:spPr bwMode="auto">
            <a:xfrm>
              <a:off x="1872" y="3570"/>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03452" name="Line 28"/>
            <p:cNvSpPr>
              <a:spLocks noChangeShapeType="1"/>
            </p:cNvSpPr>
            <p:nvPr/>
          </p:nvSpPr>
          <p:spPr bwMode="auto">
            <a:xfrm>
              <a:off x="1872" y="3519"/>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03453" name="Line 29"/>
            <p:cNvSpPr>
              <a:spLocks noChangeShapeType="1"/>
            </p:cNvSpPr>
            <p:nvPr/>
          </p:nvSpPr>
          <p:spPr bwMode="auto">
            <a:xfrm>
              <a:off x="1872" y="3492"/>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grpSp>
        <p:nvGrpSpPr>
          <p:cNvPr id="103454" name="Group 30"/>
          <p:cNvGrpSpPr>
            <a:grpSpLocks/>
          </p:cNvGrpSpPr>
          <p:nvPr/>
        </p:nvGrpSpPr>
        <p:grpSpPr bwMode="auto">
          <a:xfrm>
            <a:off x="5715000" y="3457077"/>
            <a:ext cx="304800" cy="304800"/>
            <a:chOff x="1872" y="3408"/>
            <a:chExt cx="192" cy="192"/>
          </a:xfrm>
        </p:grpSpPr>
        <p:sp>
          <p:nvSpPr>
            <p:cNvPr id="103455" name="AutoShape 31"/>
            <p:cNvSpPr>
              <a:spLocks noChangeArrowheads="1"/>
            </p:cNvSpPr>
            <p:nvPr/>
          </p:nvSpPr>
          <p:spPr bwMode="auto">
            <a:xfrm>
              <a:off x="1872" y="3408"/>
              <a:ext cx="192" cy="192"/>
            </a:xfrm>
            <a:prstGeom prst="can">
              <a:avLst>
                <a:gd name="adj" fmla="val 25000"/>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3456" name="Line 32"/>
            <p:cNvSpPr>
              <a:spLocks noChangeShapeType="1"/>
            </p:cNvSpPr>
            <p:nvPr/>
          </p:nvSpPr>
          <p:spPr bwMode="auto">
            <a:xfrm>
              <a:off x="1872" y="3540"/>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03457" name="Line 33"/>
            <p:cNvSpPr>
              <a:spLocks noChangeShapeType="1"/>
            </p:cNvSpPr>
            <p:nvPr/>
          </p:nvSpPr>
          <p:spPr bwMode="auto">
            <a:xfrm>
              <a:off x="1872" y="3570"/>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03458" name="Line 34"/>
            <p:cNvSpPr>
              <a:spLocks noChangeShapeType="1"/>
            </p:cNvSpPr>
            <p:nvPr/>
          </p:nvSpPr>
          <p:spPr bwMode="auto">
            <a:xfrm>
              <a:off x="1872" y="3519"/>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03459" name="Line 35"/>
            <p:cNvSpPr>
              <a:spLocks noChangeShapeType="1"/>
            </p:cNvSpPr>
            <p:nvPr/>
          </p:nvSpPr>
          <p:spPr bwMode="auto">
            <a:xfrm>
              <a:off x="1872" y="3492"/>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grpSp>
        <p:nvGrpSpPr>
          <p:cNvPr id="103460" name="Group 36"/>
          <p:cNvGrpSpPr>
            <a:grpSpLocks/>
          </p:cNvGrpSpPr>
          <p:nvPr/>
        </p:nvGrpSpPr>
        <p:grpSpPr bwMode="auto">
          <a:xfrm>
            <a:off x="7162800" y="4371477"/>
            <a:ext cx="304800" cy="304800"/>
            <a:chOff x="1872" y="3408"/>
            <a:chExt cx="192" cy="192"/>
          </a:xfrm>
        </p:grpSpPr>
        <p:sp>
          <p:nvSpPr>
            <p:cNvPr id="103461" name="AutoShape 37"/>
            <p:cNvSpPr>
              <a:spLocks noChangeArrowheads="1"/>
            </p:cNvSpPr>
            <p:nvPr/>
          </p:nvSpPr>
          <p:spPr bwMode="auto">
            <a:xfrm>
              <a:off x="1872" y="3408"/>
              <a:ext cx="192" cy="192"/>
            </a:xfrm>
            <a:prstGeom prst="can">
              <a:avLst>
                <a:gd name="adj" fmla="val 25000"/>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3462" name="Line 38"/>
            <p:cNvSpPr>
              <a:spLocks noChangeShapeType="1"/>
            </p:cNvSpPr>
            <p:nvPr/>
          </p:nvSpPr>
          <p:spPr bwMode="auto">
            <a:xfrm>
              <a:off x="1872" y="3540"/>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03463" name="Line 39"/>
            <p:cNvSpPr>
              <a:spLocks noChangeShapeType="1"/>
            </p:cNvSpPr>
            <p:nvPr/>
          </p:nvSpPr>
          <p:spPr bwMode="auto">
            <a:xfrm>
              <a:off x="1872" y="3570"/>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03464" name="Line 40"/>
            <p:cNvSpPr>
              <a:spLocks noChangeShapeType="1"/>
            </p:cNvSpPr>
            <p:nvPr/>
          </p:nvSpPr>
          <p:spPr bwMode="auto">
            <a:xfrm>
              <a:off x="1872" y="3519"/>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03465" name="Line 41"/>
            <p:cNvSpPr>
              <a:spLocks noChangeShapeType="1"/>
            </p:cNvSpPr>
            <p:nvPr/>
          </p:nvSpPr>
          <p:spPr bwMode="auto">
            <a:xfrm>
              <a:off x="1872" y="3492"/>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103466" name="AutoShape 42"/>
          <p:cNvSpPr>
            <a:spLocks noChangeArrowheads="1"/>
          </p:cNvSpPr>
          <p:nvPr/>
        </p:nvSpPr>
        <p:spPr bwMode="auto">
          <a:xfrm>
            <a:off x="5757863" y="3528515"/>
            <a:ext cx="228600" cy="228600"/>
          </a:xfrm>
          <a:prstGeom prst="octagon">
            <a:avLst>
              <a:gd name="adj" fmla="val 2928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000">
                <a:latin typeface="Times" panose="02020603050405020304" pitchFamily="18" charset="0"/>
                <a:ea typeface="Taipei" charset="-120"/>
              </a:rPr>
              <a:t>1</a:t>
            </a:r>
          </a:p>
        </p:txBody>
      </p:sp>
      <p:sp>
        <p:nvSpPr>
          <p:cNvPr id="103467" name="AutoShape 43"/>
          <p:cNvSpPr>
            <a:spLocks noChangeArrowheads="1"/>
          </p:cNvSpPr>
          <p:nvPr/>
        </p:nvSpPr>
        <p:spPr bwMode="auto">
          <a:xfrm>
            <a:off x="4543425" y="2923677"/>
            <a:ext cx="228600" cy="228600"/>
          </a:xfrm>
          <a:prstGeom prst="octagon">
            <a:avLst>
              <a:gd name="adj" fmla="val 2928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000">
                <a:latin typeface="Times" panose="02020603050405020304" pitchFamily="18" charset="0"/>
                <a:ea typeface="Taipei" charset="-120"/>
              </a:rPr>
              <a:t>2</a:t>
            </a:r>
          </a:p>
        </p:txBody>
      </p:sp>
      <p:sp>
        <p:nvSpPr>
          <p:cNvPr id="103468" name="AutoShape 44"/>
          <p:cNvSpPr>
            <a:spLocks noChangeArrowheads="1"/>
          </p:cNvSpPr>
          <p:nvPr/>
        </p:nvSpPr>
        <p:spPr bwMode="auto">
          <a:xfrm>
            <a:off x="7439025" y="1780677"/>
            <a:ext cx="228600" cy="228600"/>
          </a:xfrm>
          <a:prstGeom prst="octagon">
            <a:avLst>
              <a:gd name="adj" fmla="val 2928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000">
                <a:latin typeface="Times" panose="02020603050405020304" pitchFamily="18" charset="0"/>
                <a:ea typeface="Taipei" charset="-120"/>
              </a:rPr>
              <a:t>3</a:t>
            </a:r>
          </a:p>
        </p:txBody>
      </p:sp>
      <p:sp>
        <p:nvSpPr>
          <p:cNvPr id="103469" name="AutoShape 45"/>
          <p:cNvSpPr>
            <a:spLocks noChangeArrowheads="1"/>
          </p:cNvSpPr>
          <p:nvPr/>
        </p:nvSpPr>
        <p:spPr bwMode="auto">
          <a:xfrm>
            <a:off x="7196138" y="4447677"/>
            <a:ext cx="228600" cy="228600"/>
          </a:xfrm>
          <a:prstGeom prst="octagon">
            <a:avLst>
              <a:gd name="adj" fmla="val 2928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000">
                <a:latin typeface="Times" panose="02020603050405020304" pitchFamily="18" charset="0"/>
                <a:ea typeface="Taipei" charset="-120"/>
              </a:rPr>
              <a:t>4</a:t>
            </a:r>
          </a:p>
        </p:txBody>
      </p:sp>
      <p:grpSp>
        <p:nvGrpSpPr>
          <p:cNvPr id="103471" name="Group 47"/>
          <p:cNvGrpSpPr>
            <a:grpSpLocks/>
          </p:cNvGrpSpPr>
          <p:nvPr/>
        </p:nvGrpSpPr>
        <p:grpSpPr bwMode="auto">
          <a:xfrm>
            <a:off x="8534400" y="3380877"/>
            <a:ext cx="304800" cy="304800"/>
            <a:chOff x="1872" y="3408"/>
            <a:chExt cx="192" cy="192"/>
          </a:xfrm>
        </p:grpSpPr>
        <p:sp>
          <p:nvSpPr>
            <p:cNvPr id="103472" name="AutoShape 48"/>
            <p:cNvSpPr>
              <a:spLocks noChangeArrowheads="1"/>
            </p:cNvSpPr>
            <p:nvPr/>
          </p:nvSpPr>
          <p:spPr bwMode="auto">
            <a:xfrm>
              <a:off x="1872" y="3408"/>
              <a:ext cx="192" cy="192"/>
            </a:xfrm>
            <a:prstGeom prst="can">
              <a:avLst>
                <a:gd name="adj" fmla="val 25000"/>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3473" name="Line 49"/>
            <p:cNvSpPr>
              <a:spLocks noChangeShapeType="1"/>
            </p:cNvSpPr>
            <p:nvPr/>
          </p:nvSpPr>
          <p:spPr bwMode="auto">
            <a:xfrm>
              <a:off x="1872" y="3540"/>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03474" name="Line 50"/>
            <p:cNvSpPr>
              <a:spLocks noChangeShapeType="1"/>
            </p:cNvSpPr>
            <p:nvPr/>
          </p:nvSpPr>
          <p:spPr bwMode="auto">
            <a:xfrm>
              <a:off x="1872" y="3570"/>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03475" name="Line 51"/>
            <p:cNvSpPr>
              <a:spLocks noChangeShapeType="1"/>
            </p:cNvSpPr>
            <p:nvPr/>
          </p:nvSpPr>
          <p:spPr bwMode="auto">
            <a:xfrm>
              <a:off x="1872" y="3519"/>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03476" name="Line 52"/>
            <p:cNvSpPr>
              <a:spLocks noChangeShapeType="1"/>
            </p:cNvSpPr>
            <p:nvPr/>
          </p:nvSpPr>
          <p:spPr bwMode="auto">
            <a:xfrm>
              <a:off x="1872" y="3492"/>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103477" name="AutoShape 53"/>
          <p:cNvSpPr>
            <a:spLocks noChangeArrowheads="1"/>
          </p:cNvSpPr>
          <p:nvPr/>
        </p:nvSpPr>
        <p:spPr bwMode="auto">
          <a:xfrm>
            <a:off x="8582025" y="3457077"/>
            <a:ext cx="228600" cy="228600"/>
          </a:xfrm>
          <a:prstGeom prst="octagon">
            <a:avLst>
              <a:gd name="adj" fmla="val 2928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000">
                <a:latin typeface="Times" panose="02020603050405020304" pitchFamily="18" charset="0"/>
                <a:ea typeface="Taipei" charset="-120"/>
              </a:rPr>
              <a:t>3</a:t>
            </a:r>
          </a:p>
        </p:txBody>
      </p:sp>
      <p:grpSp>
        <p:nvGrpSpPr>
          <p:cNvPr id="103478" name="Group 54"/>
          <p:cNvGrpSpPr>
            <a:grpSpLocks/>
          </p:cNvGrpSpPr>
          <p:nvPr/>
        </p:nvGrpSpPr>
        <p:grpSpPr bwMode="auto">
          <a:xfrm>
            <a:off x="8534400" y="3990477"/>
            <a:ext cx="304800" cy="304800"/>
            <a:chOff x="1872" y="3408"/>
            <a:chExt cx="192" cy="192"/>
          </a:xfrm>
        </p:grpSpPr>
        <p:sp>
          <p:nvSpPr>
            <p:cNvPr id="103479" name="AutoShape 55"/>
            <p:cNvSpPr>
              <a:spLocks noChangeArrowheads="1"/>
            </p:cNvSpPr>
            <p:nvPr/>
          </p:nvSpPr>
          <p:spPr bwMode="auto">
            <a:xfrm>
              <a:off x="1872" y="3408"/>
              <a:ext cx="192" cy="192"/>
            </a:xfrm>
            <a:prstGeom prst="can">
              <a:avLst>
                <a:gd name="adj" fmla="val 25000"/>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3480" name="Line 56"/>
            <p:cNvSpPr>
              <a:spLocks noChangeShapeType="1"/>
            </p:cNvSpPr>
            <p:nvPr/>
          </p:nvSpPr>
          <p:spPr bwMode="auto">
            <a:xfrm>
              <a:off x="1872" y="3540"/>
              <a:ext cx="192"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03481" name="Line 57"/>
            <p:cNvSpPr>
              <a:spLocks noChangeShapeType="1"/>
            </p:cNvSpPr>
            <p:nvPr/>
          </p:nvSpPr>
          <p:spPr bwMode="auto">
            <a:xfrm>
              <a:off x="1872" y="3570"/>
              <a:ext cx="192"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03482" name="Line 58"/>
            <p:cNvSpPr>
              <a:spLocks noChangeShapeType="1"/>
            </p:cNvSpPr>
            <p:nvPr/>
          </p:nvSpPr>
          <p:spPr bwMode="auto">
            <a:xfrm>
              <a:off x="1872" y="3519"/>
              <a:ext cx="192"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03483" name="Line 59"/>
            <p:cNvSpPr>
              <a:spLocks noChangeShapeType="1"/>
            </p:cNvSpPr>
            <p:nvPr/>
          </p:nvSpPr>
          <p:spPr bwMode="auto">
            <a:xfrm>
              <a:off x="1872" y="3492"/>
              <a:ext cx="192" cy="0"/>
            </a:xfrm>
            <a:prstGeom prst="line">
              <a:avLst/>
            </a:prstGeom>
            <a:no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2" name="標題 1"/>
          <p:cNvSpPr>
            <a:spLocks noGrp="1"/>
          </p:cNvSpPr>
          <p:nvPr>
            <p:ph type="title"/>
          </p:nvPr>
        </p:nvSpPr>
        <p:spPr>
          <a:xfrm>
            <a:off x="659296" y="524152"/>
            <a:ext cx="10515600" cy="723125"/>
          </a:xfrm>
        </p:spPr>
        <p:txBody>
          <a:bodyPr/>
          <a:lstStyle/>
          <a:p>
            <a:r>
              <a:rPr lang="en-US" altLang="ja-JP" sz="3600" dirty="0"/>
              <a:t>DCS/MES </a:t>
            </a:r>
            <a:r>
              <a:rPr lang="en-US" altLang="zh-TW" sz="3600" dirty="0"/>
              <a:t>(Loading W.D.)</a:t>
            </a:r>
            <a:endParaRPr lang="zh-TW" altLang="en-US" sz="3600" dirty="0"/>
          </a:p>
        </p:txBody>
      </p:sp>
      <p:sp>
        <p:nvSpPr>
          <p:cNvPr id="3" name="圓角矩形圖說文字 2"/>
          <p:cNvSpPr/>
          <p:nvPr/>
        </p:nvSpPr>
        <p:spPr>
          <a:xfrm>
            <a:off x="2646947" y="4724400"/>
            <a:ext cx="2687053" cy="1085850"/>
          </a:xfrm>
          <a:prstGeom prst="wedgeRoundRectCallout">
            <a:avLst>
              <a:gd name="adj1" fmla="val -29790"/>
              <a:gd name="adj2" fmla="val -117002"/>
              <a:gd name="adj3" fmla="val 16667"/>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r>
              <a:rPr lang="en-US" altLang="zh-TW" sz="1400" dirty="0"/>
              <a:t>Are you sure that the cassette </a:t>
            </a:r>
            <a:r>
              <a:rPr lang="en-US" altLang="zh-TW" sz="1400" dirty="0" err="1"/>
              <a:t>qty</a:t>
            </a:r>
            <a:r>
              <a:rPr lang="en-US" altLang="zh-TW" sz="1400" dirty="0"/>
              <a:t> is enough to deliver? </a:t>
            </a:r>
          </a:p>
          <a:p>
            <a:r>
              <a:rPr lang="en-US" altLang="zh-TW" sz="1400" dirty="0"/>
              <a:t>Are you sure the delivery does not exceed </a:t>
            </a:r>
            <a:r>
              <a:rPr lang="en-US" altLang="zh-TW" sz="1400" dirty="0" err="1"/>
              <a:t>max_pull_cnt</a:t>
            </a:r>
            <a:r>
              <a:rPr lang="en-US" altLang="zh-TW" sz="1400" dirty="0"/>
              <a:t> ? </a:t>
            </a:r>
            <a:endParaRPr lang="en-US" altLang="zh-TW" sz="1100" dirty="0">
              <a:latin typeface="Times" panose="02020603050405020304" pitchFamily="18" charset="0"/>
              <a:ea typeface="Taipei" charset="-120"/>
            </a:endParaRPr>
          </a:p>
        </p:txBody>
      </p:sp>
    </p:spTree>
    <p:extLst>
      <p:ext uri="{BB962C8B-B14F-4D97-AF65-F5344CB8AC3E}">
        <p14:creationId xmlns:p14="http://schemas.microsoft.com/office/powerpoint/2010/main" val="17901137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3438"/>
                                        </p:tgtEl>
                                        <p:attrNameLst>
                                          <p:attrName>style.visibility</p:attrName>
                                        </p:attrNameLst>
                                      </p:cBhvr>
                                      <p:to>
                                        <p:strVal val="visible"/>
                                      </p:to>
                                    </p:set>
                                    <p:animEffect transition="in" filter="blinds(horizontal)">
                                      <p:cBhvr>
                                        <p:cTn id="7" dur="500"/>
                                        <p:tgtEl>
                                          <p:spTgt spid="1034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03442"/>
                                        </p:tgtEl>
                                        <p:attrNameLst>
                                          <p:attrName>style.visibility</p:attrName>
                                        </p:attrNameLst>
                                      </p:cBhvr>
                                      <p:to>
                                        <p:strVal val="visible"/>
                                      </p:to>
                                    </p:set>
                                    <p:animEffect transition="in" filter="box(in)">
                                      <p:cBhvr>
                                        <p:cTn id="12" dur="500"/>
                                        <p:tgtEl>
                                          <p:spTgt spid="1034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03471"/>
                                        </p:tgtEl>
                                        <p:attrNameLst>
                                          <p:attrName>style.visibility</p:attrName>
                                        </p:attrNameLst>
                                      </p:cBhvr>
                                      <p:to>
                                        <p:strVal val="visible"/>
                                      </p:to>
                                    </p:set>
                                    <p:animEffect transition="in" filter="box(in)">
                                      <p:cBhvr>
                                        <p:cTn id="17" dur="500"/>
                                        <p:tgtEl>
                                          <p:spTgt spid="10347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03478"/>
                                        </p:tgtEl>
                                        <p:attrNameLst>
                                          <p:attrName>style.visibility</p:attrName>
                                        </p:attrNameLst>
                                      </p:cBhvr>
                                      <p:to>
                                        <p:strVal val="visible"/>
                                      </p:to>
                                    </p:set>
                                    <p:animEffect transition="in" filter="box(in)">
                                      <p:cBhvr>
                                        <p:cTn id="22" dur="500"/>
                                        <p:tgtEl>
                                          <p:spTgt spid="10347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03448"/>
                                        </p:tgtEl>
                                        <p:attrNameLst>
                                          <p:attrName>style.visibility</p:attrName>
                                        </p:attrNameLst>
                                      </p:cBhvr>
                                      <p:to>
                                        <p:strVal val="visible"/>
                                      </p:to>
                                    </p:set>
                                    <p:animEffect transition="in" filter="box(in)">
                                      <p:cBhvr>
                                        <p:cTn id="27" dur="500"/>
                                        <p:tgtEl>
                                          <p:spTgt spid="10344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03454"/>
                                        </p:tgtEl>
                                        <p:attrNameLst>
                                          <p:attrName>style.visibility</p:attrName>
                                        </p:attrNameLst>
                                      </p:cBhvr>
                                      <p:to>
                                        <p:strVal val="visible"/>
                                      </p:to>
                                    </p:set>
                                    <p:animEffect transition="in" filter="box(in)">
                                      <p:cBhvr>
                                        <p:cTn id="32" dur="500"/>
                                        <p:tgtEl>
                                          <p:spTgt spid="10345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103460"/>
                                        </p:tgtEl>
                                        <p:attrNameLst>
                                          <p:attrName>style.visibility</p:attrName>
                                        </p:attrNameLst>
                                      </p:cBhvr>
                                      <p:to>
                                        <p:strVal val="visible"/>
                                      </p:to>
                                    </p:set>
                                    <p:animEffect transition="in" filter="box(in)">
                                      <p:cBhvr>
                                        <p:cTn id="37" dur="500"/>
                                        <p:tgtEl>
                                          <p:spTgt spid="10346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103466"/>
                                        </p:tgtEl>
                                        <p:attrNameLst>
                                          <p:attrName>style.visibility</p:attrName>
                                        </p:attrNameLst>
                                      </p:cBhvr>
                                      <p:to>
                                        <p:strVal val="visible"/>
                                      </p:to>
                                    </p:set>
                                    <p:anim calcmode="lin" valueType="num">
                                      <p:cBhvr>
                                        <p:cTn id="42" dur="500" fill="hold"/>
                                        <p:tgtEl>
                                          <p:spTgt spid="103466"/>
                                        </p:tgtEl>
                                        <p:attrNameLst>
                                          <p:attrName>ppt_w</p:attrName>
                                        </p:attrNameLst>
                                      </p:cBhvr>
                                      <p:tavLst>
                                        <p:tav tm="0">
                                          <p:val>
                                            <p:fltVal val="0"/>
                                          </p:val>
                                        </p:tav>
                                        <p:tav tm="100000">
                                          <p:val>
                                            <p:strVal val="#ppt_w"/>
                                          </p:val>
                                        </p:tav>
                                      </p:tavLst>
                                    </p:anim>
                                    <p:anim calcmode="lin" valueType="num">
                                      <p:cBhvr>
                                        <p:cTn id="43" dur="500" fill="hold"/>
                                        <p:tgtEl>
                                          <p:spTgt spid="103466"/>
                                        </p:tgtEl>
                                        <p:attrNameLst>
                                          <p:attrName>ppt_h</p:attrName>
                                        </p:attrNameLst>
                                      </p:cBhvr>
                                      <p:tavLst>
                                        <p:tav tm="0">
                                          <p:val>
                                            <p:fltVal val="0"/>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16" fill="hold" grpId="0" nodeType="clickEffect">
                                  <p:stCondLst>
                                    <p:cond delay="0"/>
                                  </p:stCondLst>
                                  <p:childTnLst>
                                    <p:set>
                                      <p:cBhvr>
                                        <p:cTn id="47" dur="1" fill="hold">
                                          <p:stCondLst>
                                            <p:cond delay="0"/>
                                          </p:stCondLst>
                                        </p:cTn>
                                        <p:tgtEl>
                                          <p:spTgt spid="103467"/>
                                        </p:tgtEl>
                                        <p:attrNameLst>
                                          <p:attrName>style.visibility</p:attrName>
                                        </p:attrNameLst>
                                      </p:cBhvr>
                                      <p:to>
                                        <p:strVal val="visible"/>
                                      </p:to>
                                    </p:set>
                                    <p:anim calcmode="lin" valueType="num">
                                      <p:cBhvr>
                                        <p:cTn id="48" dur="500" fill="hold"/>
                                        <p:tgtEl>
                                          <p:spTgt spid="103467"/>
                                        </p:tgtEl>
                                        <p:attrNameLst>
                                          <p:attrName>ppt_w</p:attrName>
                                        </p:attrNameLst>
                                      </p:cBhvr>
                                      <p:tavLst>
                                        <p:tav tm="0">
                                          <p:val>
                                            <p:fltVal val="0"/>
                                          </p:val>
                                        </p:tav>
                                        <p:tav tm="100000">
                                          <p:val>
                                            <p:strVal val="#ppt_w"/>
                                          </p:val>
                                        </p:tav>
                                      </p:tavLst>
                                    </p:anim>
                                    <p:anim calcmode="lin" valueType="num">
                                      <p:cBhvr>
                                        <p:cTn id="49" dur="500" fill="hold"/>
                                        <p:tgtEl>
                                          <p:spTgt spid="103467"/>
                                        </p:tgtEl>
                                        <p:attrNameLst>
                                          <p:attrName>ppt_h</p:attrName>
                                        </p:attrNameLst>
                                      </p:cBhvr>
                                      <p:tavLst>
                                        <p:tav tm="0">
                                          <p:val>
                                            <p:fltVal val="0"/>
                                          </p:val>
                                        </p:tav>
                                        <p:tav tm="100000">
                                          <p:val>
                                            <p:strVal val="#ppt_h"/>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3" presetClass="entr" presetSubtype="16" fill="hold" grpId="0" nodeType="clickEffect">
                                  <p:stCondLst>
                                    <p:cond delay="0"/>
                                  </p:stCondLst>
                                  <p:childTnLst>
                                    <p:set>
                                      <p:cBhvr>
                                        <p:cTn id="53" dur="1" fill="hold">
                                          <p:stCondLst>
                                            <p:cond delay="0"/>
                                          </p:stCondLst>
                                        </p:cTn>
                                        <p:tgtEl>
                                          <p:spTgt spid="103468"/>
                                        </p:tgtEl>
                                        <p:attrNameLst>
                                          <p:attrName>style.visibility</p:attrName>
                                        </p:attrNameLst>
                                      </p:cBhvr>
                                      <p:to>
                                        <p:strVal val="visible"/>
                                      </p:to>
                                    </p:set>
                                    <p:anim calcmode="lin" valueType="num">
                                      <p:cBhvr>
                                        <p:cTn id="54" dur="500" fill="hold"/>
                                        <p:tgtEl>
                                          <p:spTgt spid="103468"/>
                                        </p:tgtEl>
                                        <p:attrNameLst>
                                          <p:attrName>ppt_w</p:attrName>
                                        </p:attrNameLst>
                                      </p:cBhvr>
                                      <p:tavLst>
                                        <p:tav tm="0">
                                          <p:val>
                                            <p:fltVal val="0"/>
                                          </p:val>
                                        </p:tav>
                                        <p:tav tm="100000">
                                          <p:val>
                                            <p:strVal val="#ppt_w"/>
                                          </p:val>
                                        </p:tav>
                                      </p:tavLst>
                                    </p:anim>
                                    <p:anim calcmode="lin" valueType="num">
                                      <p:cBhvr>
                                        <p:cTn id="55" dur="500" fill="hold"/>
                                        <p:tgtEl>
                                          <p:spTgt spid="103468"/>
                                        </p:tgtEl>
                                        <p:attrNameLst>
                                          <p:attrName>ppt_h</p:attrName>
                                        </p:attrNameLst>
                                      </p:cBhvr>
                                      <p:tavLst>
                                        <p:tav tm="0">
                                          <p:val>
                                            <p:fltVal val="0"/>
                                          </p:val>
                                        </p:tav>
                                        <p:tav tm="100000">
                                          <p:val>
                                            <p:strVal val="#ppt_h"/>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3" presetClass="entr" presetSubtype="16" fill="hold" grpId="0" nodeType="clickEffect">
                                  <p:stCondLst>
                                    <p:cond delay="0"/>
                                  </p:stCondLst>
                                  <p:childTnLst>
                                    <p:set>
                                      <p:cBhvr>
                                        <p:cTn id="59" dur="1" fill="hold">
                                          <p:stCondLst>
                                            <p:cond delay="0"/>
                                          </p:stCondLst>
                                        </p:cTn>
                                        <p:tgtEl>
                                          <p:spTgt spid="103477"/>
                                        </p:tgtEl>
                                        <p:attrNameLst>
                                          <p:attrName>style.visibility</p:attrName>
                                        </p:attrNameLst>
                                      </p:cBhvr>
                                      <p:to>
                                        <p:strVal val="visible"/>
                                      </p:to>
                                    </p:set>
                                    <p:anim calcmode="lin" valueType="num">
                                      <p:cBhvr>
                                        <p:cTn id="60" dur="500" fill="hold"/>
                                        <p:tgtEl>
                                          <p:spTgt spid="103477"/>
                                        </p:tgtEl>
                                        <p:attrNameLst>
                                          <p:attrName>ppt_w</p:attrName>
                                        </p:attrNameLst>
                                      </p:cBhvr>
                                      <p:tavLst>
                                        <p:tav tm="0">
                                          <p:val>
                                            <p:fltVal val="0"/>
                                          </p:val>
                                        </p:tav>
                                        <p:tav tm="100000">
                                          <p:val>
                                            <p:strVal val="#ppt_w"/>
                                          </p:val>
                                        </p:tav>
                                      </p:tavLst>
                                    </p:anim>
                                    <p:anim calcmode="lin" valueType="num">
                                      <p:cBhvr>
                                        <p:cTn id="61" dur="500" fill="hold"/>
                                        <p:tgtEl>
                                          <p:spTgt spid="103477"/>
                                        </p:tgtEl>
                                        <p:attrNameLst>
                                          <p:attrName>ppt_h</p:attrName>
                                        </p:attrNameLst>
                                      </p:cBhvr>
                                      <p:tavLst>
                                        <p:tav tm="0">
                                          <p:val>
                                            <p:fltVal val="0"/>
                                          </p:val>
                                        </p:tav>
                                        <p:tav tm="100000">
                                          <p:val>
                                            <p:strVal val="#ppt_h"/>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3" presetClass="entr" presetSubtype="16" fill="hold" grpId="0" nodeType="clickEffect">
                                  <p:stCondLst>
                                    <p:cond delay="0"/>
                                  </p:stCondLst>
                                  <p:childTnLst>
                                    <p:set>
                                      <p:cBhvr>
                                        <p:cTn id="65" dur="1" fill="hold">
                                          <p:stCondLst>
                                            <p:cond delay="0"/>
                                          </p:stCondLst>
                                        </p:cTn>
                                        <p:tgtEl>
                                          <p:spTgt spid="103469"/>
                                        </p:tgtEl>
                                        <p:attrNameLst>
                                          <p:attrName>style.visibility</p:attrName>
                                        </p:attrNameLst>
                                      </p:cBhvr>
                                      <p:to>
                                        <p:strVal val="visible"/>
                                      </p:to>
                                    </p:set>
                                    <p:anim calcmode="lin" valueType="num">
                                      <p:cBhvr>
                                        <p:cTn id="66" dur="500" fill="hold"/>
                                        <p:tgtEl>
                                          <p:spTgt spid="103469"/>
                                        </p:tgtEl>
                                        <p:attrNameLst>
                                          <p:attrName>ppt_w</p:attrName>
                                        </p:attrNameLst>
                                      </p:cBhvr>
                                      <p:tavLst>
                                        <p:tav tm="0">
                                          <p:val>
                                            <p:fltVal val="0"/>
                                          </p:val>
                                        </p:tav>
                                        <p:tav tm="100000">
                                          <p:val>
                                            <p:strVal val="#ppt_w"/>
                                          </p:val>
                                        </p:tav>
                                      </p:tavLst>
                                    </p:anim>
                                    <p:anim calcmode="lin" valueType="num">
                                      <p:cBhvr>
                                        <p:cTn id="67" dur="500" fill="hold"/>
                                        <p:tgtEl>
                                          <p:spTgt spid="10346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8" grpId="0" animBg="1" autoUpdateAnimBg="0"/>
      <p:bldP spid="103466" grpId="0" animBg="1" autoUpdateAnimBg="0"/>
      <p:bldP spid="103467" grpId="0" animBg="1" autoUpdateAnimBg="0"/>
      <p:bldP spid="103468" grpId="0" animBg="1" autoUpdateAnimBg="0"/>
      <p:bldP spid="103469" grpId="0" animBg="1" autoUpdateAnimBg="0"/>
      <p:bldP spid="103477"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AutoShape 2"/>
          <p:cNvSpPr>
            <a:spLocks noChangeArrowheads="1"/>
          </p:cNvSpPr>
          <p:nvPr/>
        </p:nvSpPr>
        <p:spPr bwMode="auto">
          <a:xfrm>
            <a:off x="3886200" y="1804738"/>
            <a:ext cx="914400" cy="1219200"/>
          </a:xfrm>
          <a:prstGeom prst="flowChartProcess">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t"/>
            <a:r>
              <a:rPr lang="en-US" altLang="zh-TW" sz="2000">
                <a:latin typeface="Times" panose="02020603050405020304" pitchFamily="18" charset="0"/>
                <a:ea typeface="Taipei" charset="-120"/>
              </a:rPr>
              <a:t>R10</a:t>
            </a:r>
          </a:p>
          <a:p>
            <a:pPr fontAlgn="t"/>
            <a:endParaRPr lang="en-US" altLang="zh-TW" sz="2000">
              <a:latin typeface="Times" panose="02020603050405020304" pitchFamily="18" charset="0"/>
              <a:ea typeface="Taipei" charset="-120"/>
            </a:endParaRPr>
          </a:p>
          <a:p>
            <a:pPr fontAlgn="t"/>
            <a:endParaRPr lang="en-US" altLang="zh-TW" sz="2000">
              <a:latin typeface="Times" panose="02020603050405020304" pitchFamily="18" charset="0"/>
              <a:ea typeface="Taipei" charset="-120"/>
            </a:endParaRPr>
          </a:p>
          <a:p>
            <a:pPr fontAlgn="t"/>
            <a:r>
              <a:rPr lang="en-US" altLang="zh-TW" sz="2000">
                <a:latin typeface="Times" panose="02020603050405020304" pitchFamily="18" charset="0"/>
                <a:ea typeface="Taipei" charset="-120"/>
              </a:rPr>
              <a:t>L1    U1</a:t>
            </a:r>
          </a:p>
        </p:txBody>
      </p:sp>
      <p:sp>
        <p:nvSpPr>
          <p:cNvPr id="104452" name="AutoShape 4"/>
          <p:cNvSpPr>
            <a:spLocks noChangeArrowheads="1"/>
          </p:cNvSpPr>
          <p:nvPr/>
        </p:nvSpPr>
        <p:spPr bwMode="auto">
          <a:xfrm>
            <a:off x="2895600" y="3252538"/>
            <a:ext cx="4419600" cy="12192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p>
            <a:pPr algn="r"/>
            <a:r>
              <a:rPr lang="en-US" altLang="zh-TW" sz="2400">
                <a:solidFill>
                  <a:schemeClr val="accent1"/>
                </a:solidFill>
                <a:effectDag name="">
                  <a:cont type="tree" name="">
                    <a:effect ref="fillLine"/>
                    <a:outerShdw dist="38100" dir="13500000" algn="br">
                      <a:srgbClr val="E1FCFE"/>
                    </a:outerShdw>
                  </a:cont>
                  <a:cont type="tree" name="">
                    <a:effect ref="fillLine"/>
                    <a:outerShdw dist="38100" dir="2700000" algn="tl">
                      <a:srgbClr val="708688"/>
                    </a:outerShdw>
                  </a:cont>
                  <a:effect ref="fillLine"/>
                </a:effectDag>
                <a:latin typeface="Times" panose="02020603050405020304" pitchFamily="18" charset="0"/>
                <a:ea typeface="Taipei" charset="-120"/>
              </a:rPr>
              <a:t>STK20</a:t>
            </a:r>
          </a:p>
        </p:txBody>
      </p:sp>
      <p:sp>
        <p:nvSpPr>
          <p:cNvPr id="104453" name="AutoShape 5"/>
          <p:cNvSpPr>
            <a:spLocks noChangeArrowheads="1"/>
          </p:cNvSpPr>
          <p:nvPr/>
        </p:nvSpPr>
        <p:spPr bwMode="auto">
          <a:xfrm>
            <a:off x="7315200" y="1804738"/>
            <a:ext cx="1600200" cy="38100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p>
            <a:pPr algn="r"/>
            <a:r>
              <a:rPr lang="en-US" altLang="zh-TW" sz="2400">
                <a:solidFill>
                  <a:schemeClr val="accent1"/>
                </a:solidFill>
                <a:effectDag name="">
                  <a:cont type="tree" name="">
                    <a:effect ref="fillLine"/>
                    <a:outerShdw dist="38100" dir="13500000" algn="br">
                      <a:srgbClr val="E1FCFE"/>
                    </a:outerShdw>
                  </a:cont>
                  <a:cont type="tree" name="">
                    <a:effect ref="fillLine"/>
                    <a:outerShdw dist="38100" dir="2700000" algn="tl">
                      <a:srgbClr val="708688"/>
                    </a:outerShdw>
                  </a:cont>
                  <a:effect ref="fillLine"/>
                </a:effectDag>
                <a:latin typeface="Times" panose="02020603050405020304" pitchFamily="18" charset="0"/>
                <a:ea typeface="Taipei" charset="-120"/>
              </a:rPr>
              <a:t>STK10</a:t>
            </a:r>
          </a:p>
        </p:txBody>
      </p:sp>
      <p:sp>
        <p:nvSpPr>
          <p:cNvPr id="104454" name="AutoShape 6"/>
          <p:cNvSpPr>
            <a:spLocks noChangeArrowheads="1"/>
          </p:cNvSpPr>
          <p:nvPr/>
        </p:nvSpPr>
        <p:spPr bwMode="auto">
          <a:xfrm>
            <a:off x="5715000" y="1804738"/>
            <a:ext cx="914400" cy="1219200"/>
          </a:xfrm>
          <a:prstGeom prst="flowChartProcess">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zh-TW" sz="2000">
                <a:latin typeface="Times" panose="02020603050405020304" pitchFamily="18" charset="0"/>
                <a:ea typeface="Taipei" charset="-120"/>
              </a:rPr>
              <a:t>G10</a:t>
            </a:r>
          </a:p>
          <a:p>
            <a:endParaRPr lang="en-US" altLang="zh-TW" sz="2000">
              <a:latin typeface="Times" panose="02020603050405020304" pitchFamily="18" charset="0"/>
              <a:ea typeface="Taipei" charset="-120"/>
            </a:endParaRPr>
          </a:p>
          <a:p>
            <a:endParaRPr lang="en-US" altLang="zh-TW" sz="2000">
              <a:latin typeface="Times" panose="02020603050405020304" pitchFamily="18" charset="0"/>
              <a:ea typeface="Taipei" charset="-120"/>
            </a:endParaRPr>
          </a:p>
          <a:p>
            <a:r>
              <a:rPr lang="en-US" altLang="zh-TW" sz="2000">
                <a:latin typeface="Times" panose="02020603050405020304" pitchFamily="18" charset="0"/>
                <a:ea typeface="Taipei" charset="-120"/>
              </a:rPr>
              <a:t>L1    U1</a:t>
            </a:r>
          </a:p>
        </p:txBody>
      </p:sp>
      <p:sp>
        <p:nvSpPr>
          <p:cNvPr id="104455" name="AutoShape 7"/>
          <p:cNvSpPr>
            <a:spLocks noChangeArrowheads="1"/>
          </p:cNvSpPr>
          <p:nvPr/>
        </p:nvSpPr>
        <p:spPr bwMode="auto">
          <a:xfrm>
            <a:off x="4495800" y="3023938"/>
            <a:ext cx="304800" cy="228600"/>
          </a:xfrm>
          <a:prstGeom prst="flowChartProcess">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zh-TW" sz="2000">
              <a:latin typeface="Times" panose="02020603050405020304" pitchFamily="18" charset="0"/>
              <a:ea typeface="Taipei" charset="-120"/>
            </a:endParaRPr>
          </a:p>
        </p:txBody>
      </p:sp>
      <p:sp>
        <p:nvSpPr>
          <p:cNvPr id="104456" name="AutoShape 8"/>
          <p:cNvSpPr>
            <a:spLocks noChangeArrowheads="1"/>
          </p:cNvSpPr>
          <p:nvPr/>
        </p:nvSpPr>
        <p:spPr bwMode="auto">
          <a:xfrm>
            <a:off x="3886200" y="3023938"/>
            <a:ext cx="304800" cy="228600"/>
          </a:xfrm>
          <a:prstGeom prst="flowChartProcess">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zh-TW" sz="2000">
              <a:latin typeface="Times" panose="02020603050405020304" pitchFamily="18" charset="0"/>
              <a:ea typeface="Taipei" charset="-120"/>
            </a:endParaRPr>
          </a:p>
        </p:txBody>
      </p:sp>
      <p:sp>
        <p:nvSpPr>
          <p:cNvPr id="104457" name="AutoShape 9"/>
          <p:cNvSpPr>
            <a:spLocks noChangeArrowheads="1"/>
          </p:cNvSpPr>
          <p:nvPr/>
        </p:nvSpPr>
        <p:spPr bwMode="auto">
          <a:xfrm>
            <a:off x="5715000" y="3023938"/>
            <a:ext cx="304800" cy="228600"/>
          </a:xfrm>
          <a:prstGeom prst="flowChartProcess">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zh-TW" sz="2000">
              <a:latin typeface="Times" panose="02020603050405020304" pitchFamily="18" charset="0"/>
              <a:ea typeface="Taipei" charset="-120"/>
            </a:endParaRPr>
          </a:p>
        </p:txBody>
      </p:sp>
      <p:sp>
        <p:nvSpPr>
          <p:cNvPr id="104458" name="AutoShape 10"/>
          <p:cNvSpPr>
            <a:spLocks noChangeArrowheads="1"/>
          </p:cNvSpPr>
          <p:nvPr/>
        </p:nvSpPr>
        <p:spPr bwMode="auto">
          <a:xfrm>
            <a:off x="6324600" y="3023938"/>
            <a:ext cx="304800" cy="228600"/>
          </a:xfrm>
          <a:prstGeom prst="flowChartProcess">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zh-TW" sz="2000">
              <a:latin typeface="Times" panose="02020603050405020304" pitchFamily="18" charset="0"/>
              <a:ea typeface="Taipei" charset="-120"/>
            </a:endParaRPr>
          </a:p>
        </p:txBody>
      </p:sp>
      <p:sp>
        <p:nvSpPr>
          <p:cNvPr id="104459" name="Rectangle 11"/>
          <p:cNvSpPr>
            <a:spLocks noChangeArrowheads="1"/>
          </p:cNvSpPr>
          <p:nvPr/>
        </p:nvSpPr>
        <p:spPr bwMode="auto">
          <a:xfrm>
            <a:off x="5638800" y="4624138"/>
            <a:ext cx="1447800" cy="8382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p>
            <a:r>
              <a:rPr lang="en-US" altLang="zh-TW" sz="2000">
                <a:latin typeface="Times" panose="02020603050405020304" pitchFamily="18" charset="0"/>
                <a:ea typeface="Taipei" charset="-120"/>
              </a:rPr>
              <a:t>S10</a:t>
            </a:r>
          </a:p>
        </p:txBody>
      </p:sp>
      <p:sp>
        <p:nvSpPr>
          <p:cNvPr id="104460" name="Rectangle 12"/>
          <p:cNvSpPr>
            <a:spLocks noChangeArrowheads="1"/>
          </p:cNvSpPr>
          <p:nvPr/>
        </p:nvSpPr>
        <p:spPr bwMode="auto">
          <a:xfrm>
            <a:off x="7086600" y="4624138"/>
            <a:ext cx="228600" cy="3048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4461" name="Rectangle 13"/>
          <p:cNvSpPr>
            <a:spLocks noChangeArrowheads="1"/>
          </p:cNvSpPr>
          <p:nvPr/>
        </p:nvSpPr>
        <p:spPr bwMode="auto">
          <a:xfrm>
            <a:off x="7086600" y="5157538"/>
            <a:ext cx="228600" cy="3048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zh-TW" sz="2400">
              <a:latin typeface="Times" panose="02020603050405020304" pitchFamily="18" charset="0"/>
              <a:ea typeface="Taipei" charset="-120"/>
            </a:endParaRPr>
          </a:p>
        </p:txBody>
      </p:sp>
      <p:sp>
        <p:nvSpPr>
          <p:cNvPr id="104462" name="AutoShape 14"/>
          <p:cNvSpPr>
            <a:spLocks noChangeArrowheads="1"/>
          </p:cNvSpPr>
          <p:nvPr/>
        </p:nvSpPr>
        <p:spPr bwMode="auto">
          <a:xfrm>
            <a:off x="5334000" y="2185738"/>
            <a:ext cx="762000" cy="762000"/>
          </a:xfrm>
          <a:prstGeom prst="irregularSeal1">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1400">
                <a:latin typeface="Times" panose="02020603050405020304" pitchFamily="18" charset="0"/>
                <a:ea typeface="Taipei" charset="-120"/>
              </a:rPr>
              <a:t>LDRQ</a:t>
            </a:r>
          </a:p>
        </p:txBody>
      </p:sp>
      <p:sp>
        <p:nvSpPr>
          <p:cNvPr id="104463" name="AutoShape 15"/>
          <p:cNvSpPr>
            <a:spLocks noChangeArrowheads="1"/>
          </p:cNvSpPr>
          <p:nvPr/>
        </p:nvSpPr>
        <p:spPr bwMode="auto">
          <a:xfrm>
            <a:off x="2895600" y="3633538"/>
            <a:ext cx="914400" cy="838200"/>
          </a:xfrm>
          <a:prstGeom prst="flowChartAlternateProcess">
            <a:avLst/>
          </a:prstGeom>
          <a:solidFill>
            <a:srgbClr val="DAF0EE"/>
          </a:solidFill>
          <a:ln w="9525">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p>
            <a:pPr fontAlgn="b"/>
            <a:r>
              <a:rPr lang="en-US" altLang="zh-TW" sz="2000">
                <a:solidFill>
                  <a:srgbClr val="DAF0EE"/>
                </a:solidFill>
                <a:effectDag name="">
                  <a:cont type="tree" name="">
                    <a:effect ref="fillLine"/>
                    <a:outerShdw dist="38100" dir="13500000" algn="br">
                      <a:srgbClr val="EFFEFD"/>
                    </a:outerShdw>
                  </a:cont>
                  <a:cont type="tree" name="">
                    <a:effect ref="fillLine"/>
                    <a:outerShdw dist="38100" dir="2700000" algn="tl">
                      <a:srgbClr val="828F8E"/>
                    </a:outerShdw>
                  </a:cont>
                  <a:effect ref="fillLine"/>
                </a:effectDag>
                <a:latin typeface="Times" panose="02020603050405020304" pitchFamily="18" charset="0"/>
                <a:ea typeface="Taipei" charset="-120"/>
              </a:rPr>
              <a:t>101</a:t>
            </a:r>
          </a:p>
        </p:txBody>
      </p:sp>
      <p:sp>
        <p:nvSpPr>
          <p:cNvPr id="104464" name="AutoShape 16"/>
          <p:cNvSpPr>
            <a:spLocks noChangeArrowheads="1"/>
          </p:cNvSpPr>
          <p:nvPr/>
        </p:nvSpPr>
        <p:spPr bwMode="auto">
          <a:xfrm>
            <a:off x="3810000" y="3633538"/>
            <a:ext cx="914400" cy="838200"/>
          </a:xfrm>
          <a:prstGeom prst="flowChartAlternateProcess">
            <a:avLst/>
          </a:prstGeom>
          <a:solidFill>
            <a:srgbClr val="DAF0EE"/>
          </a:solidFill>
          <a:ln w="9525">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p>
            <a:pPr fontAlgn="b"/>
            <a:endParaRPr lang="en-US" altLang="zh-TW" sz="2000">
              <a:solidFill>
                <a:srgbClr val="DAF0EE"/>
              </a:solidFill>
              <a:effectDag name="">
                <a:cont type="tree" name="">
                  <a:effect ref="fillLine"/>
                  <a:outerShdw dist="38100" dir="13500000" algn="br">
                    <a:srgbClr val="EFFEFD"/>
                  </a:outerShdw>
                </a:cont>
                <a:cont type="tree" name="">
                  <a:effect ref="fillLine"/>
                  <a:outerShdw dist="38100" dir="2700000" algn="tl">
                    <a:srgbClr val="828F8E"/>
                  </a:outerShdw>
                </a:cont>
                <a:effect ref="fillLine"/>
              </a:effectDag>
              <a:latin typeface="Times" panose="02020603050405020304" pitchFamily="18" charset="0"/>
              <a:ea typeface="Taipei" charset="-120"/>
            </a:endParaRPr>
          </a:p>
          <a:p>
            <a:pPr fontAlgn="b"/>
            <a:r>
              <a:rPr lang="en-US" altLang="zh-TW" sz="2000">
                <a:solidFill>
                  <a:srgbClr val="DAF0EE"/>
                </a:solidFill>
                <a:effectDag name="">
                  <a:cont type="tree" name="">
                    <a:effect ref="fillLine"/>
                    <a:outerShdw dist="38100" dir="13500000" algn="br">
                      <a:srgbClr val="EFFEFD"/>
                    </a:outerShdw>
                  </a:cont>
                  <a:cont type="tree" name="">
                    <a:effect ref="fillLine"/>
                    <a:outerShdw dist="38100" dir="2700000" algn="tl">
                      <a:srgbClr val="828F8E"/>
                    </a:outerShdw>
                  </a:cont>
                  <a:effect ref="fillLine"/>
                </a:effectDag>
                <a:latin typeface="Times" panose="02020603050405020304" pitchFamily="18" charset="0"/>
                <a:ea typeface="Taipei" charset="-120"/>
              </a:rPr>
              <a:t>102</a:t>
            </a:r>
          </a:p>
        </p:txBody>
      </p:sp>
      <p:sp>
        <p:nvSpPr>
          <p:cNvPr id="104465" name="AutoShape 17"/>
          <p:cNvSpPr>
            <a:spLocks noChangeArrowheads="1"/>
          </p:cNvSpPr>
          <p:nvPr/>
        </p:nvSpPr>
        <p:spPr bwMode="auto">
          <a:xfrm>
            <a:off x="4724400" y="3633538"/>
            <a:ext cx="1371600" cy="838200"/>
          </a:xfrm>
          <a:prstGeom prst="flowChartAlternateProcess">
            <a:avLst/>
          </a:prstGeom>
          <a:solidFill>
            <a:srgbClr val="DAF0EE"/>
          </a:solidFill>
          <a:ln w="9525">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p>
            <a:pPr fontAlgn="b"/>
            <a:r>
              <a:rPr lang="en-US" altLang="zh-TW" sz="2000">
                <a:solidFill>
                  <a:srgbClr val="DAF0EE"/>
                </a:solidFill>
                <a:effectDag name="">
                  <a:cont type="tree" name="">
                    <a:effect ref="fillLine"/>
                    <a:outerShdw dist="38100" dir="13500000" algn="br">
                      <a:srgbClr val="EFFEFD"/>
                    </a:outerShdw>
                  </a:cont>
                  <a:cont type="tree" name="">
                    <a:effect ref="fillLine"/>
                    <a:outerShdw dist="38100" dir="2700000" algn="tl">
                      <a:srgbClr val="828F8E"/>
                    </a:outerShdw>
                  </a:cont>
                  <a:effect ref="fillLine"/>
                </a:effectDag>
                <a:latin typeface="Times" panose="02020603050405020304" pitchFamily="18" charset="0"/>
                <a:ea typeface="Taipei" charset="-120"/>
              </a:rPr>
              <a:t>103</a:t>
            </a:r>
          </a:p>
        </p:txBody>
      </p:sp>
      <p:grpSp>
        <p:nvGrpSpPr>
          <p:cNvPr id="104466" name="Group 18"/>
          <p:cNvGrpSpPr>
            <a:grpSpLocks/>
          </p:cNvGrpSpPr>
          <p:nvPr/>
        </p:nvGrpSpPr>
        <p:grpSpPr bwMode="auto">
          <a:xfrm>
            <a:off x="3000375" y="3709738"/>
            <a:ext cx="304800" cy="304800"/>
            <a:chOff x="1872" y="3408"/>
            <a:chExt cx="192" cy="192"/>
          </a:xfrm>
        </p:grpSpPr>
        <p:sp>
          <p:nvSpPr>
            <p:cNvPr id="104467" name="AutoShape 19"/>
            <p:cNvSpPr>
              <a:spLocks noChangeArrowheads="1"/>
            </p:cNvSpPr>
            <p:nvPr/>
          </p:nvSpPr>
          <p:spPr bwMode="auto">
            <a:xfrm>
              <a:off x="1872" y="3408"/>
              <a:ext cx="192" cy="192"/>
            </a:xfrm>
            <a:prstGeom prst="can">
              <a:avLst>
                <a:gd name="adj" fmla="val 25000"/>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4468" name="Line 20"/>
            <p:cNvSpPr>
              <a:spLocks noChangeShapeType="1"/>
            </p:cNvSpPr>
            <p:nvPr/>
          </p:nvSpPr>
          <p:spPr bwMode="auto">
            <a:xfrm>
              <a:off x="1872" y="3540"/>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04469" name="Line 21"/>
            <p:cNvSpPr>
              <a:spLocks noChangeShapeType="1"/>
            </p:cNvSpPr>
            <p:nvPr/>
          </p:nvSpPr>
          <p:spPr bwMode="auto">
            <a:xfrm>
              <a:off x="1872" y="3570"/>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04470" name="Line 22"/>
            <p:cNvSpPr>
              <a:spLocks noChangeShapeType="1"/>
            </p:cNvSpPr>
            <p:nvPr/>
          </p:nvSpPr>
          <p:spPr bwMode="auto">
            <a:xfrm>
              <a:off x="1872" y="3519"/>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04471" name="Line 23"/>
            <p:cNvSpPr>
              <a:spLocks noChangeShapeType="1"/>
            </p:cNvSpPr>
            <p:nvPr/>
          </p:nvSpPr>
          <p:spPr bwMode="auto">
            <a:xfrm>
              <a:off x="1872" y="3492"/>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grpSp>
        <p:nvGrpSpPr>
          <p:cNvPr id="104472" name="Group 24"/>
          <p:cNvGrpSpPr>
            <a:grpSpLocks/>
          </p:cNvGrpSpPr>
          <p:nvPr/>
        </p:nvGrpSpPr>
        <p:grpSpPr bwMode="auto">
          <a:xfrm>
            <a:off x="4495800" y="3100138"/>
            <a:ext cx="304800" cy="304800"/>
            <a:chOff x="1872" y="3408"/>
            <a:chExt cx="192" cy="192"/>
          </a:xfrm>
        </p:grpSpPr>
        <p:sp>
          <p:nvSpPr>
            <p:cNvPr id="104473" name="AutoShape 25"/>
            <p:cNvSpPr>
              <a:spLocks noChangeArrowheads="1"/>
            </p:cNvSpPr>
            <p:nvPr/>
          </p:nvSpPr>
          <p:spPr bwMode="auto">
            <a:xfrm>
              <a:off x="1872" y="3408"/>
              <a:ext cx="192" cy="192"/>
            </a:xfrm>
            <a:prstGeom prst="can">
              <a:avLst>
                <a:gd name="adj" fmla="val 25000"/>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4474" name="Line 26"/>
            <p:cNvSpPr>
              <a:spLocks noChangeShapeType="1"/>
            </p:cNvSpPr>
            <p:nvPr/>
          </p:nvSpPr>
          <p:spPr bwMode="auto">
            <a:xfrm>
              <a:off x="1872" y="3540"/>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04475" name="Line 27"/>
            <p:cNvSpPr>
              <a:spLocks noChangeShapeType="1"/>
            </p:cNvSpPr>
            <p:nvPr/>
          </p:nvSpPr>
          <p:spPr bwMode="auto">
            <a:xfrm>
              <a:off x="1872" y="3570"/>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04476" name="Line 28"/>
            <p:cNvSpPr>
              <a:spLocks noChangeShapeType="1"/>
            </p:cNvSpPr>
            <p:nvPr/>
          </p:nvSpPr>
          <p:spPr bwMode="auto">
            <a:xfrm>
              <a:off x="1872" y="3519"/>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04477" name="Line 29"/>
            <p:cNvSpPr>
              <a:spLocks noChangeShapeType="1"/>
            </p:cNvSpPr>
            <p:nvPr/>
          </p:nvSpPr>
          <p:spPr bwMode="auto">
            <a:xfrm>
              <a:off x="1872" y="3492"/>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grpSp>
        <p:nvGrpSpPr>
          <p:cNvPr id="104478" name="Group 30"/>
          <p:cNvGrpSpPr>
            <a:grpSpLocks/>
          </p:cNvGrpSpPr>
          <p:nvPr/>
        </p:nvGrpSpPr>
        <p:grpSpPr bwMode="auto">
          <a:xfrm>
            <a:off x="5715000" y="3100138"/>
            <a:ext cx="304800" cy="304800"/>
            <a:chOff x="1872" y="3408"/>
            <a:chExt cx="192" cy="192"/>
          </a:xfrm>
        </p:grpSpPr>
        <p:sp>
          <p:nvSpPr>
            <p:cNvPr id="104479" name="AutoShape 31"/>
            <p:cNvSpPr>
              <a:spLocks noChangeArrowheads="1"/>
            </p:cNvSpPr>
            <p:nvPr/>
          </p:nvSpPr>
          <p:spPr bwMode="auto">
            <a:xfrm>
              <a:off x="1872" y="3408"/>
              <a:ext cx="192" cy="192"/>
            </a:xfrm>
            <a:prstGeom prst="can">
              <a:avLst>
                <a:gd name="adj" fmla="val 25000"/>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4480" name="Line 32"/>
            <p:cNvSpPr>
              <a:spLocks noChangeShapeType="1"/>
            </p:cNvSpPr>
            <p:nvPr/>
          </p:nvSpPr>
          <p:spPr bwMode="auto">
            <a:xfrm>
              <a:off x="1872" y="3540"/>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04481" name="Line 33"/>
            <p:cNvSpPr>
              <a:spLocks noChangeShapeType="1"/>
            </p:cNvSpPr>
            <p:nvPr/>
          </p:nvSpPr>
          <p:spPr bwMode="auto">
            <a:xfrm>
              <a:off x="1872" y="3570"/>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04482" name="Line 34"/>
            <p:cNvSpPr>
              <a:spLocks noChangeShapeType="1"/>
            </p:cNvSpPr>
            <p:nvPr/>
          </p:nvSpPr>
          <p:spPr bwMode="auto">
            <a:xfrm>
              <a:off x="1872" y="3519"/>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04483" name="Line 35"/>
            <p:cNvSpPr>
              <a:spLocks noChangeShapeType="1"/>
            </p:cNvSpPr>
            <p:nvPr/>
          </p:nvSpPr>
          <p:spPr bwMode="auto">
            <a:xfrm>
              <a:off x="1872" y="3492"/>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grpSp>
        <p:nvGrpSpPr>
          <p:cNvPr id="104484" name="Group 36"/>
          <p:cNvGrpSpPr>
            <a:grpSpLocks/>
          </p:cNvGrpSpPr>
          <p:nvPr/>
        </p:nvGrpSpPr>
        <p:grpSpPr bwMode="auto">
          <a:xfrm>
            <a:off x="7162800" y="4624138"/>
            <a:ext cx="304800" cy="304800"/>
            <a:chOff x="1872" y="3408"/>
            <a:chExt cx="192" cy="192"/>
          </a:xfrm>
        </p:grpSpPr>
        <p:sp>
          <p:nvSpPr>
            <p:cNvPr id="104485" name="AutoShape 37"/>
            <p:cNvSpPr>
              <a:spLocks noChangeArrowheads="1"/>
            </p:cNvSpPr>
            <p:nvPr/>
          </p:nvSpPr>
          <p:spPr bwMode="auto">
            <a:xfrm>
              <a:off x="1872" y="3408"/>
              <a:ext cx="192" cy="192"/>
            </a:xfrm>
            <a:prstGeom prst="can">
              <a:avLst>
                <a:gd name="adj" fmla="val 25000"/>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4486" name="Line 38"/>
            <p:cNvSpPr>
              <a:spLocks noChangeShapeType="1"/>
            </p:cNvSpPr>
            <p:nvPr/>
          </p:nvSpPr>
          <p:spPr bwMode="auto">
            <a:xfrm>
              <a:off x="1872" y="3540"/>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04487" name="Line 39"/>
            <p:cNvSpPr>
              <a:spLocks noChangeShapeType="1"/>
            </p:cNvSpPr>
            <p:nvPr/>
          </p:nvSpPr>
          <p:spPr bwMode="auto">
            <a:xfrm>
              <a:off x="1872" y="3570"/>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04488" name="Line 40"/>
            <p:cNvSpPr>
              <a:spLocks noChangeShapeType="1"/>
            </p:cNvSpPr>
            <p:nvPr/>
          </p:nvSpPr>
          <p:spPr bwMode="auto">
            <a:xfrm>
              <a:off x="1872" y="3519"/>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04489" name="Line 41"/>
            <p:cNvSpPr>
              <a:spLocks noChangeShapeType="1"/>
            </p:cNvSpPr>
            <p:nvPr/>
          </p:nvSpPr>
          <p:spPr bwMode="auto">
            <a:xfrm>
              <a:off x="1872" y="3492"/>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104490" name="AutoShape 42"/>
          <p:cNvSpPr>
            <a:spLocks noChangeArrowheads="1"/>
          </p:cNvSpPr>
          <p:nvPr/>
        </p:nvSpPr>
        <p:spPr bwMode="auto">
          <a:xfrm>
            <a:off x="5757863" y="3171576"/>
            <a:ext cx="228600" cy="228600"/>
          </a:xfrm>
          <a:prstGeom prst="octagon">
            <a:avLst>
              <a:gd name="adj" fmla="val 2928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000">
                <a:latin typeface="Times" panose="02020603050405020304" pitchFamily="18" charset="0"/>
                <a:ea typeface="Taipei" charset="-120"/>
              </a:rPr>
              <a:t>1</a:t>
            </a:r>
          </a:p>
        </p:txBody>
      </p:sp>
      <p:sp>
        <p:nvSpPr>
          <p:cNvPr id="104491" name="AutoShape 43"/>
          <p:cNvSpPr>
            <a:spLocks noChangeArrowheads="1"/>
          </p:cNvSpPr>
          <p:nvPr/>
        </p:nvSpPr>
        <p:spPr bwMode="auto">
          <a:xfrm>
            <a:off x="4543425" y="3176338"/>
            <a:ext cx="228600" cy="228600"/>
          </a:xfrm>
          <a:prstGeom prst="octagon">
            <a:avLst>
              <a:gd name="adj" fmla="val 2928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000">
                <a:latin typeface="Times" panose="02020603050405020304" pitchFamily="18" charset="0"/>
                <a:ea typeface="Taipei" charset="-120"/>
              </a:rPr>
              <a:t>2</a:t>
            </a:r>
          </a:p>
        </p:txBody>
      </p:sp>
      <p:sp>
        <p:nvSpPr>
          <p:cNvPr id="104492" name="AutoShape 44"/>
          <p:cNvSpPr>
            <a:spLocks noChangeArrowheads="1"/>
          </p:cNvSpPr>
          <p:nvPr/>
        </p:nvSpPr>
        <p:spPr bwMode="auto">
          <a:xfrm>
            <a:off x="3048000" y="3785938"/>
            <a:ext cx="228600" cy="228600"/>
          </a:xfrm>
          <a:prstGeom prst="octagon">
            <a:avLst>
              <a:gd name="adj" fmla="val 2928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000">
                <a:latin typeface="Times" panose="02020603050405020304" pitchFamily="18" charset="0"/>
                <a:ea typeface="Taipei" charset="-120"/>
              </a:rPr>
              <a:t>3</a:t>
            </a:r>
          </a:p>
        </p:txBody>
      </p:sp>
      <p:sp>
        <p:nvSpPr>
          <p:cNvPr id="104493" name="AutoShape 45"/>
          <p:cNvSpPr>
            <a:spLocks noChangeArrowheads="1"/>
          </p:cNvSpPr>
          <p:nvPr/>
        </p:nvSpPr>
        <p:spPr bwMode="auto">
          <a:xfrm>
            <a:off x="7196138" y="4700338"/>
            <a:ext cx="228600" cy="228600"/>
          </a:xfrm>
          <a:prstGeom prst="octagon">
            <a:avLst>
              <a:gd name="adj" fmla="val 2928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000">
                <a:latin typeface="Times" panose="02020603050405020304" pitchFamily="18" charset="0"/>
                <a:ea typeface="Taipei" charset="-120"/>
              </a:rPr>
              <a:t>4</a:t>
            </a:r>
          </a:p>
        </p:txBody>
      </p:sp>
      <p:grpSp>
        <p:nvGrpSpPr>
          <p:cNvPr id="104494" name="Group 46"/>
          <p:cNvGrpSpPr>
            <a:grpSpLocks/>
          </p:cNvGrpSpPr>
          <p:nvPr/>
        </p:nvGrpSpPr>
        <p:grpSpPr bwMode="auto">
          <a:xfrm>
            <a:off x="3381375" y="3709738"/>
            <a:ext cx="304800" cy="304800"/>
            <a:chOff x="1872" y="3408"/>
            <a:chExt cx="192" cy="192"/>
          </a:xfrm>
        </p:grpSpPr>
        <p:sp>
          <p:nvSpPr>
            <p:cNvPr id="104495" name="AutoShape 47"/>
            <p:cNvSpPr>
              <a:spLocks noChangeArrowheads="1"/>
            </p:cNvSpPr>
            <p:nvPr/>
          </p:nvSpPr>
          <p:spPr bwMode="auto">
            <a:xfrm>
              <a:off x="1872" y="3408"/>
              <a:ext cx="192" cy="192"/>
            </a:xfrm>
            <a:prstGeom prst="can">
              <a:avLst>
                <a:gd name="adj" fmla="val 25000"/>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4496" name="Line 48"/>
            <p:cNvSpPr>
              <a:spLocks noChangeShapeType="1"/>
            </p:cNvSpPr>
            <p:nvPr/>
          </p:nvSpPr>
          <p:spPr bwMode="auto">
            <a:xfrm>
              <a:off x="1872" y="3540"/>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04497" name="Line 49"/>
            <p:cNvSpPr>
              <a:spLocks noChangeShapeType="1"/>
            </p:cNvSpPr>
            <p:nvPr/>
          </p:nvSpPr>
          <p:spPr bwMode="auto">
            <a:xfrm>
              <a:off x="1872" y="3570"/>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04498" name="Line 50"/>
            <p:cNvSpPr>
              <a:spLocks noChangeShapeType="1"/>
            </p:cNvSpPr>
            <p:nvPr/>
          </p:nvSpPr>
          <p:spPr bwMode="auto">
            <a:xfrm>
              <a:off x="1872" y="3519"/>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04499" name="Line 51"/>
            <p:cNvSpPr>
              <a:spLocks noChangeShapeType="1"/>
            </p:cNvSpPr>
            <p:nvPr/>
          </p:nvSpPr>
          <p:spPr bwMode="auto">
            <a:xfrm>
              <a:off x="1872" y="3492"/>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104500" name="AutoShape 52"/>
          <p:cNvSpPr>
            <a:spLocks noChangeArrowheads="1"/>
          </p:cNvSpPr>
          <p:nvPr/>
        </p:nvSpPr>
        <p:spPr bwMode="auto">
          <a:xfrm>
            <a:off x="3429000" y="3785938"/>
            <a:ext cx="228600" cy="228600"/>
          </a:xfrm>
          <a:prstGeom prst="octagon">
            <a:avLst>
              <a:gd name="adj" fmla="val 2928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2000">
                <a:latin typeface="Times" panose="02020603050405020304" pitchFamily="18" charset="0"/>
                <a:ea typeface="Taipei" charset="-120"/>
              </a:rPr>
              <a:t>3</a:t>
            </a:r>
          </a:p>
        </p:txBody>
      </p:sp>
      <p:grpSp>
        <p:nvGrpSpPr>
          <p:cNvPr id="104501" name="Group 53"/>
          <p:cNvGrpSpPr>
            <a:grpSpLocks/>
          </p:cNvGrpSpPr>
          <p:nvPr/>
        </p:nvGrpSpPr>
        <p:grpSpPr bwMode="auto">
          <a:xfrm>
            <a:off x="8534400" y="4243138"/>
            <a:ext cx="304800" cy="304800"/>
            <a:chOff x="1872" y="3408"/>
            <a:chExt cx="192" cy="192"/>
          </a:xfrm>
        </p:grpSpPr>
        <p:sp>
          <p:nvSpPr>
            <p:cNvPr id="104502" name="AutoShape 54"/>
            <p:cNvSpPr>
              <a:spLocks noChangeArrowheads="1"/>
            </p:cNvSpPr>
            <p:nvPr/>
          </p:nvSpPr>
          <p:spPr bwMode="auto">
            <a:xfrm>
              <a:off x="1872" y="3408"/>
              <a:ext cx="192" cy="192"/>
            </a:xfrm>
            <a:prstGeom prst="can">
              <a:avLst>
                <a:gd name="adj" fmla="val 25000"/>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4503" name="Line 55"/>
            <p:cNvSpPr>
              <a:spLocks noChangeShapeType="1"/>
            </p:cNvSpPr>
            <p:nvPr/>
          </p:nvSpPr>
          <p:spPr bwMode="auto">
            <a:xfrm>
              <a:off x="1872" y="3540"/>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04504" name="Line 56"/>
            <p:cNvSpPr>
              <a:spLocks noChangeShapeType="1"/>
            </p:cNvSpPr>
            <p:nvPr/>
          </p:nvSpPr>
          <p:spPr bwMode="auto">
            <a:xfrm>
              <a:off x="1872" y="3570"/>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04505" name="Line 57"/>
            <p:cNvSpPr>
              <a:spLocks noChangeShapeType="1"/>
            </p:cNvSpPr>
            <p:nvPr/>
          </p:nvSpPr>
          <p:spPr bwMode="auto">
            <a:xfrm>
              <a:off x="1872" y="3519"/>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04506" name="Line 58"/>
            <p:cNvSpPr>
              <a:spLocks noChangeShapeType="1"/>
            </p:cNvSpPr>
            <p:nvPr/>
          </p:nvSpPr>
          <p:spPr bwMode="auto">
            <a:xfrm>
              <a:off x="1872" y="3492"/>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2" name="標題 1"/>
          <p:cNvSpPr>
            <a:spLocks noGrp="1"/>
          </p:cNvSpPr>
          <p:nvPr>
            <p:ph type="title"/>
          </p:nvPr>
        </p:nvSpPr>
        <p:spPr>
          <a:xfrm>
            <a:off x="659296" y="524152"/>
            <a:ext cx="10515600" cy="666473"/>
          </a:xfrm>
        </p:spPr>
        <p:txBody>
          <a:bodyPr/>
          <a:lstStyle/>
          <a:p>
            <a:r>
              <a:rPr lang="en-US" altLang="ja-JP" sz="3600" dirty="0"/>
              <a:t>DCS/MES </a:t>
            </a:r>
            <a:r>
              <a:rPr lang="en-US" altLang="zh-TW" sz="3600" dirty="0"/>
              <a:t>(Loading W.D.)</a:t>
            </a:r>
            <a:endParaRPr lang="zh-TW" altLang="en-US" sz="3600" dirty="0"/>
          </a:p>
        </p:txBody>
      </p:sp>
    </p:spTree>
    <p:extLst>
      <p:ext uri="{BB962C8B-B14F-4D97-AF65-F5344CB8AC3E}">
        <p14:creationId xmlns:p14="http://schemas.microsoft.com/office/powerpoint/2010/main" val="2596545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59296" y="524152"/>
            <a:ext cx="10515600" cy="715101"/>
          </a:xfrm>
        </p:spPr>
        <p:txBody>
          <a:bodyPr/>
          <a:lstStyle/>
          <a:p>
            <a:r>
              <a:rPr lang="en-US" altLang="zh-TW" sz="3600" b="1" dirty="0" err="1"/>
              <a:t>WD_LoadRequest</a:t>
            </a:r>
            <a:r>
              <a:rPr lang="en-US" altLang="zh-TW" sz="3600" b="1" dirty="0"/>
              <a:t> : </a:t>
            </a:r>
            <a:r>
              <a:rPr lang="en-US" altLang="zh-TW" sz="2800" b="1" dirty="0">
                <a:solidFill>
                  <a:schemeClr val="tx1"/>
                </a:solidFill>
              </a:rPr>
              <a:t>EQP </a:t>
            </a:r>
            <a:r>
              <a:rPr lang="en-US" altLang="zh-TW" sz="2800" b="1" dirty="0">
                <a:solidFill>
                  <a:schemeClr val="tx1"/>
                </a:solidFill>
                <a:ea typeface="Taipei" charset="-120"/>
                <a:sym typeface="Wingdings" panose="05000000000000000000" pitchFamily="2" charset="2"/>
              </a:rPr>
              <a:t> Auto Assignment</a:t>
            </a:r>
          </a:p>
        </p:txBody>
      </p:sp>
      <p:sp>
        <p:nvSpPr>
          <p:cNvPr id="25603" name="Text Box 3"/>
          <p:cNvSpPr txBox="1">
            <a:spLocks noChangeArrowheads="1"/>
          </p:cNvSpPr>
          <p:nvPr/>
        </p:nvSpPr>
        <p:spPr bwMode="auto">
          <a:xfrm>
            <a:off x="540000" y="1440000"/>
            <a:ext cx="107817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zh-TW" b="1" dirty="0"/>
              <a:t>Features</a:t>
            </a:r>
            <a:r>
              <a:rPr lang="en-US" altLang="zh-TW" dirty="0"/>
              <a:t> : Control whether the specified machine should be automatically dispatched, that is, the function that</a:t>
            </a:r>
          </a:p>
          <a:p>
            <a:pPr eaLnBrk="0" hangingPunct="0"/>
            <a:r>
              <a:rPr lang="en-US" altLang="zh-TW" dirty="0"/>
              <a:t>                   WIP can be automatically dispatched to the machine </a:t>
            </a:r>
            <a:endParaRPr lang="en-US" altLang="zh-TW" sz="1600" dirty="0">
              <a:ea typeface="Taipei" charset="-120"/>
            </a:endParaRPr>
          </a:p>
        </p:txBody>
      </p:sp>
      <p:graphicFrame>
        <p:nvGraphicFramePr>
          <p:cNvPr id="25604" name="Object 4"/>
          <p:cNvGraphicFramePr>
            <a:graphicFrameLocks noChangeAspect="1"/>
          </p:cNvGraphicFramePr>
          <p:nvPr>
            <p:extLst>
              <p:ext uri="{D42A27DB-BD31-4B8C-83A1-F6EECF244321}">
                <p14:modId xmlns:p14="http://schemas.microsoft.com/office/powerpoint/2010/main" val="3589602841"/>
              </p:ext>
            </p:extLst>
          </p:nvPr>
        </p:nvGraphicFramePr>
        <p:xfrm>
          <a:off x="1080001" y="2175669"/>
          <a:ext cx="6985000" cy="3543300"/>
        </p:xfrm>
        <a:graphic>
          <a:graphicData uri="http://schemas.openxmlformats.org/presentationml/2006/ole">
            <mc:AlternateContent xmlns:mc="http://schemas.openxmlformats.org/markup-compatibility/2006">
              <mc:Choice xmlns:v="urn:schemas-microsoft-com:vml" Requires="v">
                <p:oleObj name="點陣圖影像" r:id="rId3" imgW="8000000" imgH="4057143" progId="Paint.Picture">
                  <p:embed/>
                </p:oleObj>
              </mc:Choice>
              <mc:Fallback>
                <p:oleObj name="點陣圖影像" r:id="rId3" imgW="8000000" imgH="4057143" progId="Paint.Picture">
                  <p:embed/>
                  <p:pic>
                    <p:nvPicPr>
                      <p:cNvPr id="2560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0001" y="2175669"/>
                        <a:ext cx="6985000"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7" name="AutoShape 7"/>
          <p:cNvSpPr>
            <a:spLocks noChangeArrowheads="1"/>
          </p:cNvSpPr>
          <p:nvPr/>
        </p:nvSpPr>
        <p:spPr bwMode="auto">
          <a:xfrm>
            <a:off x="150979" y="4201612"/>
            <a:ext cx="1488158" cy="638258"/>
          </a:xfrm>
          <a:prstGeom prst="wedgeRoundRectCallout">
            <a:avLst>
              <a:gd name="adj1" fmla="val 58231"/>
              <a:gd name="adj2" fmla="val -84321"/>
              <a:gd name="adj3" fmla="val 16667"/>
            </a:avLst>
          </a:prstGeom>
          <a:solidFill>
            <a:schemeClr val="bg1"/>
          </a:solidFill>
          <a:ln w="9525">
            <a:solidFill>
              <a:schemeClr val="tx1"/>
            </a:solidFill>
            <a:miter lim="800000"/>
            <a:headEnd/>
            <a:tailEnd/>
          </a:ln>
          <a:effectLst/>
        </p:spPr>
        <p:txBody>
          <a:bodyPr/>
          <a:lstStyle/>
          <a:p>
            <a:pPr eaLnBrk="0" hangingPunct="0"/>
            <a:r>
              <a:rPr lang="en-US" altLang="zh-TW" sz="1400" dirty="0"/>
              <a:t>Automatic delivery switch </a:t>
            </a:r>
            <a:endParaRPr lang="zh-TW" altLang="zh-TW" sz="1400" dirty="0">
              <a:ea typeface="Taipei" charset="-120"/>
            </a:endParaRPr>
          </a:p>
        </p:txBody>
      </p:sp>
    </p:spTree>
    <p:extLst>
      <p:ext uri="{BB962C8B-B14F-4D97-AF65-F5344CB8AC3E}">
        <p14:creationId xmlns:p14="http://schemas.microsoft.com/office/powerpoint/2010/main" val="1589935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zh-TW" sz="3600" b="1" dirty="0" err="1"/>
              <a:t>WD_LoadRequest</a:t>
            </a:r>
            <a:r>
              <a:rPr lang="en-US" altLang="zh-TW" sz="3600" b="1" dirty="0"/>
              <a:t> : </a:t>
            </a:r>
            <a:r>
              <a:rPr lang="en-US" altLang="zh-TW" sz="2800" b="1" dirty="0">
                <a:solidFill>
                  <a:schemeClr val="tx1"/>
                </a:solidFill>
              </a:rPr>
              <a:t>EQP </a:t>
            </a:r>
            <a:r>
              <a:rPr lang="en-US" altLang="zh-TW" sz="2800" b="1" dirty="0">
                <a:solidFill>
                  <a:schemeClr val="tx1"/>
                </a:solidFill>
                <a:sym typeface="Wingdings" panose="05000000000000000000" pitchFamily="2" charset="2"/>
              </a:rPr>
              <a:t> </a:t>
            </a:r>
            <a:r>
              <a:rPr lang="en-US" altLang="zh-TW" sz="2800" b="1" dirty="0" err="1">
                <a:solidFill>
                  <a:schemeClr val="tx1"/>
                </a:solidFill>
              </a:rPr>
              <a:t>ToolModelSelect</a:t>
            </a:r>
            <a:r>
              <a:rPr lang="en-US" altLang="zh-TW" sz="2800" b="1" dirty="0">
                <a:solidFill>
                  <a:schemeClr val="tx1"/>
                </a:solidFill>
              </a:rPr>
              <a:t> </a:t>
            </a:r>
          </a:p>
        </p:txBody>
      </p:sp>
      <p:sp>
        <p:nvSpPr>
          <p:cNvPr id="44035" name="Text Box 3"/>
          <p:cNvSpPr txBox="1">
            <a:spLocks noChangeArrowheads="1"/>
          </p:cNvSpPr>
          <p:nvPr/>
        </p:nvSpPr>
        <p:spPr bwMode="auto">
          <a:xfrm>
            <a:off x="540000" y="1440000"/>
            <a:ext cx="1076968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kumimoji="1">
                <a:solidFill>
                  <a:schemeClr val="tx1"/>
                </a:solidFill>
                <a:latin typeface="Arial" panose="020B0604020202020204" pitchFamily="34" charset="0"/>
                <a:ea typeface="新細明體" panose="02020500000000000000" pitchFamily="18" charset="-120"/>
              </a:defRPr>
            </a:lvl1pPr>
            <a:lvl2pPr marL="914400" indent="-457200">
              <a:defRPr kumimoji="1">
                <a:solidFill>
                  <a:schemeClr val="tx1"/>
                </a:solidFill>
                <a:latin typeface="Arial" panose="020B0604020202020204" pitchFamily="34" charset="0"/>
                <a:ea typeface="新細明體" panose="02020500000000000000" pitchFamily="18" charset="-120"/>
              </a:defRPr>
            </a:lvl2pPr>
            <a:lvl3pPr marL="1371600" indent="-457200">
              <a:defRPr kumimoji="1">
                <a:solidFill>
                  <a:schemeClr val="tx1"/>
                </a:solidFill>
                <a:latin typeface="Arial" panose="020B0604020202020204" pitchFamily="34" charset="0"/>
                <a:ea typeface="新細明體" panose="02020500000000000000" pitchFamily="18" charset="-120"/>
              </a:defRPr>
            </a:lvl3pPr>
            <a:lvl4pPr marL="1828800" indent="-457200">
              <a:defRPr kumimoji="1">
                <a:solidFill>
                  <a:schemeClr val="tx1"/>
                </a:solidFill>
                <a:latin typeface="Arial" panose="020B0604020202020204" pitchFamily="34" charset="0"/>
                <a:ea typeface="新細明體" panose="02020500000000000000" pitchFamily="18" charset="-120"/>
              </a:defRPr>
            </a:lvl4pPr>
            <a:lvl5pPr marL="2286000" indent="-457200">
              <a:defRPr kumimoji="1">
                <a:solidFill>
                  <a:schemeClr val="tx1"/>
                </a:solidFill>
                <a:latin typeface="Arial" panose="020B0604020202020204" pitchFamily="34" charset="0"/>
                <a:ea typeface="新細明體" panose="02020500000000000000" pitchFamily="18" charset="-120"/>
              </a:defRPr>
            </a:lvl5pPr>
            <a:lvl6pPr marL="2743200" indent="-4572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3200400" indent="-4572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657600" indent="-4572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4114800" indent="-4572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buAutoNum type="arabicPeriod"/>
            </a:pPr>
            <a:r>
              <a:rPr lang="en-US" altLang="zh-TW" dirty="0"/>
              <a:t>Product Set Count: Set the upper limit </a:t>
            </a:r>
          </a:p>
          <a:p>
            <a:pPr marL="0" indent="0"/>
            <a:r>
              <a:rPr lang="en-US" altLang="zh-TW" dirty="0"/>
              <a:t>       Product Select Count: Represents the number of Cassettes that have been completed </a:t>
            </a:r>
          </a:p>
          <a:p>
            <a:pPr marL="0" indent="0"/>
            <a:r>
              <a:rPr lang="en-US" altLang="zh-TW" dirty="0"/>
              <a:t>2.    When setting, use * to represent all (no limit) </a:t>
            </a:r>
            <a:endParaRPr lang="en-US" altLang="zh-TW" sz="2000" dirty="0">
              <a:latin typeface="Times" panose="02020603050405020304" pitchFamily="18" charset="0"/>
              <a:ea typeface="Taipei" charset="-120"/>
            </a:endParaRPr>
          </a:p>
        </p:txBody>
      </p:sp>
      <p:graphicFrame>
        <p:nvGraphicFramePr>
          <p:cNvPr id="44036" name="Object 4"/>
          <p:cNvGraphicFramePr>
            <a:graphicFrameLocks noChangeAspect="1"/>
          </p:cNvGraphicFramePr>
          <p:nvPr>
            <p:extLst>
              <p:ext uri="{D42A27DB-BD31-4B8C-83A1-F6EECF244321}">
                <p14:modId xmlns:p14="http://schemas.microsoft.com/office/powerpoint/2010/main" val="1440053107"/>
              </p:ext>
            </p:extLst>
          </p:nvPr>
        </p:nvGraphicFramePr>
        <p:xfrm>
          <a:off x="4597607" y="2501226"/>
          <a:ext cx="5472112" cy="3534777"/>
        </p:xfrm>
        <a:graphic>
          <a:graphicData uri="http://schemas.openxmlformats.org/presentationml/2006/ole">
            <mc:AlternateContent xmlns:mc="http://schemas.openxmlformats.org/markup-compatibility/2006">
              <mc:Choice xmlns:v="urn:schemas-microsoft-com:vml" Requires="v">
                <p:oleObj name="點陣圖影像" r:id="rId3" imgW="7295238" imgH="5847619" progId="Paint.Picture">
                  <p:embed/>
                </p:oleObj>
              </mc:Choice>
              <mc:Fallback>
                <p:oleObj name="點陣圖影像" r:id="rId3" imgW="7295238" imgH="5847619" progId="Paint.Picture">
                  <p:embed/>
                  <p:pic>
                    <p:nvPicPr>
                      <p:cNvPr id="4403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7607" y="2501226"/>
                        <a:ext cx="5472112" cy="3534777"/>
                      </a:xfrm>
                      <a:prstGeom prst="rect">
                        <a:avLst/>
                      </a:prstGeom>
                      <a:noFill/>
                      <a:ln>
                        <a:noFill/>
                      </a:ln>
                      <a:effectLst/>
                    </p:spPr>
                  </p:pic>
                </p:oleObj>
              </mc:Fallback>
            </mc:AlternateContent>
          </a:graphicData>
        </a:graphic>
      </p:graphicFrame>
      <p:pic>
        <p:nvPicPr>
          <p:cNvPr id="4403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7417" y="2501226"/>
            <a:ext cx="3490913" cy="3534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8" name="Rectangle 6"/>
          <p:cNvSpPr>
            <a:spLocks noChangeArrowheads="1"/>
          </p:cNvSpPr>
          <p:nvPr/>
        </p:nvSpPr>
        <p:spPr bwMode="auto">
          <a:xfrm rot="20831744">
            <a:off x="5069698" y="4259982"/>
            <a:ext cx="3690819" cy="307777"/>
          </a:xfrm>
          <a:prstGeom prst="rect">
            <a:avLst/>
          </a:prstGeom>
          <a:solidFill>
            <a:srgbClr val="FFFF99">
              <a:alpha val="78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zh-TW" sz="1400" dirty="0"/>
              <a:t>Defines the quantity that this EQ port can send. </a:t>
            </a:r>
            <a:endParaRPr lang="en-US" altLang="zh-TW" sz="1050" dirty="0">
              <a:solidFill>
                <a:srgbClr val="0000CC"/>
              </a:solidFill>
            </a:endParaRPr>
          </a:p>
        </p:txBody>
      </p:sp>
    </p:spTree>
    <p:extLst>
      <p:ext uri="{BB962C8B-B14F-4D97-AF65-F5344CB8AC3E}">
        <p14:creationId xmlns:p14="http://schemas.microsoft.com/office/powerpoint/2010/main" val="1490281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1103229" y="2640329"/>
            <a:ext cx="6977982" cy="3710244"/>
          </a:xfrm>
          <a:prstGeom prst="rect">
            <a:avLst/>
          </a:prstGeom>
        </p:spPr>
      </p:pic>
      <p:sp>
        <p:nvSpPr>
          <p:cNvPr id="45058" name="Rectangle 2"/>
          <p:cNvSpPr>
            <a:spLocks noGrp="1" noChangeArrowheads="1"/>
          </p:cNvSpPr>
          <p:nvPr>
            <p:ph type="title"/>
          </p:nvPr>
        </p:nvSpPr>
        <p:spPr>
          <a:xfrm>
            <a:off x="659296" y="524153"/>
            <a:ext cx="10515600" cy="622022"/>
          </a:xfrm>
        </p:spPr>
        <p:txBody>
          <a:bodyPr/>
          <a:lstStyle/>
          <a:p>
            <a:r>
              <a:rPr lang="en-US" altLang="zh-TW" sz="3600" dirty="0"/>
              <a:t>  OPI Dispatch WIP(Work In Process) Function</a:t>
            </a:r>
            <a:endParaRPr lang="zh-TW" altLang="en-US" sz="3600" dirty="0"/>
          </a:p>
        </p:txBody>
      </p:sp>
      <p:sp>
        <p:nvSpPr>
          <p:cNvPr id="45061" name="AutoShape 5"/>
          <p:cNvSpPr>
            <a:spLocks noChangeArrowheads="1"/>
          </p:cNvSpPr>
          <p:nvPr/>
        </p:nvSpPr>
        <p:spPr bwMode="auto">
          <a:xfrm>
            <a:off x="8403725" y="4583018"/>
            <a:ext cx="1915357" cy="560624"/>
          </a:xfrm>
          <a:prstGeom prst="wedgeRoundRectCallout">
            <a:avLst>
              <a:gd name="adj1" fmla="val -78451"/>
              <a:gd name="adj2" fmla="val 60966"/>
              <a:gd name="adj3" fmla="val 16667"/>
            </a:avLst>
          </a:prstGeom>
          <a:solidFill>
            <a:schemeClr val="bg1"/>
          </a:solidFill>
          <a:ln w="9525">
            <a:solidFill>
              <a:schemeClr val="tx1"/>
            </a:solidFill>
            <a:miter lim="800000"/>
            <a:headEnd/>
            <a:tailEnd/>
          </a:ln>
          <a:effectLst/>
        </p:spPr>
        <p:txBody>
          <a:bodyPr/>
          <a:lstStyle/>
          <a:p>
            <a:pPr eaLnBrk="0" hangingPunct="0"/>
            <a:r>
              <a:rPr lang="en-US" altLang="zh-TW" sz="1400" dirty="0"/>
              <a:t>can be dispatched and in Supply Stocker</a:t>
            </a:r>
            <a:endParaRPr lang="zh-TW" altLang="zh-TW" sz="1400" dirty="0">
              <a:ea typeface="Taipei" charset="-120"/>
            </a:endParaRPr>
          </a:p>
        </p:txBody>
      </p:sp>
      <p:sp>
        <p:nvSpPr>
          <p:cNvPr id="45063" name="AutoShape 7"/>
          <p:cNvSpPr>
            <a:spLocks noChangeArrowheads="1"/>
          </p:cNvSpPr>
          <p:nvPr/>
        </p:nvSpPr>
        <p:spPr bwMode="auto">
          <a:xfrm>
            <a:off x="8403726" y="5213728"/>
            <a:ext cx="1915357" cy="542006"/>
          </a:xfrm>
          <a:prstGeom prst="wedgeRoundRectCallout">
            <a:avLst>
              <a:gd name="adj1" fmla="val -82399"/>
              <a:gd name="adj2" fmla="val 8914"/>
              <a:gd name="adj3" fmla="val 16667"/>
            </a:avLst>
          </a:prstGeom>
          <a:solidFill>
            <a:srgbClr val="FFFF00"/>
          </a:solidFill>
          <a:ln w="9525">
            <a:solidFill>
              <a:schemeClr val="tx1"/>
            </a:solidFill>
            <a:miter lim="800000"/>
            <a:headEnd/>
            <a:tailEnd/>
          </a:ln>
          <a:effectLst/>
        </p:spPr>
        <p:txBody>
          <a:bodyPr/>
          <a:lstStyle/>
          <a:p>
            <a:pPr eaLnBrk="0" hangingPunct="0"/>
            <a:r>
              <a:rPr lang="en-US" altLang="zh-TW" sz="1400" dirty="0"/>
              <a:t>can be dispatched and not in Supply Stocker</a:t>
            </a:r>
            <a:endParaRPr lang="zh-TW" altLang="zh-TW" sz="1400" dirty="0">
              <a:ea typeface="Taipei" charset="-120"/>
            </a:endParaRPr>
          </a:p>
        </p:txBody>
      </p:sp>
      <p:sp>
        <p:nvSpPr>
          <p:cNvPr id="45064" name="AutoShape 8"/>
          <p:cNvSpPr>
            <a:spLocks noChangeArrowheads="1"/>
          </p:cNvSpPr>
          <p:nvPr/>
        </p:nvSpPr>
        <p:spPr bwMode="auto">
          <a:xfrm>
            <a:off x="8403727" y="5803862"/>
            <a:ext cx="1915357" cy="546711"/>
          </a:xfrm>
          <a:prstGeom prst="wedgeRoundRectCallout">
            <a:avLst>
              <a:gd name="adj1" fmla="val -81752"/>
              <a:gd name="adj2" fmla="val 1491"/>
              <a:gd name="adj3" fmla="val 16667"/>
            </a:avLst>
          </a:prstGeom>
          <a:solidFill>
            <a:srgbClr val="FF0000"/>
          </a:solidFill>
          <a:ln w="9525">
            <a:solidFill>
              <a:schemeClr val="tx1"/>
            </a:solidFill>
            <a:miter lim="800000"/>
            <a:headEnd/>
            <a:tailEnd/>
          </a:ln>
          <a:effectLst/>
        </p:spPr>
        <p:txBody>
          <a:bodyPr/>
          <a:lstStyle/>
          <a:p>
            <a:pPr eaLnBrk="0" hangingPunct="0"/>
            <a:r>
              <a:rPr lang="en-US" altLang="zh-TW" sz="1400" dirty="0"/>
              <a:t>Cassette that cannot be delivered </a:t>
            </a:r>
            <a:endParaRPr lang="en-US" altLang="zh-TW" sz="1200" dirty="0"/>
          </a:p>
        </p:txBody>
      </p:sp>
      <p:sp>
        <p:nvSpPr>
          <p:cNvPr id="45067" name="Rectangle 11"/>
          <p:cNvSpPr>
            <a:spLocks noChangeArrowheads="1"/>
          </p:cNvSpPr>
          <p:nvPr/>
        </p:nvSpPr>
        <p:spPr bwMode="auto">
          <a:xfrm>
            <a:off x="4097421" y="3854691"/>
            <a:ext cx="3384550" cy="287338"/>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 name="文字方塊 2"/>
          <p:cNvSpPr txBox="1"/>
          <p:nvPr/>
        </p:nvSpPr>
        <p:spPr>
          <a:xfrm>
            <a:off x="540000" y="1440000"/>
            <a:ext cx="10805779" cy="1200329"/>
          </a:xfrm>
          <a:prstGeom prst="rect">
            <a:avLst/>
          </a:prstGeom>
          <a:noFill/>
        </p:spPr>
        <p:txBody>
          <a:bodyPr wrap="square" rtlCol="0">
            <a:spAutoFit/>
          </a:bodyPr>
          <a:lstStyle/>
          <a:p>
            <a:r>
              <a:rPr lang="en-US" altLang="zh-TW" dirty="0"/>
              <a:t>Dispatch WIP can divide WIP into 3 categories for machine + port:</a:t>
            </a:r>
          </a:p>
          <a:p>
            <a:r>
              <a:rPr lang="en-US" altLang="zh-TW" dirty="0"/>
              <a:t>In the picture, the white background (can be dispatched and in Supply Stocker) is dispatched to the machine port.</a:t>
            </a:r>
          </a:p>
          <a:p>
            <a:r>
              <a:rPr lang="en-US" altLang="zh-TW" dirty="0"/>
              <a:t>In the picture, the yellow background(can deliver but not in Supply Stocker)  is a chance to be done by DCS for cross-bay transmission (</a:t>
            </a:r>
            <a:r>
              <a:rPr lang="en-US" altLang="zh-TW" dirty="0" err="1"/>
              <a:t>WD_Pull</a:t>
            </a:r>
            <a:r>
              <a:rPr lang="en-US" altLang="zh-TW" dirty="0"/>
              <a:t>)</a:t>
            </a:r>
            <a:endParaRPr lang="zh-TW" altLang="en-US" dirty="0"/>
          </a:p>
        </p:txBody>
      </p:sp>
    </p:spTree>
    <p:extLst>
      <p:ext uri="{BB962C8B-B14F-4D97-AF65-F5344CB8AC3E}">
        <p14:creationId xmlns:p14="http://schemas.microsoft.com/office/powerpoint/2010/main" val="6633657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zh-TW" sz="3600" b="1" dirty="0"/>
              <a:t>1.4.3 </a:t>
            </a:r>
            <a:r>
              <a:rPr lang="en-US" altLang="ja-JP" sz="3600" b="1" dirty="0"/>
              <a:t> </a:t>
            </a:r>
            <a:r>
              <a:rPr lang="en-US" altLang="zh-TW" sz="3600" b="1" dirty="0"/>
              <a:t> WD </a:t>
            </a:r>
            <a:r>
              <a:rPr lang="en-US" altLang="ja-JP" sz="3600" b="1" dirty="0"/>
              <a:t>Push Transfer </a:t>
            </a:r>
            <a:r>
              <a:rPr lang="en-US" altLang="zh-TW" sz="3600" b="1" dirty="0"/>
              <a:t>: </a:t>
            </a:r>
            <a:r>
              <a:rPr lang="en-US" altLang="zh-TW" sz="2800" b="1" dirty="0">
                <a:solidFill>
                  <a:schemeClr val="tx1"/>
                </a:solidFill>
              </a:rPr>
              <a:t>Single Supply Stocker</a:t>
            </a:r>
          </a:p>
        </p:txBody>
      </p:sp>
      <p:graphicFrame>
        <p:nvGraphicFramePr>
          <p:cNvPr id="33894" name="Group 102"/>
          <p:cNvGraphicFramePr>
            <a:graphicFrameLocks noGrp="1"/>
          </p:cNvGraphicFramePr>
          <p:nvPr>
            <p:ph idx="4294967295"/>
            <p:extLst>
              <p:ext uri="{D42A27DB-BD31-4B8C-83A1-F6EECF244321}">
                <p14:modId xmlns:p14="http://schemas.microsoft.com/office/powerpoint/2010/main" val="3584012436"/>
              </p:ext>
            </p:extLst>
          </p:nvPr>
        </p:nvGraphicFramePr>
        <p:xfrm>
          <a:off x="7750175" y="4694402"/>
          <a:ext cx="3097212" cy="673101"/>
        </p:xfrm>
        <a:graphic>
          <a:graphicData uri="http://schemas.openxmlformats.org/drawingml/2006/table">
            <a:tbl>
              <a:tblPr/>
              <a:tblGrid>
                <a:gridCol w="1033462">
                  <a:extLst>
                    <a:ext uri="{9D8B030D-6E8A-4147-A177-3AD203B41FA5}">
                      <a16:colId xmlns:a16="http://schemas.microsoft.com/office/drawing/2014/main" val="2340136012"/>
                    </a:ext>
                  </a:extLst>
                </a:gridCol>
                <a:gridCol w="1030288">
                  <a:extLst>
                    <a:ext uri="{9D8B030D-6E8A-4147-A177-3AD203B41FA5}">
                      <a16:colId xmlns:a16="http://schemas.microsoft.com/office/drawing/2014/main" val="4194025673"/>
                    </a:ext>
                  </a:extLst>
                </a:gridCol>
                <a:gridCol w="1033462">
                  <a:extLst>
                    <a:ext uri="{9D8B030D-6E8A-4147-A177-3AD203B41FA5}">
                      <a16:colId xmlns:a16="http://schemas.microsoft.com/office/drawing/2014/main" val="1390398383"/>
                    </a:ext>
                  </a:extLst>
                </a:gridCol>
              </a:tblGrid>
              <a:tr h="223838">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Process 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Set count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600" b="0" i="0" u="none" strike="noStrike" cap="none" normalizeH="0" baseline="0" dirty="0">
                          <a:ln>
                            <a:noFill/>
                          </a:ln>
                          <a:solidFill>
                            <a:schemeClr val="tx1"/>
                          </a:solidFill>
                          <a:effectLst/>
                          <a:latin typeface="Arial" panose="020B0604020202020204" pitchFamily="34" charset="0"/>
                          <a:ea typeface="新細明體" panose="02020500000000000000" pitchFamily="18" charset="-120"/>
                        </a:rPr>
                        <a:t>Used count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extLst>
                  <a:ext uri="{0D108BD9-81ED-4DB2-BD59-A6C34878D82A}">
                    <a16:rowId xmlns:a16="http://schemas.microsoft.com/office/drawing/2014/main" val="2802383758"/>
                  </a:ext>
                </a:extLst>
              </a:tr>
              <a:tr h="225425">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GL-IEX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9442919"/>
                  </a:ext>
                </a:extLst>
              </a:tr>
              <a:tr h="223838">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600" b="0" i="0" u="none" strike="noStrike" cap="none" normalizeH="0" baseline="0" dirty="0">
                          <a:ln>
                            <a:noFill/>
                          </a:ln>
                          <a:solidFill>
                            <a:schemeClr val="tx1"/>
                          </a:solidFill>
                          <a:effectLst/>
                          <a:latin typeface="Arial" panose="020B0604020202020204" pitchFamily="34" charset="0"/>
                          <a:ea typeface="新細明體" panose="02020500000000000000" pitchFamily="18" charset="-12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86788656"/>
                  </a:ext>
                </a:extLst>
              </a:tr>
            </a:tbl>
          </a:graphicData>
        </a:graphic>
      </p:graphicFrame>
      <p:sp>
        <p:nvSpPr>
          <p:cNvPr id="33795" name="Text Box 3"/>
          <p:cNvSpPr txBox="1">
            <a:spLocks noChangeArrowheads="1"/>
          </p:cNvSpPr>
          <p:nvPr/>
        </p:nvSpPr>
        <p:spPr bwMode="auto">
          <a:xfrm>
            <a:off x="540000" y="1440000"/>
            <a:ext cx="1076968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b="1" dirty="0"/>
              <a:t>Purpose</a:t>
            </a:r>
            <a:r>
              <a:rPr lang="en-US" altLang="zh-TW" dirty="0"/>
              <a:t> : Assuming that the EQP's supply Stocker is Stocker 1, when DCS finds that the WIP required by the</a:t>
            </a:r>
          </a:p>
          <a:p>
            <a:r>
              <a:rPr lang="en-US" altLang="zh-TW" dirty="0"/>
              <a:t>                  EQP is not in the supply stocker, DCS will send the WIP to supply Stocker 1.</a:t>
            </a:r>
            <a:endParaRPr lang="en-US" altLang="zh-TW" dirty="0">
              <a:ea typeface="Taipei" charset="-120"/>
            </a:endParaRPr>
          </a:p>
        </p:txBody>
      </p:sp>
      <p:sp>
        <p:nvSpPr>
          <p:cNvPr id="33796" name="Text Box 4"/>
          <p:cNvSpPr txBox="1">
            <a:spLocks noChangeArrowheads="1"/>
          </p:cNvSpPr>
          <p:nvPr/>
        </p:nvSpPr>
        <p:spPr bwMode="auto">
          <a:xfrm>
            <a:off x="540000" y="2061416"/>
            <a:ext cx="1076968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b="1" dirty="0"/>
              <a:t>Concept</a:t>
            </a:r>
            <a:r>
              <a:rPr lang="en-US" altLang="zh-TW" dirty="0"/>
              <a:t> : (1) </a:t>
            </a:r>
            <a:r>
              <a:rPr lang="en-US" altLang="zh-TW" u="sng" dirty="0"/>
              <a:t>The supply stocker needs to set the </a:t>
            </a:r>
            <a:r>
              <a:rPr lang="en-US" altLang="zh-TW" b="1" u="sng" dirty="0" err="1">
                <a:solidFill>
                  <a:srgbClr val="FF0000"/>
                </a:solidFill>
              </a:rPr>
              <a:t>kanban</a:t>
            </a:r>
            <a:r>
              <a:rPr lang="en-US" altLang="zh-TW" dirty="0"/>
              <a:t> to control the upper limit of the WIP of each process to</a:t>
            </a:r>
          </a:p>
          <a:p>
            <a:r>
              <a:rPr lang="en-US" altLang="zh-TW" dirty="0"/>
              <a:t>                        ensure that there is enough storage space to store the cassette of each process.</a:t>
            </a:r>
          </a:p>
          <a:p>
            <a:r>
              <a:rPr lang="en-US" altLang="zh-TW" dirty="0"/>
              <a:t>                  (2) </a:t>
            </a:r>
            <a:r>
              <a:rPr lang="en-US" altLang="zh-TW" u="sng" dirty="0"/>
              <a:t>DCS Push will only pull the cassette located in the Stocker 103 zone</a:t>
            </a:r>
            <a:r>
              <a:rPr lang="en-US" altLang="zh-TW" dirty="0"/>
              <a:t>, the cassettes located in the </a:t>
            </a:r>
          </a:p>
          <a:p>
            <a:r>
              <a:rPr lang="en-US" altLang="zh-TW" dirty="0"/>
              <a:t>                        101 zone and 102 zone are protected and will not be pulled by other stocker pushes.</a:t>
            </a:r>
            <a:endParaRPr lang="zh-TW" altLang="en-US" dirty="0">
              <a:latin typeface="Times" panose="02020603050405020304" pitchFamily="18" charset="0"/>
              <a:ea typeface="Taipei" charset="-120"/>
            </a:endParaRPr>
          </a:p>
        </p:txBody>
      </p:sp>
      <p:sp>
        <p:nvSpPr>
          <p:cNvPr id="33798" name="Rectangle 6"/>
          <p:cNvSpPr>
            <a:spLocks noChangeArrowheads="1"/>
          </p:cNvSpPr>
          <p:nvPr/>
        </p:nvSpPr>
        <p:spPr bwMode="auto">
          <a:xfrm>
            <a:off x="4727576" y="4978738"/>
            <a:ext cx="2663825" cy="802686"/>
          </a:xfrm>
          <a:prstGeom prst="rect">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sz="1200">
                <a:ea typeface="Taipei" charset="-120"/>
              </a:rPr>
              <a:t>Partition 1</a:t>
            </a:r>
          </a:p>
        </p:txBody>
      </p:sp>
      <p:sp>
        <p:nvSpPr>
          <p:cNvPr id="33799" name="Rectangle 7"/>
          <p:cNvSpPr>
            <a:spLocks noChangeArrowheads="1"/>
          </p:cNvSpPr>
          <p:nvPr/>
        </p:nvSpPr>
        <p:spPr bwMode="auto">
          <a:xfrm>
            <a:off x="4727575" y="556552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00" name="Rectangle 8"/>
          <p:cNvSpPr>
            <a:spLocks noChangeArrowheads="1"/>
          </p:cNvSpPr>
          <p:nvPr/>
        </p:nvSpPr>
        <p:spPr bwMode="auto">
          <a:xfrm>
            <a:off x="5375275" y="556552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01" name="Rectangle 9"/>
          <p:cNvSpPr>
            <a:spLocks noChangeArrowheads="1"/>
          </p:cNvSpPr>
          <p:nvPr/>
        </p:nvSpPr>
        <p:spPr bwMode="auto">
          <a:xfrm>
            <a:off x="5591175" y="556552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02" name="Rectangle 10"/>
          <p:cNvSpPr>
            <a:spLocks noChangeArrowheads="1"/>
          </p:cNvSpPr>
          <p:nvPr/>
        </p:nvSpPr>
        <p:spPr bwMode="auto">
          <a:xfrm>
            <a:off x="5807075" y="556552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03" name="Rectangle 11"/>
          <p:cNvSpPr>
            <a:spLocks noChangeArrowheads="1"/>
          </p:cNvSpPr>
          <p:nvPr/>
        </p:nvSpPr>
        <p:spPr bwMode="auto">
          <a:xfrm>
            <a:off x="6022975" y="556552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04" name="Rectangle 12"/>
          <p:cNvSpPr>
            <a:spLocks noChangeArrowheads="1"/>
          </p:cNvSpPr>
          <p:nvPr/>
        </p:nvSpPr>
        <p:spPr bwMode="auto">
          <a:xfrm>
            <a:off x="6238875" y="556552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05" name="Rectangle 13"/>
          <p:cNvSpPr>
            <a:spLocks noChangeArrowheads="1"/>
          </p:cNvSpPr>
          <p:nvPr/>
        </p:nvSpPr>
        <p:spPr bwMode="auto">
          <a:xfrm>
            <a:off x="6454775" y="556552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06" name="Rectangle 14"/>
          <p:cNvSpPr>
            <a:spLocks noChangeArrowheads="1"/>
          </p:cNvSpPr>
          <p:nvPr/>
        </p:nvSpPr>
        <p:spPr bwMode="auto">
          <a:xfrm>
            <a:off x="6670675" y="556552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07" name="Rectangle 15"/>
          <p:cNvSpPr>
            <a:spLocks noChangeArrowheads="1"/>
          </p:cNvSpPr>
          <p:nvPr/>
        </p:nvSpPr>
        <p:spPr bwMode="auto">
          <a:xfrm>
            <a:off x="6886575" y="556552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08" name="Rectangle 16"/>
          <p:cNvSpPr>
            <a:spLocks noChangeArrowheads="1"/>
          </p:cNvSpPr>
          <p:nvPr/>
        </p:nvSpPr>
        <p:spPr bwMode="auto">
          <a:xfrm>
            <a:off x="4727575" y="497873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09" name="Rectangle 17"/>
          <p:cNvSpPr>
            <a:spLocks noChangeArrowheads="1"/>
          </p:cNvSpPr>
          <p:nvPr/>
        </p:nvSpPr>
        <p:spPr bwMode="auto">
          <a:xfrm>
            <a:off x="4943475" y="497873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10" name="Rectangle 18"/>
          <p:cNvSpPr>
            <a:spLocks noChangeArrowheads="1"/>
          </p:cNvSpPr>
          <p:nvPr/>
        </p:nvSpPr>
        <p:spPr bwMode="auto">
          <a:xfrm>
            <a:off x="5159375" y="497873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11" name="Rectangle 19"/>
          <p:cNvSpPr>
            <a:spLocks noChangeArrowheads="1"/>
          </p:cNvSpPr>
          <p:nvPr/>
        </p:nvSpPr>
        <p:spPr bwMode="auto">
          <a:xfrm>
            <a:off x="5375275" y="497873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12" name="Rectangle 20"/>
          <p:cNvSpPr>
            <a:spLocks noChangeArrowheads="1"/>
          </p:cNvSpPr>
          <p:nvPr/>
        </p:nvSpPr>
        <p:spPr bwMode="auto">
          <a:xfrm>
            <a:off x="5591175" y="497873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13" name="Rectangle 21"/>
          <p:cNvSpPr>
            <a:spLocks noChangeArrowheads="1"/>
          </p:cNvSpPr>
          <p:nvPr/>
        </p:nvSpPr>
        <p:spPr bwMode="auto">
          <a:xfrm>
            <a:off x="5807075" y="497873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14" name="Rectangle 22"/>
          <p:cNvSpPr>
            <a:spLocks noChangeArrowheads="1"/>
          </p:cNvSpPr>
          <p:nvPr/>
        </p:nvSpPr>
        <p:spPr bwMode="auto">
          <a:xfrm>
            <a:off x="6022975" y="497873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15" name="Rectangle 23"/>
          <p:cNvSpPr>
            <a:spLocks noChangeArrowheads="1"/>
          </p:cNvSpPr>
          <p:nvPr/>
        </p:nvSpPr>
        <p:spPr bwMode="auto">
          <a:xfrm>
            <a:off x="6238875" y="497873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16" name="Rectangle 24"/>
          <p:cNvSpPr>
            <a:spLocks noChangeArrowheads="1"/>
          </p:cNvSpPr>
          <p:nvPr/>
        </p:nvSpPr>
        <p:spPr bwMode="auto">
          <a:xfrm>
            <a:off x="6454775" y="497873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17" name="Rectangle 25"/>
          <p:cNvSpPr>
            <a:spLocks noChangeArrowheads="1"/>
          </p:cNvSpPr>
          <p:nvPr/>
        </p:nvSpPr>
        <p:spPr bwMode="auto">
          <a:xfrm>
            <a:off x="6670675" y="497873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18" name="Rectangle 26"/>
          <p:cNvSpPr>
            <a:spLocks noChangeArrowheads="1"/>
          </p:cNvSpPr>
          <p:nvPr/>
        </p:nvSpPr>
        <p:spPr bwMode="auto">
          <a:xfrm>
            <a:off x="6886575" y="497873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19" name="Rectangle 27"/>
          <p:cNvSpPr>
            <a:spLocks noChangeArrowheads="1"/>
          </p:cNvSpPr>
          <p:nvPr/>
        </p:nvSpPr>
        <p:spPr bwMode="auto">
          <a:xfrm>
            <a:off x="7102475" y="497873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20" name="Rectangle 28"/>
          <p:cNvSpPr>
            <a:spLocks noChangeArrowheads="1"/>
          </p:cNvSpPr>
          <p:nvPr/>
        </p:nvSpPr>
        <p:spPr bwMode="auto">
          <a:xfrm>
            <a:off x="7102475" y="556552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21" name="Rectangle 29"/>
          <p:cNvSpPr>
            <a:spLocks noChangeArrowheads="1"/>
          </p:cNvSpPr>
          <p:nvPr/>
        </p:nvSpPr>
        <p:spPr bwMode="auto">
          <a:xfrm>
            <a:off x="4654551" y="5229226"/>
            <a:ext cx="144463"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22" name="Rectangle 30"/>
          <p:cNvSpPr>
            <a:spLocks noChangeArrowheads="1"/>
          </p:cNvSpPr>
          <p:nvPr/>
        </p:nvSpPr>
        <p:spPr bwMode="auto">
          <a:xfrm>
            <a:off x="4943475" y="5783011"/>
            <a:ext cx="215900" cy="215900"/>
          </a:xfrm>
          <a:prstGeom prst="rect">
            <a:avLst/>
          </a:prstGeom>
          <a:solidFill>
            <a:srgbClr val="D6C8D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23" name="Rectangle 31"/>
          <p:cNvSpPr>
            <a:spLocks noChangeArrowheads="1"/>
          </p:cNvSpPr>
          <p:nvPr/>
        </p:nvSpPr>
        <p:spPr bwMode="auto">
          <a:xfrm>
            <a:off x="5159375" y="5783011"/>
            <a:ext cx="215900" cy="215900"/>
          </a:xfrm>
          <a:prstGeom prst="rect">
            <a:avLst/>
          </a:prstGeom>
          <a:solidFill>
            <a:srgbClr val="D6C8D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24" name="Rectangle 32"/>
          <p:cNvSpPr>
            <a:spLocks noChangeArrowheads="1"/>
          </p:cNvSpPr>
          <p:nvPr/>
        </p:nvSpPr>
        <p:spPr bwMode="auto">
          <a:xfrm>
            <a:off x="4943475" y="5998912"/>
            <a:ext cx="431800" cy="415335"/>
          </a:xfrm>
          <a:prstGeom prst="rect">
            <a:avLst/>
          </a:prstGeom>
          <a:solidFill>
            <a:srgbClr val="F5FEA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sz="1400" dirty="0">
                <a:ea typeface="Taipei" charset="-120"/>
              </a:rPr>
              <a:t>EQP</a:t>
            </a:r>
          </a:p>
        </p:txBody>
      </p:sp>
      <p:sp>
        <p:nvSpPr>
          <p:cNvPr id="33825" name="Oval 33"/>
          <p:cNvSpPr>
            <a:spLocks noChangeArrowheads="1"/>
          </p:cNvSpPr>
          <p:nvPr/>
        </p:nvSpPr>
        <p:spPr bwMode="auto">
          <a:xfrm>
            <a:off x="3863975" y="3574893"/>
            <a:ext cx="215900" cy="2159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26" name="Text Box 34"/>
          <p:cNvSpPr txBox="1">
            <a:spLocks noChangeArrowheads="1"/>
          </p:cNvSpPr>
          <p:nvPr/>
        </p:nvSpPr>
        <p:spPr bwMode="auto">
          <a:xfrm>
            <a:off x="5859463" y="5898899"/>
            <a:ext cx="97084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dirty="0">
                <a:ea typeface="Taipei" charset="-120"/>
              </a:rPr>
              <a:t>EQP Port </a:t>
            </a:r>
          </a:p>
        </p:txBody>
      </p:sp>
      <p:sp>
        <p:nvSpPr>
          <p:cNvPr id="33827" name="Line 35"/>
          <p:cNvSpPr>
            <a:spLocks noChangeShapeType="1"/>
          </p:cNvSpPr>
          <p:nvPr/>
        </p:nvSpPr>
        <p:spPr bwMode="auto">
          <a:xfrm flipH="1" flipV="1">
            <a:off x="5446713" y="5925887"/>
            <a:ext cx="431800"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3828" name="Rectangle 36"/>
          <p:cNvSpPr>
            <a:spLocks noChangeArrowheads="1"/>
          </p:cNvSpPr>
          <p:nvPr/>
        </p:nvSpPr>
        <p:spPr bwMode="auto">
          <a:xfrm>
            <a:off x="4727576" y="3574893"/>
            <a:ext cx="2663825" cy="80268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sz="1200">
                <a:ea typeface="Taipei" charset="-120"/>
              </a:rPr>
              <a:t>Partition 1</a:t>
            </a:r>
          </a:p>
        </p:txBody>
      </p:sp>
      <p:sp>
        <p:nvSpPr>
          <p:cNvPr id="33829" name="Rectangle 37"/>
          <p:cNvSpPr>
            <a:spLocks noChangeArrowheads="1"/>
          </p:cNvSpPr>
          <p:nvPr/>
        </p:nvSpPr>
        <p:spPr bwMode="auto">
          <a:xfrm>
            <a:off x="6454775" y="416167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30" name="Rectangle 38"/>
          <p:cNvSpPr>
            <a:spLocks noChangeArrowheads="1"/>
          </p:cNvSpPr>
          <p:nvPr/>
        </p:nvSpPr>
        <p:spPr bwMode="auto">
          <a:xfrm>
            <a:off x="6670675" y="416167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31" name="Rectangle 39"/>
          <p:cNvSpPr>
            <a:spLocks noChangeArrowheads="1"/>
          </p:cNvSpPr>
          <p:nvPr/>
        </p:nvSpPr>
        <p:spPr bwMode="auto">
          <a:xfrm>
            <a:off x="6886575" y="416167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32" name="Rectangle 40"/>
          <p:cNvSpPr>
            <a:spLocks noChangeArrowheads="1"/>
          </p:cNvSpPr>
          <p:nvPr/>
        </p:nvSpPr>
        <p:spPr bwMode="auto">
          <a:xfrm>
            <a:off x="2530475" y="357489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33" name="Rectangle 41"/>
          <p:cNvSpPr>
            <a:spLocks noChangeArrowheads="1"/>
          </p:cNvSpPr>
          <p:nvPr/>
        </p:nvSpPr>
        <p:spPr bwMode="auto">
          <a:xfrm>
            <a:off x="2746375" y="357489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34" name="Rectangle 42"/>
          <p:cNvSpPr>
            <a:spLocks noChangeArrowheads="1"/>
          </p:cNvSpPr>
          <p:nvPr/>
        </p:nvSpPr>
        <p:spPr bwMode="auto">
          <a:xfrm>
            <a:off x="2962275" y="357489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35" name="Rectangle 43"/>
          <p:cNvSpPr>
            <a:spLocks noChangeArrowheads="1"/>
          </p:cNvSpPr>
          <p:nvPr/>
        </p:nvSpPr>
        <p:spPr bwMode="auto">
          <a:xfrm>
            <a:off x="3178175" y="357489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36" name="Rectangle 44"/>
          <p:cNvSpPr>
            <a:spLocks noChangeArrowheads="1"/>
          </p:cNvSpPr>
          <p:nvPr/>
        </p:nvSpPr>
        <p:spPr bwMode="auto">
          <a:xfrm>
            <a:off x="3394075" y="357489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37" name="Rectangle 45"/>
          <p:cNvSpPr>
            <a:spLocks noChangeArrowheads="1"/>
          </p:cNvSpPr>
          <p:nvPr/>
        </p:nvSpPr>
        <p:spPr bwMode="auto">
          <a:xfrm>
            <a:off x="3609975" y="357489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38" name="Rectangle 46"/>
          <p:cNvSpPr>
            <a:spLocks noChangeArrowheads="1"/>
          </p:cNvSpPr>
          <p:nvPr/>
        </p:nvSpPr>
        <p:spPr bwMode="auto">
          <a:xfrm>
            <a:off x="3825875" y="357489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39" name="Rectangle 47"/>
          <p:cNvSpPr>
            <a:spLocks noChangeArrowheads="1"/>
          </p:cNvSpPr>
          <p:nvPr/>
        </p:nvSpPr>
        <p:spPr bwMode="auto">
          <a:xfrm>
            <a:off x="6454775" y="357489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40" name="Rectangle 48"/>
          <p:cNvSpPr>
            <a:spLocks noChangeArrowheads="1"/>
          </p:cNvSpPr>
          <p:nvPr/>
        </p:nvSpPr>
        <p:spPr bwMode="auto">
          <a:xfrm>
            <a:off x="6670675" y="357489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41" name="Rectangle 49"/>
          <p:cNvSpPr>
            <a:spLocks noChangeArrowheads="1"/>
          </p:cNvSpPr>
          <p:nvPr/>
        </p:nvSpPr>
        <p:spPr bwMode="auto">
          <a:xfrm>
            <a:off x="6886575" y="357489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42" name="Rectangle 50"/>
          <p:cNvSpPr>
            <a:spLocks noChangeArrowheads="1"/>
          </p:cNvSpPr>
          <p:nvPr/>
        </p:nvSpPr>
        <p:spPr bwMode="auto">
          <a:xfrm>
            <a:off x="7102475" y="357489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43" name="Rectangle 51"/>
          <p:cNvSpPr>
            <a:spLocks noChangeArrowheads="1"/>
          </p:cNvSpPr>
          <p:nvPr/>
        </p:nvSpPr>
        <p:spPr bwMode="auto">
          <a:xfrm>
            <a:off x="7102475" y="416167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44" name="Rectangle 52"/>
          <p:cNvSpPr>
            <a:spLocks noChangeArrowheads="1"/>
          </p:cNvSpPr>
          <p:nvPr/>
        </p:nvSpPr>
        <p:spPr bwMode="auto">
          <a:xfrm>
            <a:off x="2457451" y="3801317"/>
            <a:ext cx="144463"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45" name="Rectangle 53"/>
          <p:cNvSpPr>
            <a:spLocks noChangeArrowheads="1"/>
          </p:cNvSpPr>
          <p:nvPr/>
        </p:nvSpPr>
        <p:spPr bwMode="auto">
          <a:xfrm>
            <a:off x="4151314" y="3285968"/>
            <a:ext cx="503237" cy="3128279"/>
          </a:xfrm>
          <a:prstGeom prst="rect">
            <a:avLst/>
          </a:prstGeom>
          <a:solidFill>
            <a:srgbClr val="D6C8D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sz="1600" dirty="0">
                <a:ea typeface="Taipei" charset="-120"/>
              </a:rPr>
              <a:t>OHT</a:t>
            </a:r>
          </a:p>
        </p:txBody>
      </p:sp>
      <p:sp>
        <p:nvSpPr>
          <p:cNvPr id="33846" name="Text Box 54"/>
          <p:cNvSpPr txBox="1">
            <a:spLocks noChangeArrowheads="1"/>
          </p:cNvSpPr>
          <p:nvPr/>
        </p:nvSpPr>
        <p:spPr bwMode="auto">
          <a:xfrm>
            <a:off x="4722760" y="4377579"/>
            <a:ext cx="100001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dirty="0">
                <a:ea typeface="Taipei" charset="-120"/>
              </a:rPr>
              <a:t>Stocker 2 </a:t>
            </a:r>
          </a:p>
        </p:txBody>
      </p:sp>
      <p:sp>
        <p:nvSpPr>
          <p:cNvPr id="33847" name="Rectangle 55"/>
          <p:cNvSpPr>
            <a:spLocks noChangeArrowheads="1"/>
          </p:cNvSpPr>
          <p:nvPr/>
        </p:nvSpPr>
        <p:spPr bwMode="auto">
          <a:xfrm>
            <a:off x="1703389" y="3501868"/>
            <a:ext cx="2447925" cy="80268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sz="1200">
                <a:ea typeface="Taipei" charset="-120"/>
              </a:rPr>
              <a:t>Partition 1</a:t>
            </a:r>
          </a:p>
        </p:txBody>
      </p:sp>
      <p:sp>
        <p:nvSpPr>
          <p:cNvPr id="33848" name="Rectangle 56"/>
          <p:cNvSpPr>
            <a:spLocks noChangeArrowheads="1"/>
          </p:cNvSpPr>
          <p:nvPr/>
        </p:nvSpPr>
        <p:spPr bwMode="auto">
          <a:xfrm>
            <a:off x="1704975" y="408865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49" name="Rectangle 57"/>
          <p:cNvSpPr>
            <a:spLocks noChangeArrowheads="1"/>
          </p:cNvSpPr>
          <p:nvPr/>
        </p:nvSpPr>
        <p:spPr bwMode="auto">
          <a:xfrm>
            <a:off x="2352675" y="408865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50" name="Rectangle 58"/>
          <p:cNvSpPr>
            <a:spLocks noChangeArrowheads="1"/>
          </p:cNvSpPr>
          <p:nvPr/>
        </p:nvSpPr>
        <p:spPr bwMode="auto">
          <a:xfrm>
            <a:off x="2568575" y="408865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51" name="Rectangle 59"/>
          <p:cNvSpPr>
            <a:spLocks noChangeArrowheads="1"/>
          </p:cNvSpPr>
          <p:nvPr/>
        </p:nvSpPr>
        <p:spPr bwMode="auto">
          <a:xfrm>
            <a:off x="2784475" y="408865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52" name="Rectangle 60"/>
          <p:cNvSpPr>
            <a:spLocks noChangeArrowheads="1"/>
          </p:cNvSpPr>
          <p:nvPr/>
        </p:nvSpPr>
        <p:spPr bwMode="auto">
          <a:xfrm>
            <a:off x="3000375" y="408865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53" name="Rectangle 61"/>
          <p:cNvSpPr>
            <a:spLocks noChangeArrowheads="1"/>
          </p:cNvSpPr>
          <p:nvPr/>
        </p:nvSpPr>
        <p:spPr bwMode="auto">
          <a:xfrm>
            <a:off x="3216275" y="408865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54" name="Rectangle 62"/>
          <p:cNvSpPr>
            <a:spLocks noChangeArrowheads="1"/>
          </p:cNvSpPr>
          <p:nvPr/>
        </p:nvSpPr>
        <p:spPr bwMode="auto">
          <a:xfrm>
            <a:off x="3432175" y="408865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55" name="Rectangle 63"/>
          <p:cNvSpPr>
            <a:spLocks noChangeArrowheads="1"/>
          </p:cNvSpPr>
          <p:nvPr/>
        </p:nvSpPr>
        <p:spPr bwMode="auto">
          <a:xfrm>
            <a:off x="3648075" y="408865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56" name="Rectangle 64"/>
          <p:cNvSpPr>
            <a:spLocks noChangeArrowheads="1"/>
          </p:cNvSpPr>
          <p:nvPr/>
        </p:nvSpPr>
        <p:spPr bwMode="auto">
          <a:xfrm>
            <a:off x="3863975" y="408865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57" name="Rectangle 65"/>
          <p:cNvSpPr>
            <a:spLocks noChangeArrowheads="1"/>
          </p:cNvSpPr>
          <p:nvPr/>
        </p:nvSpPr>
        <p:spPr bwMode="auto">
          <a:xfrm>
            <a:off x="1703388" y="350186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58" name="Rectangle 66"/>
          <p:cNvSpPr>
            <a:spLocks noChangeArrowheads="1"/>
          </p:cNvSpPr>
          <p:nvPr/>
        </p:nvSpPr>
        <p:spPr bwMode="auto">
          <a:xfrm>
            <a:off x="1919288" y="350186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59" name="Rectangle 67"/>
          <p:cNvSpPr>
            <a:spLocks noChangeArrowheads="1"/>
          </p:cNvSpPr>
          <p:nvPr/>
        </p:nvSpPr>
        <p:spPr bwMode="auto">
          <a:xfrm>
            <a:off x="2135188" y="350186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60" name="Rectangle 68"/>
          <p:cNvSpPr>
            <a:spLocks noChangeArrowheads="1"/>
          </p:cNvSpPr>
          <p:nvPr/>
        </p:nvSpPr>
        <p:spPr bwMode="auto">
          <a:xfrm>
            <a:off x="2351088" y="350186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61" name="Rectangle 69"/>
          <p:cNvSpPr>
            <a:spLocks noChangeArrowheads="1"/>
          </p:cNvSpPr>
          <p:nvPr/>
        </p:nvSpPr>
        <p:spPr bwMode="auto">
          <a:xfrm>
            <a:off x="2566988" y="350186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62" name="Rectangle 70"/>
          <p:cNvSpPr>
            <a:spLocks noChangeArrowheads="1"/>
          </p:cNvSpPr>
          <p:nvPr/>
        </p:nvSpPr>
        <p:spPr bwMode="auto">
          <a:xfrm>
            <a:off x="2782888" y="350186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63" name="Rectangle 71"/>
          <p:cNvSpPr>
            <a:spLocks noChangeArrowheads="1"/>
          </p:cNvSpPr>
          <p:nvPr/>
        </p:nvSpPr>
        <p:spPr bwMode="auto">
          <a:xfrm>
            <a:off x="2998788" y="350186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64" name="Rectangle 72"/>
          <p:cNvSpPr>
            <a:spLocks noChangeArrowheads="1"/>
          </p:cNvSpPr>
          <p:nvPr/>
        </p:nvSpPr>
        <p:spPr bwMode="auto">
          <a:xfrm>
            <a:off x="3214688" y="350186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65" name="Rectangle 73"/>
          <p:cNvSpPr>
            <a:spLocks noChangeArrowheads="1"/>
          </p:cNvSpPr>
          <p:nvPr/>
        </p:nvSpPr>
        <p:spPr bwMode="auto">
          <a:xfrm>
            <a:off x="3430588" y="350186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66" name="Rectangle 74"/>
          <p:cNvSpPr>
            <a:spLocks noChangeArrowheads="1"/>
          </p:cNvSpPr>
          <p:nvPr/>
        </p:nvSpPr>
        <p:spPr bwMode="auto">
          <a:xfrm>
            <a:off x="3646488" y="350186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67" name="Rectangle 75"/>
          <p:cNvSpPr>
            <a:spLocks noChangeArrowheads="1"/>
          </p:cNvSpPr>
          <p:nvPr/>
        </p:nvSpPr>
        <p:spPr bwMode="auto">
          <a:xfrm>
            <a:off x="3862388" y="350186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68" name="Rectangle 76"/>
          <p:cNvSpPr>
            <a:spLocks noChangeArrowheads="1"/>
          </p:cNvSpPr>
          <p:nvPr/>
        </p:nvSpPr>
        <p:spPr bwMode="auto">
          <a:xfrm>
            <a:off x="4079876" y="3788452"/>
            <a:ext cx="144463"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69" name="Rectangle 77"/>
          <p:cNvSpPr>
            <a:spLocks noChangeArrowheads="1"/>
          </p:cNvSpPr>
          <p:nvPr/>
        </p:nvSpPr>
        <p:spPr bwMode="auto">
          <a:xfrm>
            <a:off x="4656138" y="3838168"/>
            <a:ext cx="144462"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70" name="Text Box 78"/>
          <p:cNvSpPr txBox="1">
            <a:spLocks noChangeArrowheads="1"/>
          </p:cNvSpPr>
          <p:nvPr/>
        </p:nvSpPr>
        <p:spPr bwMode="auto">
          <a:xfrm>
            <a:off x="3192713" y="4315831"/>
            <a:ext cx="100001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dirty="0">
                <a:ea typeface="Taipei" charset="-120"/>
              </a:rPr>
              <a:t>Stocker 3 </a:t>
            </a:r>
          </a:p>
        </p:txBody>
      </p:sp>
      <p:sp>
        <p:nvSpPr>
          <p:cNvPr id="33871" name="Rectangle 79"/>
          <p:cNvSpPr>
            <a:spLocks noChangeArrowheads="1"/>
          </p:cNvSpPr>
          <p:nvPr/>
        </p:nvSpPr>
        <p:spPr bwMode="auto">
          <a:xfrm>
            <a:off x="5375275" y="416167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72" name="Rectangle 80"/>
          <p:cNvSpPr>
            <a:spLocks noChangeArrowheads="1"/>
          </p:cNvSpPr>
          <p:nvPr/>
        </p:nvSpPr>
        <p:spPr bwMode="auto">
          <a:xfrm>
            <a:off x="5591175" y="416167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73" name="Rectangle 81"/>
          <p:cNvSpPr>
            <a:spLocks noChangeArrowheads="1"/>
          </p:cNvSpPr>
          <p:nvPr/>
        </p:nvSpPr>
        <p:spPr bwMode="auto">
          <a:xfrm>
            <a:off x="5807075" y="416167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74" name="Rectangle 82"/>
          <p:cNvSpPr>
            <a:spLocks noChangeArrowheads="1"/>
          </p:cNvSpPr>
          <p:nvPr/>
        </p:nvSpPr>
        <p:spPr bwMode="auto">
          <a:xfrm>
            <a:off x="6022975" y="416167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75" name="Rectangle 83"/>
          <p:cNvSpPr>
            <a:spLocks noChangeArrowheads="1"/>
          </p:cNvSpPr>
          <p:nvPr/>
        </p:nvSpPr>
        <p:spPr bwMode="auto">
          <a:xfrm>
            <a:off x="6238875" y="416167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76" name="Rectangle 84"/>
          <p:cNvSpPr>
            <a:spLocks noChangeArrowheads="1"/>
          </p:cNvSpPr>
          <p:nvPr/>
        </p:nvSpPr>
        <p:spPr bwMode="auto">
          <a:xfrm>
            <a:off x="5159375" y="357489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77" name="Rectangle 85"/>
          <p:cNvSpPr>
            <a:spLocks noChangeArrowheads="1"/>
          </p:cNvSpPr>
          <p:nvPr/>
        </p:nvSpPr>
        <p:spPr bwMode="auto">
          <a:xfrm>
            <a:off x="5375275" y="357489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78" name="Rectangle 86"/>
          <p:cNvSpPr>
            <a:spLocks noChangeArrowheads="1"/>
          </p:cNvSpPr>
          <p:nvPr/>
        </p:nvSpPr>
        <p:spPr bwMode="auto">
          <a:xfrm>
            <a:off x="5591175" y="357489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79" name="Rectangle 87"/>
          <p:cNvSpPr>
            <a:spLocks noChangeArrowheads="1"/>
          </p:cNvSpPr>
          <p:nvPr/>
        </p:nvSpPr>
        <p:spPr bwMode="auto">
          <a:xfrm>
            <a:off x="5807075" y="357489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80" name="Rectangle 88"/>
          <p:cNvSpPr>
            <a:spLocks noChangeArrowheads="1"/>
          </p:cNvSpPr>
          <p:nvPr/>
        </p:nvSpPr>
        <p:spPr bwMode="auto">
          <a:xfrm>
            <a:off x="6022975" y="357489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81" name="Rectangle 89"/>
          <p:cNvSpPr>
            <a:spLocks noChangeArrowheads="1"/>
          </p:cNvSpPr>
          <p:nvPr/>
        </p:nvSpPr>
        <p:spPr bwMode="auto">
          <a:xfrm>
            <a:off x="6238875" y="357489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82" name="Rectangle 90"/>
          <p:cNvSpPr>
            <a:spLocks noChangeArrowheads="1"/>
          </p:cNvSpPr>
          <p:nvPr/>
        </p:nvSpPr>
        <p:spPr bwMode="auto">
          <a:xfrm>
            <a:off x="4727575" y="416167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83" name="Rectangle 91"/>
          <p:cNvSpPr>
            <a:spLocks noChangeArrowheads="1"/>
          </p:cNvSpPr>
          <p:nvPr/>
        </p:nvSpPr>
        <p:spPr bwMode="auto">
          <a:xfrm>
            <a:off x="4943475" y="416167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84" name="Rectangle 92"/>
          <p:cNvSpPr>
            <a:spLocks noChangeArrowheads="1"/>
          </p:cNvSpPr>
          <p:nvPr/>
        </p:nvSpPr>
        <p:spPr bwMode="auto">
          <a:xfrm>
            <a:off x="5159375" y="416167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85" name="Rectangle 93"/>
          <p:cNvSpPr>
            <a:spLocks noChangeArrowheads="1"/>
          </p:cNvSpPr>
          <p:nvPr/>
        </p:nvSpPr>
        <p:spPr bwMode="auto">
          <a:xfrm>
            <a:off x="4943475" y="357489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86" name="Rectangle 94"/>
          <p:cNvSpPr>
            <a:spLocks noChangeArrowheads="1"/>
          </p:cNvSpPr>
          <p:nvPr/>
        </p:nvSpPr>
        <p:spPr bwMode="auto">
          <a:xfrm>
            <a:off x="4727575" y="357489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87" name="Text Box 95"/>
          <p:cNvSpPr txBox="1">
            <a:spLocks noChangeArrowheads="1"/>
          </p:cNvSpPr>
          <p:nvPr/>
        </p:nvSpPr>
        <p:spPr bwMode="auto">
          <a:xfrm>
            <a:off x="5366890" y="6134268"/>
            <a:ext cx="88036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dirty="0">
                <a:ea typeface="Taipei" charset="-120"/>
              </a:rPr>
              <a:t>(IEX100)</a:t>
            </a:r>
          </a:p>
        </p:txBody>
      </p:sp>
      <p:sp>
        <p:nvSpPr>
          <p:cNvPr id="33888" name="Oval 96"/>
          <p:cNvSpPr>
            <a:spLocks noChangeArrowheads="1"/>
          </p:cNvSpPr>
          <p:nvPr/>
        </p:nvSpPr>
        <p:spPr bwMode="auto">
          <a:xfrm>
            <a:off x="3863975" y="3501868"/>
            <a:ext cx="215900" cy="2159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3889" name="Text Box 97"/>
          <p:cNvSpPr txBox="1">
            <a:spLocks noChangeArrowheads="1"/>
          </p:cNvSpPr>
          <p:nvPr/>
        </p:nvSpPr>
        <p:spPr bwMode="auto">
          <a:xfrm>
            <a:off x="4721227" y="4686808"/>
            <a:ext cx="100001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dirty="0">
                <a:ea typeface="Taipei" charset="-120"/>
              </a:rPr>
              <a:t>Stocker 1 </a:t>
            </a:r>
          </a:p>
        </p:txBody>
      </p:sp>
      <p:sp>
        <p:nvSpPr>
          <p:cNvPr id="33890" name="AutoShape 98"/>
          <p:cNvSpPr>
            <a:spLocks noChangeArrowheads="1"/>
          </p:cNvSpPr>
          <p:nvPr/>
        </p:nvSpPr>
        <p:spPr bwMode="auto">
          <a:xfrm>
            <a:off x="1594645" y="4675440"/>
            <a:ext cx="1800225" cy="530402"/>
          </a:xfrm>
          <a:prstGeom prst="wedgeRoundRectCallout">
            <a:avLst>
              <a:gd name="adj1" fmla="val 74804"/>
              <a:gd name="adj2" fmla="val -245676"/>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r>
              <a:rPr lang="en-US" altLang="zh-TW" sz="1400"/>
              <a:t>The Lot process in Cassette is GL-IEX </a:t>
            </a:r>
            <a:endParaRPr lang="zh-TW" altLang="zh-TW" sz="1200">
              <a:ea typeface="Taipei" charset="-120"/>
            </a:endParaRPr>
          </a:p>
        </p:txBody>
      </p:sp>
      <p:sp>
        <p:nvSpPr>
          <p:cNvPr id="33892" name="Line 100"/>
          <p:cNvSpPr>
            <a:spLocks noChangeShapeType="1"/>
          </p:cNvSpPr>
          <p:nvPr/>
        </p:nvSpPr>
        <p:spPr bwMode="auto">
          <a:xfrm>
            <a:off x="4006850" y="3717768"/>
            <a:ext cx="1657350" cy="230505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3893" name="AutoShape 101"/>
          <p:cNvSpPr>
            <a:spLocks noChangeArrowheads="1"/>
          </p:cNvSpPr>
          <p:nvPr/>
        </p:nvSpPr>
        <p:spPr bwMode="auto">
          <a:xfrm>
            <a:off x="7535863" y="4005106"/>
            <a:ext cx="3509126" cy="1517399"/>
          </a:xfrm>
          <a:prstGeom prst="wedgeRoundRectCallout">
            <a:avLst>
              <a:gd name="adj1" fmla="val -61803"/>
              <a:gd name="adj2" fmla="val 38156"/>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endParaRPr lang="zh-TW" altLang="zh-TW" sz="1600">
              <a:ea typeface="Taipei" charset="-120"/>
            </a:endParaRPr>
          </a:p>
        </p:txBody>
      </p:sp>
      <p:sp>
        <p:nvSpPr>
          <p:cNvPr id="33912" name="Text Box 120"/>
          <p:cNvSpPr txBox="1">
            <a:spLocks noChangeArrowheads="1"/>
          </p:cNvSpPr>
          <p:nvPr/>
        </p:nvSpPr>
        <p:spPr bwMode="auto">
          <a:xfrm>
            <a:off x="7659688" y="4120993"/>
            <a:ext cx="269950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zh-TW" sz="1400" dirty="0"/>
              <a:t>Set </a:t>
            </a:r>
            <a:r>
              <a:rPr lang="en-US" altLang="zh-TW" sz="1400" dirty="0" err="1"/>
              <a:t>kanban</a:t>
            </a:r>
            <a:r>
              <a:rPr lang="en-US" altLang="zh-TW" sz="1400" dirty="0"/>
              <a:t> to control the upper limit of WIP per process </a:t>
            </a:r>
            <a:endParaRPr lang="en-US" altLang="zh-TW" sz="1200" dirty="0">
              <a:ea typeface="Taipei" charset="-120"/>
            </a:endParaRPr>
          </a:p>
        </p:txBody>
      </p:sp>
    </p:spTree>
    <p:extLst>
      <p:ext uri="{BB962C8B-B14F-4D97-AF65-F5344CB8AC3E}">
        <p14:creationId xmlns:p14="http://schemas.microsoft.com/office/powerpoint/2010/main" val="2782978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59296" y="524153"/>
            <a:ext cx="10515600" cy="915848"/>
          </a:xfrm>
        </p:spPr>
        <p:txBody>
          <a:bodyPr/>
          <a:lstStyle/>
          <a:p>
            <a:r>
              <a:rPr lang="en-US" altLang="zh-TW" sz="3600" b="1" dirty="0"/>
              <a:t>1. DCS Base Function Introduction</a:t>
            </a:r>
            <a:br>
              <a:rPr lang="en-US" altLang="zh-TW" dirty="0"/>
            </a:br>
            <a:endParaRPr lang="zh-TW" altLang="en-US" dirty="0"/>
          </a:p>
        </p:txBody>
      </p:sp>
      <p:sp>
        <p:nvSpPr>
          <p:cNvPr id="3" name="文字方塊 2"/>
          <p:cNvSpPr txBox="1"/>
          <p:nvPr/>
        </p:nvSpPr>
        <p:spPr>
          <a:xfrm>
            <a:off x="540000" y="1440000"/>
            <a:ext cx="6434834" cy="1800493"/>
          </a:xfrm>
          <a:prstGeom prst="rect">
            <a:avLst/>
          </a:prstGeom>
          <a:noFill/>
        </p:spPr>
        <p:txBody>
          <a:bodyPr wrap="square" rtlCol="0">
            <a:spAutoFit/>
          </a:bodyPr>
          <a:lstStyle/>
          <a:p>
            <a:pPr marL="342900" indent="-342900">
              <a:spcAft>
                <a:spcPts val="600"/>
              </a:spcAft>
              <a:buAutoNum type="arabicPeriod"/>
            </a:pPr>
            <a:r>
              <a:rPr lang="en-US" altLang="zh-TW" sz="2400" dirty="0"/>
              <a:t>What is DCS ?</a:t>
            </a:r>
          </a:p>
          <a:p>
            <a:pPr marL="342900" indent="-342900">
              <a:spcAft>
                <a:spcPts val="600"/>
              </a:spcAft>
              <a:buAutoNum type="arabicPeriod"/>
            </a:pPr>
            <a:r>
              <a:rPr lang="en-US" altLang="zh-TW" sz="2400" dirty="0"/>
              <a:t>Benefits of using DCS </a:t>
            </a:r>
          </a:p>
          <a:p>
            <a:pPr marL="342900" indent="-342900">
              <a:spcAft>
                <a:spcPts val="600"/>
              </a:spcAft>
              <a:buAutoNum type="arabicPeriod"/>
            </a:pPr>
            <a:r>
              <a:rPr lang="en-US" altLang="zh-TW" sz="2400" dirty="0"/>
              <a:t>Stocker Partition Zone Concept</a:t>
            </a:r>
          </a:p>
          <a:p>
            <a:pPr marL="342900" indent="-342900">
              <a:spcAft>
                <a:spcPts val="600"/>
              </a:spcAft>
              <a:buAutoNum type="arabicPeriod"/>
            </a:pPr>
            <a:r>
              <a:rPr lang="en-US" altLang="zh-TW" sz="2400" dirty="0"/>
              <a:t>DCS </a:t>
            </a:r>
            <a:r>
              <a:rPr lang="en-US" altLang="zh-TW" sz="2400" dirty="0" err="1"/>
              <a:t>WatchDog</a:t>
            </a:r>
            <a:endParaRPr lang="zh-TW" altLang="en-US" sz="2400" dirty="0"/>
          </a:p>
        </p:txBody>
      </p:sp>
    </p:spTree>
    <p:extLst>
      <p:ext uri="{BB962C8B-B14F-4D97-AF65-F5344CB8AC3E}">
        <p14:creationId xmlns:p14="http://schemas.microsoft.com/office/powerpoint/2010/main" val="2136267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zh-TW" sz="3600" b="1" dirty="0" err="1"/>
              <a:t>WD_Push</a:t>
            </a:r>
            <a:r>
              <a:rPr lang="en-US" altLang="zh-TW" sz="3600" b="1" dirty="0"/>
              <a:t> </a:t>
            </a:r>
            <a:r>
              <a:rPr lang="en-US" altLang="zh-TW" sz="2800" b="1" dirty="0"/>
              <a:t>:</a:t>
            </a:r>
            <a:r>
              <a:rPr lang="en-US" altLang="zh-TW" sz="2800" b="1" dirty="0">
                <a:solidFill>
                  <a:schemeClr val="tx1"/>
                </a:solidFill>
              </a:rPr>
              <a:t> Stocker </a:t>
            </a:r>
            <a:r>
              <a:rPr lang="en-US" altLang="zh-TW" sz="2800" b="1" dirty="0" err="1">
                <a:solidFill>
                  <a:schemeClr val="tx1"/>
                </a:solidFill>
              </a:rPr>
              <a:t>ZoneSet</a:t>
            </a:r>
            <a:r>
              <a:rPr lang="en-US" altLang="zh-TW" sz="2800" b="1" dirty="0">
                <a:solidFill>
                  <a:schemeClr val="tx1"/>
                </a:solidFill>
              </a:rPr>
              <a:t> - Kanban setting </a:t>
            </a:r>
          </a:p>
        </p:txBody>
      </p:sp>
      <p:pic>
        <p:nvPicPr>
          <p:cNvPr id="2" name="圖片 1"/>
          <p:cNvPicPr>
            <a:picLocks noChangeAspect="1"/>
          </p:cNvPicPr>
          <p:nvPr/>
        </p:nvPicPr>
        <p:blipFill>
          <a:blip r:embed="rId2"/>
          <a:stretch>
            <a:fillRect/>
          </a:stretch>
        </p:blipFill>
        <p:spPr>
          <a:xfrm>
            <a:off x="1269332" y="1582152"/>
            <a:ext cx="8305800" cy="3886200"/>
          </a:xfrm>
          <a:prstGeom prst="rect">
            <a:avLst/>
          </a:prstGeom>
        </p:spPr>
      </p:pic>
      <p:sp>
        <p:nvSpPr>
          <p:cNvPr id="37892" name="Rectangle 4"/>
          <p:cNvSpPr>
            <a:spLocks noChangeArrowheads="1"/>
          </p:cNvSpPr>
          <p:nvPr/>
        </p:nvSpPr>
        <p:spPr bwMode="auto">
          <a:xfrm>
            <a:off x="1269331" y="2448260"/>
            <a:ext cx="4602079" cy="346075"/>
          </a:xfrm>
          <a:prstGeom prst="rect">
            <a:avLst/>
          </a:prstGeom>
          <a:noFill/>
          <a:ln w="2222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Tree>
    <p:extLst>
      <p:ext uri="{BB962C8B-B14F-4D97-AF65-F5344CB8AC3E}">
        <p14:creationId xmlns:p14="http://schemas.microsoft.com/office/powerpoint/2010/main" val="492517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zh-TW" sz="3600" b="1" dirty="0"/>
              <a:t>1.4.3 </a:t>
            </a:r>
            <a:r>
              <a:rPr lang="en-US" altLang="ja-JP" sz="3600" b="1" dirty="0"/>
              <a:t> </a:t>
            </a:r>
            <a:r>
              <a:rPr lang="en-US" altLang="zh-TW" sz="3600" b="1" dirty="0"/>
              <a:t> WD </a:t>
            </a:r>
            <a:r>
              <a:rPr lang="en-US" altLang="ja-JP" sz="3600" b="1" dirty="0"/>
              <a:t>Push Transfer</a:t>
            </a:r>
            <a:r>
              <a:rPr lang="en-US" altLang="zh-TW" sz="3600" b="1" dirty="0"/>
              <a:t> :</a:t>
            </a:r>
            <a:r>
              <a:rPr lang="en-US" altLang="zh-TW" sz="2800" b="1" dirty="0">
                <a:solidFill>
                  <a:schemeClr val="tx1"/>
                </a:solidFill>
              </a:rPr>
              <a:t> Same bay no push</a:t>
            </a:r>
          </a:p>
        </p:txBody>
      </p:sp>
      <p:sp>
        <p:nvSpPr>
          <p:cNvPr id="34819" name="Text Box 3"/>
          <p:cNvSpPr txBox="1">
            <a:spLocks noChangeArrowheads="1"/>
          </p:cNvSpPr>
          <p:nvPr/>
        </p:nvSpPr>
        <p:spPr bwMode="auto">
          <a:xfrm>
            <a:off x="540000" y="1440000"/>
            <a:ext cx="10769684"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b="1" dirty="0"/>
              <a:t>Purpose</a:t>
            </a:r>
            <a:r>
              <a:rPr lang="en-US" altLang="zh-TW" dirty="0"/>
              <a:t> : If the stocker where the WIP is located already has a processable EQP, in order to prevent it from being</a:t>
            </a:r>
          </a:p>
          <a:p>
            <a:r>
              <a:rPr lang="en-US" altLang="zh-TW" dirty="0"/>
              <a:t>                 pulled away by other EQPs with the same process capability, DCS can set this function to avoid mutual</a:t>
            </a:r>
          </a:p>
          <a:p>
            <a:r>
              <a:rPr lang="en-US" altLang="zh-TW" dirty="0"/>
              <a:t>                 pulling.</a:t>
            </a:r>
          </a:p>
          <a:p>
            <a:endParaRPr lang="en-US" altLang="zh-TW" dirty="0">
              <a:ea typeface="Taipei" charset="-120"/>
            </a:endParaRPr>
          </a:p>
          <a:p>
            <a:r>
              <a:rPr lang="en-US" altLang="zh-TW" dirty="0">
                <a:solidFill>
                  <a:srgbClr val="0000FF"/>
                </a:solidFill>
              </a:rPr>
              <a:t>IEX200 and IEX100 have the same process capability. In order to prevent the WIP in Stocker 3 from being pulled to Stocker 1 and then pulled to Stocker 3, causing mutual pull, Same Bay No Push will be set. </a:t>
            </a:r>
          </a:p>
        </p:txBody>
      </p:sp>
      <p:sp>
        <p:nvSpPr>
          <p:cNvPr id="34821" name="Rectangle 5"/>
          <p:cNvSpPr>
            <a:spLocks noChangeArrowheads="1"/>
          </p:cNvSpPr>
          <p:nvPr/>
        </p:nvSpPr>
        <p:spPr bwMode="auto">
          <a:xfrm>
            <a:off x="5087939" y="5014082"/>
            <a:ext cx="2663825" cy="80201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sz="1200">
                <a:ea typeface="Taipei" charset="-120"/>
              </a:rPr>
              <a:t>Partition 1</a:t>
            </a:r>
          </a:p>
        </p:txBody>
      </p:sp>
      <p:sp>
        <p:nvSpPr>
          <p:cNvPr id="34822" name="Rectangle 6"/>
          <p:cNvSpPr>
            <a:spLocks noChangeArrowheads="1"/>
          </p:cNvSpPr>
          <p:nvPr/>
        </p:nvSpPr>
        <p:spPr bwMode="auto">
          <a:xfrm>
            <a:off x="5087938" y="557680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23" name="Rectangle 7"/>
          <p:cNvSpPr>
            <a:spLocks noChangeArrowheads="1"/>
          </p:cNvSpPr>
          <p:nvPr/>
        </p:nvSpPr>
        <p:spPr bwMode="auto">
          <a:xfrm>
            <a:off x="5735638" y="557680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24" name="Rectangle 8"/>
          <p:cNvSpPr>
            <a:spLocks noChangeArrowheads="1"/>
          </p:cNvSpPr>
          <p:nvPr/>
        </p:nvSpPr>
        <p:spPr bwMode="auto">
          <a:xfrm>
            <a:off x="5951538" y="557680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25" name="Rectangle 9"/>
          <p:cNvSpPr>
            <a:spLocks noChangeArrowheads="1"/>
          </p:cNvSpPr>
          <p:nvPr/>
        </p:nvSpPr>
        <p:spPr bwMode="auto">
          <a:xfrm>
            <a:off x="6167438" y="557680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26" name="Rectangle 10"/>
          <p:cNvSpPr>
            <a:spLocks noChangeArrowheads="1"/>
          </p:cNvSpPr>
          <p:nvPr/>
        </p:nvSpPr>
        <p:spPr bwMode="auto">
          <a:xfrm>
            <a:off x="6383338" y="557680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27" name="Rectangle 11"/>
          <p:cNvSpPr>
            <a:spLocks noChangeArrowheads="1"/>
          </p:cNvSpPr>
          <p:nvPr/>
        </p:nvSpPr>
        <p:spPr bwMode="auto">
          <a:xfrm>
            <a:off x="6599238" y="557680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28" name="Rectangle 12"/>
          <p:cNvSpPr>
            <a:spLocks noChangeArrowheads="1"/>
          </p:cNvSpPr>
          <p:nvPr/>
        </p:nvSpPr>
        <p:spPr bwMode="auto">
          <a:xfrm>
            <a:off x="6815138" y="557680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29" name="Rectangle 13"/>
          <p:cNvSpPr>
            <a:spLocks noChangeArrowheads="1"/>
          </p:cNvSpPr>
          <p:nvPr/>
        </p:nvSpPr>
        <p:spPr bwMode="auto">
          <a:xfrm>
            <a:off x="7031038" y="557680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30" name="Rectangle 14"/>
          <p:cNvSpPr>
            <a:spLocks noChangeArrowheads="1"/>
          </p:cNvSpPr>
          <p:nvPr/>
        </p:nvSpPr>
        <p:spPr bwMode="auto">
          <a:xfrm>
            <a:off x="7246938" y="557680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31" name="Rectangle 15"/>
          <p:cNvSpPr>
            <a:spLocks noChangeArrowheads="1"/>
          </p:cNvSpPr>
          <p:nvPr/>
        </p:nvSpPr>
        <p:spPr bwMode="auto">
          <a:xfrm>
            <a:off x="5087938" y="501408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32" name="Rectangle 16"/>
          <p:cNvSpPr>
            <a:spLocks noChangeArrowheads="1"/>
          </p:cNvSpPr>
          <p:nvPr/>
        </p:nvSpPr>
        <p:spPr bwMode="auto">
          <a:xfrm>
            <a:off x="5303838" y="501408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33" name="Rectangle 17"/>
          <p:cNvSpPr>
            <a:spLocks noChangeArrowheads="1"/>
          </p:cNvSpPr>
          <p:nvPr/>
        </p:nvSpPr>
        <p:spPr bwMode="auto">
          <a:xfrm>
            <a:off x="5519738" y="501408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34" name="Rectangle 18"/>
          <p:cNvSpPr>
            <a:spLocks noChangeArrowheads="1"/>
          </p:cNvSpPr>
          <p:nvPr/>
        </p:nvSpPr>
        <p:spPr bwMode="auto">
          <a:xfrm>
            <a:off x="5735638" y="501408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35" name="Rectangle 19"/>
          <p:cNvSpPr>
            <a:spLocks noChangeArrowheads="1"/>
          </p:cNvSpPr>
          <p:nvPr/>
        </p:nvSpPr>
        <p:spPr bwMode="auto">
          <a:xfrm>
            <a:off x="5951538" y="501408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36" name="Rectangle 20"/>
          <p:cNvSpPr>
            <a:spLocks noChangeArrowheads="1"/>
          </p:cNvSpPr>
          <p:nvPr/>
        </p:nvSpPr>
        <p:spPr bwMode="auto">
          <a:xfrm>
            <a:off x="6167438" y="501408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37" name="Rectangle 21"/>
          <p:cNvSpPr>
            <a:spLocks noChangeArrowheads="1"/>
          </p:cNvSpPr>
          <p:nvPr/>
        </p:nvSpPr>
        <p:spPr bwMode="auto">
          <a:xfrm>
            <a:off x="6383338" y="501408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38" name="Rectangle 22"/>
          <p:cNvSpPr>
            <a:spLocks noChangeArrowheads="1"/>
          </p:cNvSpPr>
          <p:nvPr/>
        </p:nvSpPr>
        <p:spPr bwMode="auto">
          <a:xfrm>
            <a:off x="6599238" y="501408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39" name="Rectangle 23"/>
          <p:cNvSpPr>
            <a:spLocks noChangeArrowheads="1"/>
          </p:cNvSpPr>
          <p:nvPr/>
        </p:nvSpPr>
        <p:spPr bwMode="auto">
          <a:xfrm>
            <a:off x="6815138" y="501408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40" name="Rectangle 24"/>
          <p:cNvSpPr>
            <a:spLocks noChangeArrowheads="1"/>
          </p:cNvSpPr>
          <p:nvPr/>
        </p:nvSpPr>
        <p:spPr bwMode="auto">
          <a:xfrm>
            <a:off x="7031038" y="501408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41" name="Rectangle 25"/>
          <p:cNvSpPr>
            <a:spLocks noChangeArrowheads="1"/>
          </p:cNvSpPr>
          <p:nvPr/>
        </p:nvSpPr>
        <p:spPr bwMode="auto">
          <a:xfrm>
            <a:off x="7246938" y="501408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42" name="Rectangle 26"/>
          <p:cNvSpPr>
            <a:spLocks noChangeArrowheads="1"/>
          </p:cNvSpPr>
          <p:nvPr/>
        </p:nvSpPr>
        <p:spPr bwMode="auto">
          <a:xfrm>
            <a:off x="7462838" y="501408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43" name="Rectangle 27"/>
          <p:cNvSpPr>
            <a:spLocks noChangeArrowheads="1"/>
          </p:cNvSpPr>
          <p:nvPr/>
        </p:nvSpPr>
        <p:spPr bwMode="auto">
          <a:xfrm>
            <a:off x="7462838" y="557680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44" name="Rectangle 28"/>
          <p:cNvSpPr>
            <a:spLocks noChangeArrowheads="1"/>
          </p:cNvSpPr>
          <p:nvPr/>
        </p:nvSpPr>
        <p:spPr bwMode="auto">
          <a:xfrm>
            <a:off x="5014913" y="5264568"/>
            <a:ext cx="144462"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45" name="Rectangle 29"/>
          <p:cNvSpPr>
            <a:spLocks noChangeArrowheads="1"/>
          </p:cNvSpPr>
          <p:nvPr/>
        </p:nvSpPr>
        <p:spPr bwMode="auto">
          <a:xfrm>
            <a:off x="5303838" y="5794289"/>
            <a:ext cx="215900" cy="215900"/>
          </a:xfrm>
          <a:prstGeom prst="rect">
            <a:avLst/>
          </a:prstGeom>
          <a:solidFill>
            <a:srgbClr val="D6C8D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46" name="Rectangle 30"/>
          <p:cNvSpPr>
            <a:spLocks noChangeArrowheads="1"/>
          </p:cNvSpPr>
          <p:nvPr/>
        </p:nvSpPr>
        <p:spPr bwMode="auto">
          <a:xfrm>
            <a:off x="5519738" y="5794289"/>
            <a:ext cx="215900" cy="215900"/>
          </a:xfrm>
          <a:prstGeom prst="rect">
            <a:avLst/>
          </a:prstGeom>
          <a:solidFill>
            <a:srgbClr val="D6C8D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47" name="Rectangle 31"/>
          <p:cNvSpPr>
            <a:spLocks noChangeArrowheads="1"/>
          </p:cNvSpPr>
          <p:nvPr/>
        </p:nvSpPr>
        <p:spPr bwMode="auto">
          <a:xfrm>
            <a:off x="5303838" y="6010189"/>
            <a:ext cx="431800" cy="370218"/>
          </a:xfrm>
          <a:prstGeom prst="rect">
            <a:avLst/>
          </a:prstGeom>
          <a:solidFill>
            <a:srgbClr val="F5FEA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sz="1400" dirty="0">
                <a:ea typeface="Taipei" charset="-120"/>
              </a:rPr>
              <a:t>EQP</a:t>
            </a:r>
          </a:p>
        </p:txBody>
      </p:sp>
      <p:sp>
        <p:nvSpPr>
          <p:cNvPr id="34848" name="Oval 32"/>
          <p:cNvSpPr>
            <a:spLocks noChangeArrowheads="1"/>
          </p:cNvSpPr>
          <p:nvPr/>
        </p:nvSpPr>
        <p:spPr bwMode="auto">
          <a:xfrm>
            <a:off x="4224338" y="3610235"/>
            <a:ext cx="215900" cy="2159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49" name="Text Box 33"/>
          <p:cNvSpPr txBox="1">
            <a:spLocks noChangeArrowheads="1"/>
          </p:cNvSpPr>
          <p:nvPr/>
        </p:nvSpPr>
        <p:spPr bwMode="auto">
          <a:xfrm>
            <a:off x="6167438" y="5792701"/>
            <a:ext cx="97084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dirty="0">
                <a:ea typeface="Taipei" charset="-120"/>
              </a:rPr>
              <a:t>EQP Port </a:t>
            </a:r>
          </a:p>
        </p:txBody>
      </p:sp>
      <p:sp>
        <p:nvSpPr>
          <p:cNvPr id="34850" name="Line 34"/>
          <p:cNvSpPr>
            <a:spLocks noChangeShapeType="1"/>
          </p:cNvSpPr>
          <p:nvPr/>
        </p:nvSpPr>
        <p:spPr bwMode="auto">
          <a:xfrm flipH="1" flipV="1">
            <a:off x="5807075" y="5937164"/>
            <a:ext cx="431800"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4851" name="Rectangle 35"/>
          <p:cNvSpPr>
            <a:spLocks noChangeArrowheads="1"/>
          </p:cNvSpPr>
          <p:nvPr/>
        </p:nvSpPr>
        <p:spPr bwMode="auto">
          <a:xfrm>
            <a:off x="5087939" y="3610237"/>
            <a:ext cx="2663825" cy="81471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sz="1200">
                <a:ea typeface="Taipei" charset="-120"/>
              </a:rPr>
              <a:t>Partition 1</a:t>
            </a:r>
          </a:p>
        </p:txBody>
      </p:sp>
      <p:sp>
        <p:nvSpPr>
          <p:cNvPr id="34852" name="Rectangle 36"/>
          <p:cNvSpPr>
            <a:spLocks noChangeArrowheads="1"/>
          </p:cNvSpPr>
          <p:nvPr/>
        </p:nvSpPr>
        <p:spPr bwMode="auto">
          <a:xfrm>
            <a:off x="6815138" y="4209052"/>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53" name="Rectangle 37"/>
          <p:cNvSpPr>
            <a:spLocks noChangeArrowheads="1"/>
          </p:cNvSpPr>
          <p:nvPr/>
        </p:nvSpPr>
        <p:spPr bwMode="auto">
          <a:xfrm>
            <a:off x="7031038" y="4209052"/>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54" name="Rectangle 38"/>
          <p:cNvSpPr>
            <a:spLocks noChangeArrowheads="1"/>
          </p:cNvSpPr>
          <p:nvPr/>
        </p:nvSpPr>
        <p:spPr bwMode="auto">
          <a:xfrm>
            <a:off x="7246938" y="4209052"/>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55" name="Rectangle 39"/>
          <p:cNvSpPr>
            <a:spLocks noChangeArrowheads="1"/>
          </p:cNvSpPr>
          <p:nvPr/>
        </p:nvSpPr>
        <p:spPr bwMode="auto">
          <a:xfrm>
            <a:off x="2890838" y="361023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56" name="Rectangle 40"/>
          <p:cNvSpPr>
            <a:spLocks noChangeArrowheads="1"/>
          </p:cNvSpPr>
          <p:nvPr/>
        </p:nvSpPr>
        <p:spPr bwMode="auto">
          <a:xfrm>
            <a:off x="3106738" y="361023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57" name="Rectangle 41"/>
          <p:cNvSpPr>
            <a:spLocks noChangeArrowheads="1"/>
          </p:cNvSpPr>
          <p:nvPr/>
        </p:nvSpPr>
        <p:spPr bwMode="auto">
          <a:xfrm>
            <a:off x="3322638" y="361023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58" name="Rectangle 42"/>
          <p:cNvSpPr>
            <a:spLocks noChangeArrowheads="1"/>
          </p:cNvSpPr>
          <p:nvPr/>
        </p:nvSpPr>
        <p:spPr bwMode="auto">
          <a:xfrm>
            <a:off x="3538538" y="361023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59" name="Rectangle 43"/>
          <p:cNvSpPr>
            <a:spLocks noChangeArrowheads="1"/>
          </p:cNvSpPr>
          <p:nvPr/>
        </p:nvSpPr>
        <p:spPr bwMode="auto">
          <a:xfrm>
            <a:off x="3754438" y="361023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60" name="Rectangle 44"/>
          <p:cNvSpPr>
            <a:spLocks noChangeArrowheads="1"/>
          </p:cNvSpPr>
          <p:nvPr/>
        </p:nvSpPr>
        <p:spPr bwMode="auto">
          <a:xfrm>
            <a:off x="3970338" y="361023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61" name="Rectangle 45"/>
          <p:cNvSpPr>
            <a:spLocks noChangeArrowheads="1"/>
          </p:cNvSpPr>
          <p:nvPr/>
        </p:nvSpPr>
        <p:spPr bwMode="auto">
          <a:xfrm>
            <a:off x="4186238" y="361023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62" name="Rectangle 46"/>
          <p:cNvSpPr>
            <a:spLocks noChangeArrowheads="1"/>
          </p:cNvSpPr>
          <p:nvPr/>
        </p:nvSpPr>
        <p:spPr bwMode="auto">
          <a:xfrm>
            <a:off x="6815138" y="361023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63" name="Rectangle 47"/>
          <p:cNvSpPr>
            <a:spLocks noChangeArrowheads="1"/>
          </p:cNvSpPr>
          <p:nvPr/>
        </p:nvSpPr>
        <p:spPr bwMode="auto">
          <a:xfrm>
            <a:off x="7031038" y="361023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64" name="Rectangle 48"/>
          <p:cNvSpPr>
            <a:spLocks noChangeArrowheads="1"/>
          </p:cNvSpPr>
          <p:nvPr/>
        </p:nvSpPr>
        <p:spPr bwMode="auto">
          <a:xfrm>
            <a:off x="7246938" y="361023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65" name="Rectangle 49"/>
          <p:cNvSpPr>
            <a:spLocks noChangeArrowheads="1"/>
          </p:cNvSpPr>
          <p:nvPr/>
        </p:nvSpPr>
        <p:spPr bwMode="auto">
          <a:xfrm>
            <a:off x="7462838" y="361023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66" name="Rectangle 50"/>
          <p:cNvSpPr>
            <a:spLocks noChangeArrowheads="1"/>
          </p:cNvSpPr>
          <p:nvPr/>
        </p:nvSpPr>
        <p:spPr bwMode="auto">
          <a:xfrm>
            <a:off x="7462838" y="4209052"/>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67" name="Rectangle 51"/>
          <p:cNvSpPr>
            <a:spLocks noChangeArrowheads="1"/>
          </p:cNvSpPr>
          <p:nvPr/>
        </p:nvSpPr>
        <p:spPr bwMode="auto">
          <a:xfrm>
            <a:off x="2817813" y="3969011"/>
            <a:ext cx="144462"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68" name="Rectangle 52"/>
          <p:cNvSpPr>
            <a:spLocks noChangeArrowheads="1"/>
          </p:cNvSpPr>
          <p:nvPr/>
        </p:nvSpPr>
        <p:spPr bwMode="auto">
          <a:xfrm>
            <a:off x="4511675" y="3321310"/>
            <a:ext cx="503238" cy="3079499"/>
          </a:xfrm>
          <a:prstGeom prst="rect">
            <a:avLst/>
          </a:prstGeom>
          <a:solidFill>
            <a:srgbClr val="D6C8D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sz="1600" dirty="0">
                <a:ea typeface="Taipei" charset="-120"/>
              </a:rPr>
              <a:t>OHT</a:t>
            </a:r>
          </a:p>
        </p:txBody>
      </p:sp>
      <p:sp>
        <p:nvSpPr>
          <p:cNvPr id="34869" name="Text Box 53"/>
          <p:cNvSpPr txBox="1">
            <a:spLocks noChangeArrowheads="1"/>
          </p:cNvSpPr>
          <p:nvPr/>
        </p:nvSpPr>
        <p:spPr bwMode="auto">
          <a:xfrm>
            <a:off x="6888162" y="4363041"/>
            <a:ext cx="100001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dirty="0">
                <a:ea typeface="Taipei" charset="-120"/>
              </a:rPr>
              <a:t>Stocker 2 </a:t>
            </a:r>
          </a:p>
        </p:txBody>
      </p:sp>
      <p:sp>
        <p:nvSpPr>
          <p:cNvPr id="34870" name="Rectangle 54"/>
          <p:cNvSpPr>
            <a:spLocks noChangeArrowheads="1"/>
          </p:cNvSpPr>
          <p:nvPr/>
        </p:nvSpPr>
        <p:spPr bwMode="auto">
          <a:xfrm>
            <a:off x="2063751" y="3537212"/>
            <a:ext cx="2447925" cy="8387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sz="1200">
                <a:ea typeface="Taipei" charset="-120"/>
              </a:rPr>
              <a:t>Partition 1</a:t>
            </a:r>
          </a:p>
        </p:txBody>
      </p:sp>
      <p:sp>
        <p:nvSpPr>
          <p:cNvPr id="34871" name="Rectangle 55"/>
          <p:cNvSpPr>
            <a:spLocks noChangeArrowheads="1"/>
          </p:cNvSpPr>
          <p:nvPr/>
        </p:nvSpPr>
        <p:spPr bwMode="auto">
          <a:xfrm>
            <a:off x="2065338" y="416009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72" name="Rectangle 56"/>
          <p:cNvSpPr>
            <a:spLocks noChangeArrowheads="1"/>
          </p:cNvSpPr>
          <p:nvPr/>
        </p:nvSpPr>
        <p:spPr bwMode="auto">
          <a:xfrm>
            <a:off x="2713038" y="416009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73" name="Rectangle 57"/>
          <p:cNvSpPr>
            <a:spLocks noChangeArrowheads="1"/>
          </p:cNvSpPr>
          <p:nvPr/>
        </p:nvSpPr>
        <p:spPr bwMode="auto">
          <a:xfrm>
            <a:off x="2928938" y="416009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74" name="Rectangle 58"/>
          <p:cNvSpPr>
            <a:spLocks noChangeArrowheads="1"/>
          </p:cNvSpPr>
          <p:nvPr/>
        </p:nvSpPr>
        <p:spPr bwMode="auto">
          <a:xfrm>
            <a:off x="3144838" y="416009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75" name="Rectangle 59"/>
          <p:cNvSpPr>
            <a:spLocks noChangeArrowheads="1"/>
          </p:cNvSpPr>
          <p:nvPr/>
        </p:nvSpPr>
        <p:spPr bwMode="auto">
          <a:xfrm>
            <a:off x="3360738" y="416009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76" name="Rectangle 60"/>
          <p:cNvSpPr>
            <a:spLocks noChangeArrowheads="1"/>
          </p:cNvSpPr>
          <p:nvPr/>
        </p:nvSpPr>
        <p:spPr bwMode="auto">
          <a:xfrm>
            <a:off x="3576638" y="416009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77" name="Rectangle 61"/>
          <p:cNvSpPr>
            <a:spLocks noChangeArrowheads="1"/>
          </p:cNvSpPr>
          <p:nvPr/>
        </p:nvSpPr>
        <p:spPr bwMode="auto">
          <a:xfrm>
            <a:off x="3792538" y="416009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78" name="Rectangle 62"/>
          <p:cNvSpPr>
            <a:spLocks noChangeArrowheads="1"/>
          </p:cNvSpPr>
          <p:nvPr/>
        </p:nvSpPr>
        <p:spPr bwMode="auto">
          <a:xfrm>
            <a:off x="4008438" y="416009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79" name="Rectangle 63"/>
          <p:cNvSpPr>
            <a:spLocks noChangeArrowheads="1"/>
          </p:cNvSpPr>
          <p:nvPr/>
        </p:nvSpPr>
        <p:spPr bwMode="auto">
          <a:xfrm>
            <a:off x="4224338" y="416009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80" name="Rectangle 64"/>
          <p:cNvSpPr>
            <a:spLocks noChangeArrowheads="1"/>
          </p:cNvSpPr>
          <p:nvPr/>
        </p:nvSpPr>
        <p:spPr bwMode="auto">
          <a:xfrm>
            <a:off x="2063750" y="353721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81" name="Rectangle 65"/>
          <p:cNvSpPr>
            <a:spLocks noChangeArrowheads="1"/>
          </p:cNvSpPr>
          <p:nvPr/>
        </p:nvSpPr>
        <p:spPr bwMode="auto">
          <a:xfrm>
            <a:off x="2279650" y="353721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82" name="Rectangle 66"/>
          <p:cNvSpPr>
            <a:spLocks noChangeArrowheads="1"/>
          </p:cNvSpPr>
          <p:nvPr/>
        </p:nvSpPr>
        <p:spPr bwMode="auto">
          <a:xfrm>
            <a:off x="2495550" y="353721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83" name="Rectangle 67"/>
          <p:cNvSpPr>
            <a:spLocks noChangeArrowheads="1"/>
          </p:cNvSpPr>
          <p:nvPr/>
        </p:nvSpPr>
        <p:spPr bwMode="auto">
          <a:xfrm>
            <a:off x="2711450" y="353721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84" name="Rectangle 68"/>
          <p:cNvSpPr>
            <a:spLocks noChangeArrowheads="1"/>
          </p:cNvSpPr>
          <p:nvPr/>
        </p:nvSpPr>
        <p:spPr bwMode="auto">
          <a:xfrm>
            <a:off x="2927350" y="353721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85" name="Rectangle 69"/>
          <p:cNvSpPr>
            <a:spLocks noChangeArrowheads="1"/>
          </p:cNvSpPr>
          <p:nvPr/>
        </p:nvSpPr>
        <p:spPr bwMode="auto">
          <a:xfrm>
            <a:off x="3143250" y="353721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86" name="Rectangle 70"/>
          <p:cNvSpPr>
            <a:spLocks noChangeArrowheads="1"/>
          </p:cNvSpPr>
          <p:nvPr/>
        </p:nvSpPr>
        <p:spPr bwMode="auto">
          <a:xfrm>
            <a:off x="3359150" y="353721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87" name="Rectangle 71"/>
          <p:cNvSpPr>
            <a:spLocks noChangeArrowheads="1"/>
          </p:cNvSpPr>
          <p:nvPr/>
        </p:nvSpPr>
        <p:spPr bwMode="auto">
          <a:xfrm>
            <a:off x="3575050" y="353721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88" name="Rectangle 72"/>
          <p:cNvSpPr>
            <a:spLocks noChangeArrowheads="1"/>
          </p:cNvSpPr>
          <p:nvPr/>
        </p:nvSpPr>
        <p:spPr bwMode="auto">
          <a:xfrm>
            <a:off x="3790950" y="353721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89" name="Rectangle 73"/>
          <p:cNvSpPr>
            <a:spLocks noChangeArrowheads="1"/>
          </p:cNvSpPr>
          <p:nvPr/>
        </p:nvSpPr>
        <p:spPr bwMode="auto">
          <a:xfrm>
            <a:off x="4006850" y="353721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90" name="Rectangle 74"/>
          <p:cNvSpPr>
            <a:spLocks noChangeArrowheads="1"/>
          </p:cNvSpPr>
          <p:nvPr/>
        </p:nvSpPr>
        <p:spPr bwMode="auto">
          <a:xfrm>
            <a:off x="4222750" y="353721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91" name="Rectangle 75"/>
          <p:cNvSpPr>
            <a:spLocks noChangeArrowheads="1"/>
          </p:cNvSpPr>
          <p:nvPr/>
        </p:nvSpPr>
        <p:spPr bwMode="auto">
          <a:xfrm>
            <a:off x="4440238" y="3835826"/>
            <a:ext cx="144462"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92" name="Rectangle 76"/>
          <p:cNvSpPr>
            <a:spLocks noChangeArrowheads="1"/>
          </p:cNvSpPr>
          <p:nvPr/>
        </p:nvSpPr>
        <p:spPr bwMode="auto">
          <a:xfrm>
            <a:off x="5016501" y="3873509"/>
            <a:ext cx="144463"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93" name="Text Box 77"/>
          <p:cNvSpPr txBox="1">
            <a:spLocks noChangeArrowheads="1"/>
          </p:cNvSpPr>
          <p:nvPr/>
        </p:nvSpPr>
        <p:spPr bwMode="auto">
          <a:xfrm>
            <a:off x="3575049" y="4340650"/>
            <a:ext cx="100001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dirty="0">
                <a:ea typeface="Taipei" charset="-120"/>
              </a:rPr>
              <a:t>Stocker 3 </a:t>
            </a:r>
          </a:p>
        </p:txBody>
      </p:sp>
      <p:sp>
        <p:nvSpPr>
          <p:cNvPr id="34894" name="Rectangle 78"/>
          <p:cNvSpPr>
            <a:spLocks noChangeArrowheads="1"/>
          </p:cNvSpPr>
          <p:nvPr/>
        </p:nvSpPr>
        <p:spPr bwMode="auto">
          <a:xfrm>
            <a:off x="5735638" y="4209052"/>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95" name="Rectangle 79"/>
          <p:cNvSpPr>
            <a:spLocks noChangeArrowheads="1"/>
          </p:cNvSpPr>
          <p:nvPr/>
        </p:nvSpPr>
        <p:spPr bwMode="auto">
          <a:xfrm>
            <a:off x="5951538" y="4209052"/>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96" name="Rectangle 80"/>
          <p:cNvSpPr>
            <a:spLocks noChangeArrowheads="1"/>
          </p:cNvSpPr>
          <p:nvPr/>
        </p:nvSpPr>
        <p:spPr bwMode="auto">
          <a:xfrm>
            <a:off x="6167438" y="4209052"/>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97" name="Rectangle 81"/>
          <p:cNvSpPr>
            <a:spLocks noChangeArrowheads="1"/>
          </p:cNvSpPr>
          <p:nvPr/>
        </p:nvSpPr>
        <p:spPr bwMode="auto">
          <a:xfrm>
            <a:off x="6383338" y="4209052"/>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98" name="Rectangle 82"/>
          <p:cNvSpPr>
            <a:spLocks noChangeArrowheads="1"/>
          </p:cNvSpPr>
          <p:nvPr/>
        </p:nvSpPr>
        <p:spPr bwMode="auto">
          <a:xfrm>
            <a:off x="6599238" y="4209052"/>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899" name="Rectangle 83"/>
          <p:cNvSpPr>
            <a:spLocks noChangeArrowheads="1"/>
          </p:cNvSpPr>
          <p:nvPr/>
        </p:nvSpPr>
        <p:spPr bwMode="auto">
          <a:xfrm>
            <a:off x="5519738" y="361023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900" name="Rectangle 84"/>
          <p:cNvSpPr>
            <a:spLocks noChangeArrowheads="1"/>
          </p:cNvSpPr>
          <p:nvPr/>
        </p:nvSpPr>
        <p:spPr bwMode="auto">
          <a:xfrm>
            <a:off x="5735638" y="361023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901" name="Rectangle 85"/>
          <p:cNvSpPr>
            <a:spLocks noChangeArrowheads="1"/>
          </p:cNvSpPr>
          <p:nvPr/>
        </p:nvSpPr>
        <p:spPr bwMode="auto">
          <a:xfrm>
            <a:off x="5951538" y="361023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902" name="Rectangle 86"/>
          <p:cNvSpPr>
            <a:spLocks noChangeArrowheads="1"/>
          </p:cNvSpPr>
          <p:nvPr/>
        </p:nvSpPr>
        <p:spPr bwMode="auto">
          <a:xfrm>
            <a:off x="6167438" y="361023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903" name="Rectangle 87"/>
          <p:cNvSpPr>
            <a:spLocks noChangeArrowheads="1"/>
          </p:cNvSpPr>
          <p:nvPr/>
        </p:nvSpPr>
        <p:spPr bwMode="auto">
          <a:xfrm>
            <a:off x="6383338" y="361023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904" name="Rectangle 88"/>
          <p:cNvSpPr>
            <a:spLocks noChangeArrowheads="1"/>
          </p:cNvSpPr>
          <p:nvPr/>
        </p:nvSpPr>
        <p:spPr bwMode="auto">
          <a:xfrm>
            <a:off x="6599238" y="361023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905" name="Rectangle 89"/>
          <p:cNvSpPr>
            <a:spLocks noChangeArrowheads="1"/>
          </p:cNvSpPr>
          <p:nvPr/>
        </p:nvSpPr>
        <p:spPr bwMode="auto">
          <a:xfrm>
            <a:off x="5087938" y="4209052"/>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906" name="Rectangle 90"/>
          <p:cNvSpPr>
            <a:spLocks noChangeArrowheads="1"/>
          </p:cNvSpPr>
          <p:nvPr/>
        </p:nvSpPr>
        <p:spPr bwMode="auto">
          <a:xfrm>
            <a:off x="5303838" y="4209052"/>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907" name="Rectangle 91"/>
          <p:cNvSpPr>
            <a:spLocks noChangeArrowheads="1"/>
          </p:cNvSpPr>
          <p:nvPr/>
        </p:nvSpPr>
        <p:spPr bwMode="auto">
          <a:xfrm>
            <a:off x="5519738" y="4209052"/>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908" name="Rectangle 92"/>
          <p:cNvSpPr>
            <a:spLocks noChangeArrowheads="1"/>
          </p:cNvSpPr>
          <p:nvPr/>
        </p:nvSpPr>
        <p:spPr bwMode="auto">
          <a:xfrm>
            <a:off x="5303838" y="361023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909" name="Rectangle 93"/>
          <p:cNvSpPr>
            <a:spLocks noChangeArrowheads="1"/>
          </p:cNvSpPr>
          <p:nvPr/>
        </p:nvSpPr>
        <p:spPr bwMode="auto">
          <a:xfrm>
            <a:off x="5087938" y="361023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910" name="Text Box 94"/>
          <p:cNvSpPr txBox="1">
            <a:spLocks noChangeArrowheads="1"/>
          </p:cNvSpPr>
          <p:nvPr/>
        </p:nvSpPr>
        <p:spPr bwMode="auto">
          <a:xfrm>
            <a:off x="5772490" y="6093327"/>
            <a:ext cx="88036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dirty="0">
                <a:ea typeface="Taipei" charset="-120"/>
              </a:rPr>
              <a:t>(IEX100)</a:t>
            </a:r>
          </a:p>
        </p:txBody>
      </p:sp>
      <p:sp>
        <p:nvSpPr>
          <p:cNvPr id="34911" name="Oval 95"/>
          <p:cNvSpPr>
            <a:spLocks noChangeArrowheads="1"/>
          </p:cNvSpPr>
          <p:nvPr/>
        </p:nvSpPr>
        <p:spPr bwMode="auto">
          <a:xfrm>
            <a:off x="4224338" y="3537210"/>
            <a:ext cx="215900" cy="2159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912" name="Rectangle 96"/>
          <p:cNvSpPr>
            <a:spLocks noChangeArrowheads="1"/>
          </p:cNvSpPr>
          <p:nvPr/>
        </p:nvSpPr>
        <p:spPr bwMode="auto">
          <a:xfrm>
            <a:off x="2279650" y="4377579"/>
            <a:ext cx="215900" cy="215900"/>
          </a:xfrm>
          <a:prstGeom prst="rect">
            <a:avLst/>
          </a:prstGeom>
          <a:solidFill>
            <a:srgbClr val="D6C8D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913" name="Rectangle 97"/>
          <p:cNvSpPr>
            <a:spLocks noChangeArrowheads="1"/>
          </p:cNvSpPr>
          <p:nvPr/>
        </p:nvSpPr>
        <p:spPr bwMode="auto">
          <a:xfrm>
            <a:off x="2495550" y="4377579"/>
            <a:ext cx="215900" cy="215900"/>
          </a:xfrm>
          <a:prstGeom prst="rect">
            <a:avLst/>
          </a:prstGeom>
          <a:solidFill>
            <a:srgbClr val="D6C8D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4914" name="Rectangle 98"/>
          <p:cNvSpPr>
            <a:spLocks noChangeArrowheads="1"/>
          </p:cNvSpPr>
          <p:nvPr/>
        </p:nvSpPr>
        <p:spPr bwMode="auto">
          <a:xfrm>
            <a:off x="2279650" y="4593479"/>
            <a:ext cx="431800" cy="433387"/>
          </a:xfrm>
          <a:prstGeom prst="rect">
            <a:avLst/>
          </a:prstGeom>
          <a:solidFill>
            <a:srgbClr val="F5FEA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sz="1400" dirty="0">
                <a:ea typeface="Taipei" charset="-120"/>
              </a:rPr>
              <a:t>EQP</a:t>
            </a:r>
          </a:p>
        </p:txBody>
      </p:sp>
      <p:sp>
        <p:nvSpPr>
          <p:cNvPr id="34915" name="Text Box 99"/>
          <p:cNvSpPr txBox="1">
            <a:spLocks noChangeArrowheads="1"/>
          </p:cNvSpPr>
          <p:nvPr/>
        </p:nvSpPr>
        <p:spPr bwMode="auto">
          <a:xfrm>
            <a:off x="2711451" y="4809379"/>
            <a:ext cx="88036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a:ea typeface="Taipei" charset="-120"/>
              </a:rPr>
              <a:t>(IEX200)</a:t>
            </a:r>
          </a:p>
        </p:txBody>
      </p:sp>
      <p:sp>
        <p:nvSpPr>
          <p:cNvPr id="34916" name="Line 100"/>
          <p:cNvSpPr>
            <a:spLocks noChangeShapeType="1"/>
          </p:cNvSpPr>
          <p:nvPr/>
        </p:nvSpPr>
        <p:spPr bwMode="auto">
          <a:xfrm>
            <a:off x="4367213" y="3753111"/>
            <a:ext cx="1501664" cy="1390391"/>
          </a:xfrm>
          <a:prstGeom prst="line">
            <a:avLst/>
          </a:prstGeom>
          <a:noFill/>
          <a:ln w="28575">
            <a:solidFill>
              <a:srgbClr val="FF3300"/>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4917" name="Line 101"/>
          <p:cNvSpPr>
            <a:spLocks noChangeShapeType="1"/>
          </p:cNvSpPr>
          <p:nvPr/>
        </p:nvSpPr>
        <p:spPr bwMode="auto">
          <a:xfrm flipH="1">
            <a:off x="5579898" y="4725909"/>
            <a:ext cx="215900" cy="215900"/>
          </a:xfrm>
          <a:prstGeom prst="line">
            <a:avLst/>
          </a:prstGeom>
          <a:noFill/>
          <a:ln w="635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4918" name="Line 102"/>
          <p:cNvSpPr>
            <a:spLocks noChangeShapeType="1"/>
          </p:cNvSpPr>
          <p:nvPr/>
        </p:nvSpPr>
        <p:spPr bwMode="auto">
          <a:xfrm>
            <a:off x="5579898" y="4725909"/>
            <a:ext cx="215900" cy="215900"/>
          </a:xfrm>
          <a:prstGeom prst="line">
            <a:avLst/>
          </a:prstGeom>
          <a:noFill/>
          <a:ln w="635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4919" name="Text Box 103"/>
          <p:cNvSpPr txBox="1">
            <a:spLocks noChangeArrowheads="1"/>
          </p:cNvSpPr>
          <p:nvPr/>
        </p:nvSpPr>
        <p:spPr bwMode="auto">
          <a:xfrm>
            <a:off x="6888162" y="4736853"/>
            <a:ext cx="100001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dirty="0">
                <a:ea typeface="Taipei" charset="-120"/>
              </a:rPr>
              <a:t>Stocker 1 </a:t>
            </a:r>
          </a:p>
        </p:txBody>
      </p:sp>
    </p:spTree>
    <p:extLst>
      <p:ext uri="{BB962C8B-B14F-4D97-AF65-F5344CB8AC3E}">
        <p14:creationId xmlns:p14="http://schemas.microsoft.com/office/powerpoint/2010/main" val="39589854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59296" y="524153"/>
            <a:ext cx="10515600" cy="599798"/>
          </a:xfrm>
        </p:spPr>
        <p:txBody>
          <a:bodyPr/>
          <a:lstStyle/>
          <a:p>
            <a:r>
              <a:rPr lang="en-US" altLang="zh-TW" sz="3600" b="1" strike="sngStrike" dirty="0"/>
              <a:t>1.4.3 </a:t>
            </a:r>
            <a:r>
              <a:rPr lang="en-US" altLang="ja-JP" sz="3600" b="1" strike="sngStrike" dirty="0"/>
              <a:t> </a:t>
            </a:r>
            <a:r>
              <a:rPr lang="en-US" altLang="zh-TW" sz="3600" b="1" strike="sngStrike" dirty="0"/>
              <a:t> WD </a:t>
            </a:r>
            <a:r>
              <a:rPr lang="en-US" altLang="ja-JP" sz="3600" b="1" strike="sngStrike" dirty="0"/>
              <a:t>Push Transfer</a:t>
            </a:r>
            <a:r>
              <a:rPr lang="en-US" altLang="zh-TW" sz="3600" b="1" strike="sngStrike" dirty="0"/>
              <a:t> :</a:t>
            </a:r>
            <a:r>
              <a:rPr lang="en-US" altLang="zh-TW" sz="2400" b="1" strike="sngStrike" dirty="0">
                <a:solidFill>
                  <a:schemeClr val="tx1"/>
                </a:solidFill>
              </a:rPr>
              <a:t> Same stocker group no push</a:t>
            </a:r>
          </a:p>
        </p:txBody>
      </p:sp>
      <p:sp>
        <p:nvSpPr>
          <p:cNvPr id="35843" name="Text Box 3"/>
          <p:cNvSpPr txBox="1">
            <a:spLocks noChangeArrowheads="1"/>
          </p:cNvSpPr>
          <p:nvPr/>
        </p:nvSpPr>
        <p:spPr bwMode="auto">
          <a:xfrm>
            <a:off x="540000" y="1440000"/>
            <a:ext cx="1078171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b="1" strike="sngStrike" dirty="0"/>
              <a:t>Purpose</a:t>
            </a:r>
            <a:r>
              <a:rPr lang="en-US" altLang="zh-TW" strike="sngStrike" dirty="0"/>
              <a:t> : If the Stocker where the Cassette is located is already in the Supply Stocker STK100 of this EQP, but the</a:t>
            </a:r>
          </a:p>
          <a:p>
            <a:r>
              <a:rPr lang="en-US" altLang="zh-TW" strike="sngStrike" dirty="0"/>
              <a:t>                 Cassette Priority is lower at this time, then the Cassette does not need to be pulled to the Supply</a:t>
            </a:r>
          </a:p>
          <a:p>
            <a:r>
              <a:rPr lang="en-US" altLang="zh-TW" strike="sngStrike" dirty="0"/>
              <a:t>                 Stocker STK200 with the higher Priority, because the goods are not required for this EQP. It's all in the </a:t>
            </a:r>
          </a:p>
          <a:p>
            <a:r>
              <a:rPr lang="en-US" altLang="zh-TW" strike="sngStrike" dirty="0"/>
              <a:t>                 Supply Stocker, so in order to reduce ineffective handling, this Cassette doesn't need to be handled. </a:t>
            </a:r>
            <a:endParaRPr lang="zh-TW" altLang="en-US" sz="1600" strike="sngStrike" dirty="0">
              <a:ea typeface="Taipei" charset="-120"/>
            </a:endParaRPr>
          </a:p>
        </p:txBody>
      </p:sp>
      <p:sp>
        <p:nvSpPr>
          <p:cNvPr id="35845" name="Rectangle 5"/>
          <p:cNvSpPr>
            <a:spLocks noChangeArrowheads="1"/>
          </p:cNvSpPr>
          <p:nvPr/>
        </p:nvSpPr>
        <p:spPr bwMode="auto">
          <a:xfrm>
            <a:off x="5087939" y="4677186"/>
            <a:ext cx="2663825" cy="82674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sz="1200">
                <a:ea typeface="Taipei" charset="-120"/>
              </a:rPr>
              <a:t>Partition 1</a:t>
            </a:r>
          </a:p>
        </p:txBody>
      </p:sp>
      <p:sp>
        <p:nvSpPr>
          <p:cNvPr id="35846" name="Rectangle 6"/>
          <p:cNvSpPr>
            <a:spLocks noChangeArrowheads="1"/>
          </p:cNvSpPr>
          <p:nvPr/>
        </p:nvSpPr>
        <p:spPr bwMode="auto">
          <a:xfrm>
            <a:off x="5087938" y="528803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47" name="Rectangle 7"/>
          <p:cNvSpPr>
            <a:spLocks noChangeArrowheads="1"/>
          </p:cNvSpPr>
          <p:nvPr/>
        </p:nvSpPr>
        <p:spPr bwMode="auto">
          <a:xfrm>
            <a:off x="5735638" y="528803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48" name="Rectangle 8"/>
          <p:cNvSpPr>
            <a:spLocks noChangeArrowheads="1"/>
          </p:cNvSpPr>
          <p:nvPr/>
        </p:nvSpPr>
        <p:spPr bwMode="auto">
          <a:xfrm>
            <a:off x="5951538" y="528803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49" name="Rectangle 9"/>
          <p:cNvSpPr>
            <a:spLocks noChangeArrowheads="1"/>
          </p:cNvSpPr>
          <p:nvPr/>
        </p:nvSpPr>
        <p:spPr bwMode="auto">
          <a:xfrm>
            <a:off x="6167438" y="528803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50" name="Rectangle 10"/>
          <p:cNvSpPr>
            <a:spLocks noChangeArrowheads="1"/>
          </p:cNvSpPr>
          <p:nvPr/>
        </p:nvSpPr>
        <p:spPr bwMode="auto">
          <a:xfrm>
            <a:off x="6383338" y="528803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51" name="Rectangle 11"/>
          <p:cNvSpPr>
            <a:spLocks noChangeArrowheads="1"/>
          </p:cNvSpPr>
          <p:nvPr/>
        </p:nvSpPr>
        <p:spPr bwMode="auto">
          <a:xfrm>
            <a:off x="6599238" y="528803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52" name="Rectangle 12"/>
          <p:cNvSpPr>
            <a:spLocks noChangeArrowheads="1"/>
          </p:cNvSpPr>
          <p:nvPr/>
        </p:nvSpPr>
        <p:spPr bwMode="auto">
          <a:xfrm>
            <a:off x="6815138" y="528803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53" name="Rectangle 13"/>
          <p:cNvSpPr>
            <a:spLocks noChangeArrowheads="1"/>
          </p:cNvSpPr>
          <p:nvPr/>
        </p:nvSpPr>
        <p:spPr bwMode="auto">
          <a:xfrm>
            <a:off x="7031038" y="528803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54" name="Rectangle 14"/>
          <p:cNvSpPr>
            <a:spLocks noChangeArrowheads="1"/>
          </p:cNvSpPr>
          <p:nvPr/>
        </p:nvSpPr>
        <p:spPr bwMode="auto">
          <a:xfrm>
            <a:off x="7246938" y="528803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55" name="Rectangle 15"/>
          <p:cNvSpPr>
            <a:spLocks noChangeArrowheads="1"/>
          </p:cNvSpPr>
          <p:nvPr/>
        </p:nvSpPr>
        <p:spPr bwMode="auto">
          <a:xfrm>
            <a:off x="5087938" y="467718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56" name="Rectangle 16"/>
          <p:cNvSpPr>
            <a:spLocks noChangeArrowheads="1"/>
          </p:cNvSpPr>
          <p:nvPr/>
        </p:nvSpPr>
        <p:spPr bwMode="auto">
          <a:xfrm>
            <a:off x="5303838" y="467718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57" name="Rectangle 17"/>
          <p:cNvSpPr>
            <a:spLocks noChangeArrowheads="1"/>
          </p:cNvSpPr>
          <p:nvPr/>
        </p:nvSpPr>
        <p:spPr bwMode="auto">
          <a:xfrm>
            <a:off x="5519738" y="467718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58" name="Rectangle 18"/>
          <p:cNvSpPr>
            <a:spLocks noChangeArrowheads="1"/>
          </p:cNvSpPr>
          <p:nvPr/>
        </p:nvSpPr>
        <p:spPr bwMode="auto">
          <a:xfrm>
            <a:off x="5735638" y="467718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59" name="Rectangle 19"/>
          <p:cNvSpPr>
            <a:spLocks noChangeArrowheads="1"/>
          </p:cNvSpPr>
          <p:nvPr/>
        </p:nvSpPr>
        <p:spPr bwMode="auto">
          <a:xfrm>
            <a:off x="5951538" y="467718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60" name="Rectangle 20"/>
          <p:cNvSpPr>
            <a:spLocks noChangeArrowheads="1"/>
          </p:cNvSpPr>
          <p:nvPr/>
        </p:nvSpPr>
        <p:spPr bwMode="auto">
          <a:xfrm>
            <a:off x="6167438" y="467718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61" name="Rectangle 21"/>
          <p:cNvSpPr>
            <a:spLocks noChangeArrowheads="1"/>
          </p:cNvSpPr>
          <p:nvPr/>
        </p:nvSpPr>
        <p:spPr bwMode="auto">
          <a:xfrm>
            <a:off x="6383338" y="467718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62" name="Rectangle 22"/>
          <p:cNvSpPr>
            <a:spLocks noChangeArrowheads="1"/>
          </p:cNvSpPr>
          <p:nvPr/>
        </p:nvSpPr>
        <p:spPr bwMode="auto">
          <a:xfrm>
            <a:off x="6599238" y="467718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63" name="Rectangle 23"/>
          <p:cNvSpPr>
            <a:spLocks noChangeArrowheads="1"/>
          </p:cNvSpPr>
          <p:nvPr/>
        </p:nvSpPr>
        <p:spPr bwMode="auto">
          <a:xfrm>
            <a:off x="6815138" y="467718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64" name="Rectangle 24"/>
          <p:cNvSpPr>
            <a:spLocks noChangeArrowheads="1"/>
          </p:cNvSpPr>
          <p:nvPr/>
        </p:nvSpPr>
        <p:spPr bwMode="auto">
          <a:xfrm>
            <a:off x="7031038" y="467718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65" name="Rectangle 25"/>
          <p:cNvSpPr>
            <a:spLocks noChangeArrowheads="1"/>
          </p:cNvSpPr>
          <p:nvPr/>
        </p:nvSpPr>
        <p:spPr bwMode="auto">
          <a:xfrm>
            <a:off x="7246938" y="467718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66" name="Rectangle 26"/>
          <p:cNvSpPr>
            <a:spLocks noChangeArrowheads="1"/>
          </p:cNvSpPr>
          <p:nvPr/>
        </p:nvSpPr>
        <p:spPr bwMode="auto">
          <a:xfrm>
            <a:off x="7462838" y="467718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67" name="Rectangle 27"/>
          <p:cNvSpPr>
            <a:spLocks noChangeArrowheads="1"/>
          </p:cNvSpPr>
          <p:nvPr/>
        </p:nvSpPr>
        <p:spPr bwMode="auto">
          <a:xfrm>
            <a:off x="7462838" y="528803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68" name="Rectangle 28"/>
          <p:cNvSpPr>
            <a:spLocks noChangeArrowheads="1"/>
          </p:cNvSpPr>
          <p:nvPr/>
        </p:nvSpPr>
        <p:spPr bwMode="auto">
          <a:xfrm>
            <a:off x="5014913" y="4939704"/>
            <a:ext cx="144462"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69" name="Rectangle 29"/>
          <p:cNvSpPr>
            <a:spLocks noChangeArrowheads="1"/>
          </p:cNvSpPr>
          <p:nvPr/>
        </p:nvSpPr>
        <p:spPr bwMode="auto">
          <a:xfrm>
            <a:off x="5303838" y="5505521"/>
            <a:ext cx="215900" cy="215900"/>
          </a:xfrm>
          <a:prstGeom prst="rect">
            <a:avLst/>
          </a:prstGeom>
          <a:solidFill>
            <a:srgbClr val="D6C8D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70" name="Rectangle 30"/>
          <p:cNvSpPr>
            <a:spLocks noChangeArrowheads="1"/>
          </p:cNvSpPr>
          <p:nvPr/>
        </p:nvSpPr>
        <p:spPr bwMode="auto">
          <a:xfrm>
            <a:off x="5519738" y="5505521"/>
            <a:ext cx="215900" cy="215900"/>
          </a:xfrm>
          <a:prstGeom prst="rect">
            <a:avLst/>
          </a:prstGeom>
          <a:solidFill>
            <a:srgbClr val="D6C8D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71" name="Rectangle 31"/>
          <p:cNvSpPr>
            <a:spLocks noChangeArrowheads="1"/>
          </p:cNvSpPr>
          <p:nvPr/>
        </p:nvSpPr>
        <p:spPr bwMode="auto">
          <a:xfrm>
            <a:off x="5303838" y="5721421"/>
            <a:ext cx="431800" cy="576262"/>
          </a:xfrm>
          <a:prstGeom prst="rect">
            <a:avLst/>
          </a:prstGeom>
          <a:solidFill>
            <a:srgbClr val="F5FEA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sz="1400" dirty="0">
                <a:ea typeface="Taipei" charset="-120"/>
              </a:rPr>
              <a:t>EQP</a:t>
            </a:r>
          </a:p>
        </p:txBody>
      </p:sp>
      <p:sp>
        <p:nvSpPr>
          <p:cNvPr id="35872" name="Oval 32"/>
          <p:cNvSpPr>
            <a:spLocks noChangeArrowheads="1"/>
          </p:cNvSpPr>
          <p:nvPr/>
        </p:nvSpPr>
        <p:spPr bwMode="auto">
          <a:xfrm>
            <a:off x="4224338" y="3357563"/>
            <a:ext cx="215900" cy="2159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73" name="Text Box 33"/>
          <p:cNvSpPr txBox="1">
            <a:spLocks noChangeArrowheads="1"/>
          </p:cNvSpPr>
          <p:nvPr/>
        </p:nvSpPr>
        <p:spPr bwMode="auto">
          <a:xfrm>
            <a:off x="6167438" y="5503933"/>
            <a:ext cx="9478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a:ea typeface="Taipei" charset="-120"/>
              </a:rPr>
              <a:t>Eqp port </a:t>
            </a:r>
          </a:p>
        </p:txBody>
      </p:sp>
      <p:sp>
        <p:nvSpPr>
          <p:cNvPr id="35874" name="Line 34"/>
          <p:cNvSpPr>
            <a:spLocks noChangeShapeType="1"/>
          </p:cNvSpPr>
          <p:nvPr/>
        </p:nvSpPr>
        <p:spPr bwMode="auto">
          <a:xfrm flipH="1" flipV="1">
            <a:off x="5807075" y="5648396"/>
            <a:ext cx="431800"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5875" name="Rectangle 35"/>
          <p:cNvSpPr>
            <a:spLocks noChangeArrowheads="1"/>
          </p:cNvSpPr>
          <p:nvPr/>
        </p:nvSpPr>
        <p:spPr bwMode="auto">
          <a:xfrm>
            <a:off x="5087939" y="3357565"/>
            <a:ext cx="2663825" cy="81471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sz="1200">
                <a:ea typeface="Taipei" charset="-120"/>
              </a:rPr>
              <a:t>Partition 1</a:t>
            </a:r>
          </a:p>
        </p:txBody>
      </p:sp>
      <p:sp>
        <p:nvSpPr>
          <p:cNvPr id="35876" name="Rectangle 36"/>
          <p:cNvSpPr>
            <a:spLocks noChangeArrowheads="1"/>
          </p:cNvSpPr>
          <p:nvPr/>
        </p:nvSpPr>
        <p:spPr bwMode="auto">
          <a:xfrm>
            <a:off x="6815138" y="395638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77" name="Rectangle 37"/>
          <p:cNvSpPr>
            <a:spLocks noChangeArrowheads="1"/>
          </p:cNvSpPr>
          <p:nvPr/>
        </p:nvSpPr>
        <p:spPr bwMode="auto">
          <a:xfrm>
            <a:off x="7031038" y="395638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78" name="Rectangle 38"/>
          <p:cNvSpPr>
            <a:spLocks noChangeArrowheads="1"/>
          </p:cNvSpPr>
          <p:nvPr/>
        </p:nvSpPr>
        <p:spPr bwMode="auto">
          <a:xfrm>
            <a:off x="7246938" y="395638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79" name="Rectangle 39"/>
          <p:cNvSpPr>
            <a:spLocks noChangeArrowheads="1"/>
          </p:cNvSpPr>
          <p:nvPr/>
        </p:nvSpPr>
        <p:spPr bwMode="auto">
          <a:xfrm>
            <a:off x="2890838" y="335756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80" name="Rectangle 40"/>
          <p:cNvSpPr>
            <a:spLocks noChangeArrowheads="1"/>
          </p:cNvSpPr>
          <p:nvPr/>
        </p:nvSpPr>
        <p:spPr bwMode="auto">
          <a:xfrm>
            <a:off x="3106738" y="335756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81" name="Rectangle 41"/>
          <p:cNvSpPr>
            <a:spLocks noChangeArrowheads="1"/>
          </p:cNvSpPr>
          <p:nvPr/>
        </p:nvSpPr>
        <p:spPr bwMode="auto">
          <a:xfrm>
            <a:off x="3322638" y="335756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82" name="Rectangle 42"/>
          <p:cNvSpPr>
            <a:spLocks noChangeArrowheads="1"/>
          </p:cNvSpPr>
          <p:nvPr/>
        </p:nvSpPr>
        <p:spPr bwMode="auto">
          <a:xfrm>
            <a:off x="3538538" y="335756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83" name="Rectangle 43"/>
          <p:cNvSpPr>
            <a:spLocks noChangeArrowheads="1"/>
          </p:cNvSpPr>
          <p:nvPr/>
        </p:nvSpPr>
        <p:spPr bwMode="auto">
          <a:xfrm>
            <a:off x="3754438" y="335756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84" name="Rectangle 44"/>
          <p:cNvSpPr>
            <a:spLocks noChangeArrowheads="1"/>
          </p:cNvSpPr>
          <p:nvPr/>
        </p:nvSpPr>
        <p:spPr bwMode="auto">
          <a:xfrm>
            <a:off x="3970338" y="335756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85" name="Rectangle 45"/>
          <p:cNvSpPr>
            <a:spLocks noChangeArrowheads="1"/>
          </p:cNvSpPr>
          <p:nvPr/>
        </p:nvSpPr>
        <p:spPr bwMode="auto">
          <a:xfrm>
            <a:off x="4186238" y="335756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86" name="Rectangle 46"/>
          <p:cNvSpPr>
            <a:spLocks noChangeArrowheads="1"/>
          </p:cNvSpPr>
          <p:nvPr/>
        </p:nvSpPr>
        <p:spPr bwMode="auto">
          <a:xfrm>
            <a:off x="6815138" y="335756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87" name="Rectangle 47"/>
          <p:cNvSpPr>
            <a:spLocks noChangeArrowheads="1"/>
          </p:cNvSpPr>
          <p:nvPr/>
        </p:nvSpPr>
        <p:spPr bwMode="auto">
          <a:xfrm>
            <a:off x="7031038" y="335756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88" name="Rectangle 48"/>
          <p:cNvSpPr>
            <a:spLocks noChangeArrowheads="1"/>
          </p:cNvSpPr>
          <p:nvPr/>
        </p:nvSpPr>
        <p:spPr bwMode="auto">
          <a:xfrm>
            <a:off x="7246938" y="335756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89" name="Rectangle 49"/>
          <p:cNvSpPr>
            <a:spLocks noChangeArrowheads="1"/>
          </p:cNvSpPr>
          <p:nvPr/>
        </p:nvSpPr>
        <p:spPr bwMode="auto">
          <a:xfrm>
            <a:off x="7462838" y="335756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90" name="Rectangle 50"/>
          <p:cNvSpPr>
            <a:spLocks noChangeArrowheads="1"/>
          </p:cNvSpPr>
          <p:nvPr/>
        </p:nvSpPr>
        <p:spPr bwMode="auto">
          <a:xfrm>
            <a:off x="7462838" y="395638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91" name="Rectangle 51"/>
          <p:cNvSpPr>
            <a:spLocks noChangeArrowheads="1"/>
          </p:cNvSpPr>
          <p:nvPr/>
        </p:nvSpPr>
        <p:spPr bwMode="auto">
          <a:xfrm>
            <a:off x="2817813" y="3716339"/>
            <a:ext cx="144462"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92" name="Rectangle 52"/>
          <p:cNvSpPr>
            <a:spLocks noChangeArrowheads="1"/>
          </p:cNvSpPr>
          <p:nvPr/>
        </p:nvSpPr>
        <p:spPr bwMode="auto">
          <a:xfrm>
            <a:off x="4511675" y="3068638"/>
            <a:ext cx="503238" cy="3229045"/>
          </a:xfrm>
          <a:prstGeom prst="rect">
            <a:avLst/>
          </a:prstGeom>
          <a:solidFill>
            <a:srgbClr val="D6C8D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sz="1600" dirty="0">
                <a:ea typeface="Taipei" charset="-120"/>
              </a:rPr>
              <a:t>OHT</a:t>
            </a:r>
          </a:p>
        </p:txBody>
      </p:sp>
      <p:sp>
        <p:nvSpPr>
          <p:cNvPr id="35893" name="Text Box 53"/>
          <p:cNvSpPr txBox="1">
            <a:spLocks noChangeArrowheads="1"/>
          </p:cNvSpPr>
          <p:nvPr/>
        </p:nvSpPr>
        <p:spPr bwMode="auto">
          <a:xfrm>
            <a:off x="5011966" y="4112495"/>
            <a:ext cx="84369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dirty="0">
                <a:ea typeface="Taipei" charset="-120"/>
              </a:rPr>
              <a:t>STK100 </a:t>
            </a:r>
          </a:p>
        </p:txBody>
      </p:sp>
      <p:sp>
        <p:nvSpPr>
          <p:cNvPr id="35894" name="Rectangle 54"/>
          <p:cNvSpPr>
            <a:spLocks noChangeArrowheads="1"/>
          </p:cNvSpPr>
          <p:nvPr/>
        </p:nvSpPr>
        <p:spPr bwMode="auto">
          <a:xfrm>
            <a:off x="2063751" y="3284540"/>
            <a:ext cx="2447925" cy="81471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sz="1200">
                <a:ea typeface="Taipei" charset="-120"/>
              </a:rPr>
              <a:t>Partition 1</a:t>
            </a:r>
          </a:p>
        </p:txBody>
      </p:sp>
      <p:sp>
        <p:nvSpPr>
          <p:cNvPr id="35895" name="Rectangle 55"/>
          <p:cNvSpPr>
            <a:spLocks noChangeArrowheads="1"/>
          </p:cNvSpPr>
          <p:nvPr/>
        </p:nvSpPr>
        <p:spPr bwMode="auto">
          <a:xfrm>
            <a:off x="2065338" y="388335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96" name="Rectangle 56"/>
          <p:cNvSpPr>
            <a:spLocks noChangeArrowheads="1"/>
          </p:cNvSpPr>
          <p:nvPr/>
        </p:nvSpPr>
        <p:spPr bwMode="auto">
          <a:xfrm>
            <a:off x="2713038" y="388335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97" name="Rectangle 57"/>
          <p:cNvSpPr>
            <a:spLocks noChangeArrowheads="1"/>
          </p:cNvSpPr>
          <p:nvPr/>
        </p:nvSpPr>
        <p:spPr bwMode="auto">
          <a:xfrm>
            <a:off x="2928938" y="388335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98" name="Rectangle 58"/>
          <p:cNvSpPr>
            <a:spLocks noChangeArrowheads="1"/>
          </p:cNvSpPr>
          <p:nvPr/>
        </p:nvSpPr>
        <p:spPr bwMode="auto">
          <a:xfrm>
            <a:off x="3144838" y="388335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899" name="Rectangle 59"/>
          <p:cNvSpPr>
            <a:spLocks noChangeArrowheads="1"/>
          </p:cNvSpPr>
          <p:nvPr/>
        </p:nvSpPr>
        <p:spPr bwMode="auto">
          <a:xfrm>
            <a:off x="3360738" y="388335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900" name="Rectangle 60"/>
          <p:cNvSpPr>
            <a:spLocks noChangeArrowheads="1"/>
          </p:cNvSpPr>
          <p:nvPr/>
        </p:nvSpPr>
        <p:spPr bwMode="auto">
          <a:xfrm>
            <a:off x="3576638" y="388335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901" name="Rectangle 61"/>
          <p:cNvSpPr>
            <a:spLocks noChangeArrowheads="1"/>
          </p:cNvSpPr>
          <p:nvPr/>
        </p:nvSpPr>
        <p:spPr bwMode="auto">
          <a:xfrm>
            <a:off x="3792538" y="388335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902" name="Rectangle 62"/>
          <p:cNvSpPr>
            <a:spLocks noChangeArrowheads="1"/>
          </p:cNvSpPr>
          <p:nvPr/>
        </p:nvSpPr>
        <p:spPr bwMode="auto">
          <a:xfrm>
            <a:off x="4008438" y="388335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903" name="Rectangle 63"/>
          <p:cNvSpPr>
            <a:spLocks noChangeArrowheads="1"/>
          </p:cNvSpPr>
          <p:nvPr/>
        </p:nvSpPr>
        <p:spPr bwMode="auto">
          <a:xfrm>
            <a:off x="4224338" y="388335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904" name="Rectangle 64"/>
          <p:cNvSpPr>
            <a:spLocks noChangeArrowheads="1"/>
          </p:cNvSpPr>
          <p:nvPr/>
        </p:nvSpPr>
        <p:spPr bwMode="auto">
          <a:xfrm>
            <a:off x="2063750" y="328453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905" name="Rectangle 65"/>
          <p:cNvSpPr>
            <a:spLocks noChangeArrowheads="1"/>
          </p:cNvSpPr>
          <p:nvPr/>
        </p:nvSpPr>
        <p:spPr bwMode="auto">
          <a:xfrm>
            <a:off x="2279650" y="328453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906" name="Rectangle 66"/>
          <p:cNvSpPr>
            <a:spLocks noChangeArrowheads="1"/>
          </p:cNvSpPr>
          <p:nvPr/>
        </p:nvSpPr>
        <p:spPr bwMode="auto">
          <a:xfrm>
            <a:off x="2495550" y="328453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907" name="Rectangle 67"/>
          <p:cNvSpPr>
            <a:spLocks noChangeArrowheads="1"/>
          </p:cNvSpPr>
          <p:nvPr/>
        </p:nvSpPr>
        <p:spPr bwMode="auto">
          <a:xfrm>
            <a:off x="2711450" y="328453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908" name="Rectangle 68"/>
          <p:cNvSpPr>
            <a:spLocks noChangeArrowheads="1"/>
          </p:cNvSpPr>
          <p:nvPr/>
        </p:nvSpPr>
        <p:spPr bwMode="auto">
          <a:xfrm>
            <a:off x="2927350" y="328453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909" name="Rectangle 69"/>
          <p:cNvSpPr>
            <a:spLocks noChangeArrowheads="1"/>
          </p:cNvSpPr>
          <p:nvPr/>
        </p:nvSpPr>
        <p:spPr bwMode="auto">
          <a:xfrm>
            <a:off x="3143250" y="328453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910" name="Rectangle 70"/>
          <p:cNvSpPr>
            <a:spLocks noChangeArrowheads="1"/>
          </p:cNvSpPr>
          <p:nvPr/>
        </p:nvSpPr>
        <p:spPr bwMode="auto">
          <a:xfrm>
            <a:off x="3359150" y="328453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911" name="Rectangle 71"/>
          <p:cNvSpPr>
            <a:spLocks noChangeArrowheads="1"/>
          </p:cNvSpPr>
          <p:nvPr/>
        </p:nvSpPr>
        <p:spPr bwMode="auto">
          <a:xfrm>
            <a:off x="3575050" y="328453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912" name="Rectangle 72"/>
          <p:cNvSpPr>
            <a:spLocks noChangeArrowheads="1"/>
          </p:cNvSpPr>
          <p:nvPr/>
        </p:nvSpPr>
        <p:spPr bwMode="auto">
          <a:xfrm>
            <a:off x="3790950" y="328453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913" name="Rectangle 73"/>
          <p:cNvSpPr>
            <a:spLocks noChangeArrowheads="1"/>
          </p:cNvSpPr>
          <p:nvPr/>
        </p:nvSpPr>
        <p:spPr bwMode="auto">
          <a:xfrm>
            <a:off x="4006850" y="328453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914" name="Rectangle 74"/>
          <p:cNvSpPr>
            <a:spLocks noChangeArrowheads="1"/>
          </p:cNvSpPr>
          <p:nvPr/>
        </p:nvSpPr>
        <p:spPr bwMode="auto">
          <a:xfrm>
            <a:off x="4222750" y="328453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915" name="Rectangle 75"/>
          <p:cNvSpPr>
            <a:spLocks noChangeArrowheads="1"/>
          </p:cNvSpPr>
          <p:nvPr/>
        </p:nvSpPr>
        <p:spPr bwMode="auto">
          <a:xfrm>
            <a:off x="4440238" y="3559090"/>
            <a:ext cx="144462"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916" name="Rectangle 76"/>
          <p:cNvSpPr>
            <a:spLocks noChangeArrowheads="1"/>
          </p:cNvSpPr>
          <p:nvPr/>
        </p:nvSpPr>
        <p:spPr bwMode="auto">
          <a:xfrm>
            <a:off x="5016501" y="3608805"/>
            <a:ext cx="144463"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917" name="Text Box 77"/>
          <p:cNvSpPr txBox="1">
            <a:spLocks noChangeArrowheads="1"/>
          </p:cNvSpPr>
          <p:nvPr/>
        </p:nvSpPr>
        <p:spPr bwMode="auto">
          <a:xfrm>
            <a:off x="3613151" y="4064330"/>
            <a:ext cx="100001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dirty="0">
                <a:ea typeface="Taipei" charset="-120"/>
              </a:rPr>
              <a:t>Stocker 3 </a:t>
            </a:r>
          </a:p>
        </p:txBody>
      </p:sp>
      <p:sp>
        <p:nvSpPr>
          <p:cNvPr id="35918" name="Rectangle 78"/>
          <p:cNvSpPr>
            <a:spLocks noChangeArrowheads="1"/>
          </p:cNvSpPr>
          <p:nvPr/>
        </p:nvSpPr>
        <p:spPr bwMode="auto">
          <a:xfrm>
            <a:off x="5735638" y="395638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919" name="Rectangle 79"/>
          <p:cNvSpPr>
            <a:spLocks noChangeArrowheads="1"/>
          </p:cNvSpPr>
          <p:nvPr/>
        </p:nvSpPr>
        <p:spPr bwMode="auto">
          <a:xfrm>
            <a:off x="5951538" y="395638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920" name="Rectangle 80"/>
          <p:cNvSpPr>
            <a:spLocks noChangeArrowheads="1"/>
          </p:cNvSpPr>
          <p:nvPr/>
        </p:nvSpPr>
        <p:spPr bwMode="auto">
          <a:xfrm>
            <a:off x="6167438" y="395638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921" name="Rectangle 81"/>
          <p:cNvSpPr>
            <a:spLocks noChangeArrowheads="1"/>
          </p:cNvSpPr>
          <p:nvPr/>
        </p:nvSpPr>
        <p:spPr bwMode="auto">
          <a:xfrm>
            <a:off x="6383338" y="395638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922" name="Rectangle 82"/>
          <p:cNvSpPr>
            <a:spLocks noChangeArrowheads="1"/>
          </p:cNvSpPr>
          <p:nvPr/>
        </p:nvSpPr>
        <p:spPr bwMode="auto">
          <a:xfrm>
            <a:off x="6599238" y="395638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923" name="Rectangle 83"/>
          <p:cNvSpPr>
            <a:spLocks noChangeArrowheads="1"/>
          </p:cNvSpPr>
          <p:nvPr/>
        </p:nvSpPr>
        <p:spPr bwMode="auto">
          <a:xfrm>
            <a:off x="5519738" y="335756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924" name="Rectangle 84"/>
          <p:cNvSpPr>
            <a:spLocks noChangeArrowheads="1"/>
          </p:cNvSpPr>
          <p:nvPr/>
        </p:nvSpPr>
        <p:spPr bwMode="auto">
          <a:xfrm>
            <a:off x="5735638" y="335756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925" name="Rectangle 85"/>
          <p:cNvSpPr>
            <a:spLocks noChangeArrowheads="1"/>
          </p:cNvSpPr>
          <p:nvPr/>
        </p:nvSpPr>
        <p:spPr bwMode="auto">
          <a:xfrm>
            <a:off x="5951538" y="335756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926" name="Rectangle 86"/>
          <p:cNvSpPr>
            <a:spLocks noChangeArrowheads="1"/>
          </p:cNvSpPr>
          <p:nvPr/>
        </p:nvSpPr>
        <p:spPr bwMode="auto">
          <a:xfrm>
            <a:off x="6167438" y="335756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927" name="Rectangle 87"/>
          <p:cNvSpPr>
            <a:spLocks noChangeArrowheads="1"/>
          </p:cNvSpPr>
          <p:nvPr/>
        </p:nvSpPr>
        <p:spPr bwMode="auto">
          <a:xfrm>
            <a:off x="6383338" y="335756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928" name="Rectangle 88"/>
          <p:cNvSpPr>
            <a:spLocks noChangeArrowheads="1"/>
          </p:cNvSpPr>
          <p:nvPr/>
        </p:nvSpPr>
        <p:spPr bwMode="auto">
          <a:xfrm>
            <a:off x="6599238" y="335756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929" name="Rectangle 89"/>
          <p:cNvSpPr>
            <a:spLocks noChangeArrowheads="1"/>
          </p:cNvSpPr>
          <p:nvPr/>
        </p:nvSpPr>
        <p:spPr bwMode="auto">
          <a:xfrm>
            <a:off x="5087938" y="395638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930" name="Rectangle 90"/>
          <p:cNvSpPr>
            <a:spLocks noChangeArrowheads="1"/>
          </p:cNvSpPr>
          <p:nvPr/>
        </p:nvSpPr>
        <p:spPr bwMode="auto">
          <a:xfrm>
            <a:off x="5303838" y="395638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931" name="Rectangle 91"/>
          <p:cNvSpPr>
            <a:spLocks noChangeArrowheads="1"/>
          </p:cNvSpPr>
          <p:nvPr/>
        </p:nvSpPr>
        <p:spPr bwMode="auto">
          <a:xfrm>
            <a:off x="5519738" y="395638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932" name="Rectangle 92"/>
          <p:cNvSpPr>
            <a:spLocks noChangeArrowheads="1"/>
          </p:cNvSpPr>
          <p:nvPr/>
        </p:nvSpPr>
        <p:spPr bwMode="auto">
          <a:xfrm>
            <a:off x="5303838" y="335756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933" name="Rectangle 93"/>
          <p:cNvSpPr>
            <a:spLocks noChangeArrowheads="1"/>
          </p:cNvSpPr>
          <p:nvPr/>
        </p:nvSpPr>
        <p:spPr bwMode="auto">
          <a:xfrm>
            <a:off x="5087938" y="335756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934" name="Text Box 94"/>
          <p:cNvSpPr txBox="1">
            <a:spLocks noChangeArrowheads="1"/>
          </p:cNvSpPr>
          <p:nvPr/>
        </p:nvSpPr>
        <p:spPr bwMode="auto">
          <a:xfrm>
            <a:off x="5880101" y="5935733"/>
            <a:ext cx="88036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a:ea typeface="Taipei" charset="-120"/>
              </a:rPr>
              <a:t>(IEX100)</a:t>
            </a:r>
          </a:p>
        </p:txBody>
      </p:sp>
      <p:sp>
        <p:nvSpPr>
          <p:cNvPr id="35935" name="Oval 95"/>
          <p:cNvSpPr>
            <a:spLocks noChangeArrowheads="1"/>
          </p:cNvSpPr>
          <p:nvPr/>
        </p:nvSpPr>
        <p:spPr bwMode="auto">
          <a:xfrm>
            <a:off x="6816725" y="3357563"/>
            <a:ext cx="215900" cy="2159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936" name="Rectangle 96"/>
          <p:cNvSpPr>
            <a:spLocks noChangeArrowheads="1"/>
          </p:cNvSpPr>
          <p:nvPr/>
        </p:nvSpPr>
        <p:spPr bwMode="auto">
          <a:xfrm>
            <a:off x="2279650" y="4100843"/>
            <a:ext cx="215900" cy="215900"/>
          </a:xfrm>
          <a:prstGeom prst="rect">
            <a:avLst/>
          </a:prstGeom>
          <a:solidFill>
            <a:srgbClr val="D6C8D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937" name="Rectangle 97"/>
          <p:cNvSpPr>
            <a:spLocks noChangeArrowheads="1"/>
          </p:cNvSpPr>
          <p:nvPr/>
        </p:nvSpPr>
        <p:spPr bwMode="auto">
          <a:xfrm>
            <a:off x="2495550" y="4100843"/>
            <a:ext cx="215900" cy="215900"/>
          </a:xfrm>
          <a:prstGeom prst="rect">
            <a:avLst/>
          </a:prstGeom>
          <a:solidFill>
            <a:srgbClr val="D6C8D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938" name="Rectangle 98"/>
          <p:cNvSpPr>
            <a:spLocks noChangeArrowheads="1"/>
          </p:cNvSpPr>
          <p:nvPr/>
        </p:nvSpPr>
        <p:spPr bwMode="auto">
          <a:xfrm>
            <a:off x="2279650" y="4316743"/>
            <a:ext cx="431800" cy="576262"/>
          </a:xfrm>
          <a:prstGeom prst="rect">
            <a:avLst/>
          </a:prstGeom>
          <a:solidFill>
            <a:srgbClr val="F5FEA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sz="1400" dirty="0">
                <a:ea typeface="Taipei" charset="-120"/>
              </a:rPr>
              <a:t>EQP</a:t>
            </a:r>
          </a:p>
        </p:txBody>
      </p:sp>
      <p:sp>
        <p:nvSpPr>
          <p:cNvPr id="35939" name="Text Box 99"/>
          <p:cNvSpPr txBox="1">
            <a:spLocks noChangeArrowheads="1"/>
          </p:cNvSpPr>
          <p:nvPr/>
        </p:nvSpPr>
        <p:spPr bwMode="auto">
          <a:xfrm>
            <a:off x="2711451" y="4532643"/>
            <a:ext cx="88036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a:ea typeface="Taipei" charset="-120"/>
              </a:rPr>
              <a:t>(IEX200)</a:t>
            </a:r>
          </a:p>
        </p:txBody>
      </p:sp>
      <p:sp>
        <p:nvSpPr>
          <p:cNvPr id="35940" name="Line 100"/>
          <p:cNvSpPr>
            <a:spLocks noChangeShapeType="1"/>
          </p:cNvSpPr>
          <p:nvPr/>
        </p:nvSpPr>
        <p:spPr bwMode="auto">
          <a:xfrm flipH="1">
            <a:off x="6024563" y="3573463"/>
            <a:ext cx="863600" cy="1511300"/>
          </a:xfrm>
          <a:prstGeom prst="line">
            <a:avLst/>
          </a:prstGeom>
          <a:noFill/>
          <a:ln w="28575">
            <a:solidFill>
              <a:srgbClr val="FF3300"/>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5941" name="Line 101"/>
          <p:cNvSpPr>
            <a:spLocks noChangeShapeType="1"/>
          </p:cNvSpPr>
          <p:nvPr/>
        </p:nvSpPr>
        <p:spPr bwMode="auto">
          <a:xfrm flipH="1">
            <a:off x="6240463" y="4316743"/>
            <a:ext cx="215900" cy="215900"/>
          </a:xfrm>
          <a:prstGeom prst="line">
            <a:avLst/>
          </a:prstGeom>
          <a:noFill/>
          <a:ln w="635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5942" name="Line 102"/>
          <p:cNvSpPr>
            <a:spLocks noChangeShapeType="1"/>
          </p:cNvSpPr>
          <p:nvPr/>
        </p:nvSpPr>
        <p:spPr bwMode="auto">
          <a:xfrm>
            <a:off x="6240463" y="4316743"/>
            <a:ext cx="215900" cy="215900"/>
          </a:xfrm>
          <a:prstGeom prst="line">
            <a:avLst/>
          </a:prstGeom>
          <a:noFill/>
          <a:ln w="635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5943" name="Text Box 103"/>
          <p:cNvSpPr txBox="1">
            <a:spLocks noChangeArrowheads="1"/>
          </p:cNvSpPr>
          <p:nvPr/>
        </p:nvSpPr>
        <p:spPr bwMode="auto">
          <a:xfrm>
            <a:off x="5009848" y="4385400"/>
            <a:ext cx="84369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dirty="0">
                <a:ea typeface="Taipei" charset="-120"/>
              </a:rPr>
              <a:t>STK200 </a:t>
            </a:r>
          </a:p>
        </p:txBody>
      </p:sp>
      <p:sp>
        <p:nvSpPr>
          <p:cNvPr id="35944" name="Oval 104"/>
          <p:cNvSpPr>
            <a:spLocks noChangeArrowheads="1"/>
          </p:cNvSpPr>
          <p:nvPr/>
        </p:nvSpPr>
        <p:spPr bwMode="auto">
          <a:xfrm>
            <a:off x="3575051" y="3141664"/>
            <a:ext cx="5616575" cy="3095625"/>
          </a:xfrm>
          <a:prstGeom prst="ellipse">
            <a:avLst/>
          </a:prstGeom>
          <a:noFill/>
          <a:ln w="9525">
            <a:solidFill>
              <a:schemeClr val="tx1"/>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5945" name="Text Box 105"/>
          <p:cNvSpPr txBox="1">
            <a:spLocks noChangeArrowheads="1"/>
          </p:cNvSpPr>
          <p:nvPr/>
        </p:nvSpPr>
        <p:spPr bwMode="auto">
          <a:xfrm>
            <a:off x="8904288" y="4292601"/>
            <a:ext cx="80284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a:ea typeface="Taipei" charset="-120"/>
              </a:rPr>
              <a:t>Return</a:t>
            </a:r>
          </a:p>
          <a:p>
            <a:pPr eaLnBrk="0" hangingPunct="0"/>
            <a:r>
              <a:rPr lang="en-US" altLang="zh-TW" sz="1600">
                <a:ea typeface="Taipei" charset="-120"/>
              </a:rPr>
              <a:t>Stocker</a:t>
            </a:r>
          </a:p>
          <a:p>
            <a:pPr eaLnBrk="0" hangingPunct="0"/>
            <a:r>
              <a:rPr lang="en-US" altLang="zh-TW" sz="1600">
                <a:ea typeface="Taipei" charset="-120"/>
              </a:rPr>
              <a:t>Group</a:t>
            </a:r>
          </a:p>
        </p:txBody>
      </p:sp>
    </p:spTree>
    <p:extLst>
      <p:ext uri="{BB962C8B-B14F-4D97-AF65-F5344CB8AC3E}">
        <p14:creationId xmlns:p14="http://schemas.microsoft.com/office/powerpoint/2010/main" val="42379802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59296" y="524153"/>
            <a:ext cx="10515600" cy="778130"/>
          </a:xfrm>
        </p:spPr>
        <p:txBody>
          <a:bodyPr/>
          <a:lstStyle/>
          <a:p>
            <a:r>
              <a:rPr lang="en-US" altLang="zh-TW" sz="3600" b="1" dirty="0"/>
              <a:t>1.4.4 </a:t>
            </a:r>
            <a:r>
              <a:rPr lang="en-US" altLang="ja-JP" sz="3600" b="1" dirty="0"/>
              <a:t> </a:t>
            </a:r>
            <a:r>
              <a:rPr lang="en-US" altLang="zh-TW" sz="3600" b="1" dirty="0"/>
              <a:t> WD Stocker : </a:t>
            </a:r>
            <a:r>
              <a:rPr lang="en-US" altLang="ja-JP" sz="2800" b="1" dirty="0">
                <a:solidFill>
                  <a:schemeClr val="tx1"/>
                </a:solidFill>
              </a:rPr>
              <a:t>Stocker Balance</a:t>
            </a:r>
            <a:r>
              <a:rPr lang="en-US" altLang="zh-TW" sz="2800" b="1" dirty="0"/>
              <a:t> </a:t>
            </a:r>
            <a:r>
              <a:rPr lang="en-US" altLang="zh-TW" sz="2800" dirty="0">
                <a:solidFill>
                  <a:schemeClr val="tx1"/>
                </a:solidFill>
              </a:rPr>
              <a:t>(STK to STK)</a:t>
            </a:r>
          </a:p>
        </p:txBody>
      </p:sp>
      <p:sp>
        <p:nvSpPr>
          <p:cNvPr id="27651" name="Rectangle 3"/>
          <p:cNvSpPr>
            <a:spLocks noChangeArrowheads="1"/>
          </p:cNvSpPr>
          <p:nvPr/>
        </p:nvSpPr>
        <p:spPr bwMode="auto">
          <a:xfrm>
            <a:off x="1919289" y="4539444"/>
            <a:ext cx="1296987" cy="36933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TW" altLang="en-US"/>
          </a:p>
        </p:txBody>
      </p:sp>
      <p:sp>
        <p:nvSpPr>
          <p:cNvPr id="27652" name="Rectangle 4"/>
          <p:cNvSpPr>
            <a:spLocks noChangeArrowheads="1"/>
          </p:cNvSpPr>
          <p:nvPr/>
        </p:nvSpPr>
        <p:spPr bwMode="auto">
          <a:xfrm>
            <a:off x="4800601" y="4504519"/>
            <a:ext cx="1439863" cy="36933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TW" altLang="en-US"/>
          </a:p>
        </p:txBody>
      </p:sp>
      <p:sp>
        <p:nvSpPr>
          <p:cNvPr id="27653" name="Text Box 5"/>
          <p:cNvSpPr txBox="1">
            <a:spLocks noChangeArrowheads="1"/>
          </p:cNvSpPr>
          <p:nvPr/>
        </p:nvSpPr>
        <p:spPr bwMode="auto">
          <a:xfrm>
            <a:off x="5016501" y="5337679"/>
            <a:ext cx="1108075" cy="274638"/>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000099"/>
              </a:buClr>
            </a:pPr>
            <a:r>
              <a:rPr lang="en-US" altLang="zh-TW" sz="1200">
                <a:ea typeface="Arial Unicode MS" pitchFamily="34" charset="-120"/>
              </a:rPr>
              <a:t>Stocker 1 </a:t>
            </a:r>
          </a:p>
        </p:txBody>
      </p:sp>
      <p:sp>
        <p:nvSpPr>
          <p:cNvPr id="27654" name="Text Box 6"/>
          <p:cNvSpPr txBox="1">
            <a:spLocks noChangeArrowheads="1"/>
          </p:cNvSpPr>
          <p:nvPr/>
        </p:nvSpPr>
        <p:spPr bwMode="auto">
          <a:xfrm>
            <a:off x="1919289" y="5337679"/>
            <a:ext cx="1296987" cy="274638"/>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000099"/>
              </a:buClr>
            </a:pPr>
            <a:r>
              <a:rPr lang="en-US" altLang="zh-TW" sz="1200">
                <a:ea typeface="Arial Unicode MS" pitchFamily="34" charset="-120"/>
              </a:rPr>
              <a:t>Stocker 2</a:t>
            </a:r>
          </a:p>
        </p:txBody>
      </p:sp>
      <p:sp>
        <p:nvSpPr>
          <p:cNvPr id="27655" name="Text Box 7"/>
          <p:cNvSpPr txBox="1">
            <a:spLocks noChangeArrowheads="1"/>
          </p:cNvSpPr>
          <p:nvPr/>
        </p:nvSpPr>
        <p:spPr bwMode="auto">
          <a:xfrm>
            <a:off x="539083" y="1440000"/>
            <a:ext cx="1079466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b="1" dirty="0"/>
              <a:t>Purpose</a:t>
            </a:r>
            <a:r>
              <a:rPr lang="en-US" altLang="zh-TW" dirty="0"/>
              <a:t> : </a:t>
            </a:r>
            <a:r>
              <a:rPr lang="en-US" altLang="zh-TW" u="sng" dirty="0"/>
              <a:t>When the stocker's Partition stores the number of Cassettes reaches the set amount (Threshold)</a:t>
            </a:r>
            <a:r>
              <a:rPr lang="en-US" altLang="zh-TW" dirty="0"/>
              <a:t>, in</a:t>
            </a:r>
          </a:p>
          <a:p>
            <a:r>
              <a:rPr lang="en-US" altLang="zh-TW" dirty="0"/>
              <a:t>                  order to avoid to  over threshold, </a:t>
            </a:r>
            <a:r>
              <a:rPr lang="en-US" altLang="zh-TW" u="sng" dirty="0"/>
              <a:t>DCS will start to send Cassettes to other Stockers .</a:t>
            </a:r>
            <a:endParaRPr lang="en-US" altLang="zh-TW" sz="1600" u="sng" dirty="0">
              <a:latin typeface="Times" panose="02020603050405020304" pitchFamily="18" charset="0"/>
              <a:ea typeface="Taipei" charset="-120"/>
            </a:endParaRPr>
          </a:p>
        </p:txBody>
      </p:sp>
      <p:sp>
        <p:nvSpPr>
          <p:cNvPr id="27656" name="Text Box 8"/>
          <p:cNvSpPr txBox="1">
            <a:spLocks noChangeArrowheads="1"/>
          </p:cNvSpPr>
          <p:nvPr/>
        </p:nvSpPr>
        <p:spPr bwMode="auto">
          <a:xfrm>
            <a:off x="539083" y="2160000"/>
            <a:ext cx="1079466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zh-TW" b="1" dirty="0">
                <a:ea typeface="Taipei" charset="-120"/>
              </a:rPr>
              <a:t>Concept</a:t>
            </a:r>
            <a:r>
              <a:rPr lang="en-US" altLang="zh-TW" dirty="0">
                <a:ea typeface="Taipei" charset="-120"/>
              </a:rPr>
              <a:t> : (1) </a:t>
            </a:r>
            <a:r>
              <a:rPr lang="en-US" altLang="zh-TW" dirty="0"/>
              <a:t>Stockers can be set to multiple groups according to Priority. When the Stocker of Priority 1 exceeds</a:t>
            </a:r>
          </a:p>
          <a:p>
            <a:pPr eaLnBrk="0" hangingPunct="0"/>
            <a:r>
              <a:rPr lang="en-US" altLang="zh-TW" dirty="0"/>
              <a:t>                       the Threshold or down, DCS can send it to the Stocker of the next priority </a:t>
            </a:r>
            <a:r>
              <a:rPr lang="en-US" altLang="zh-TW" dirty="0">
                <a:ea typeface="Taipei" charset="-120"/>
              </a:rPr>
              <a:t>         </a:t>
            </a:r>
          </a:p>
          <a:p>
            <a:pPr eaLnBrk="0" hangingPunct="0"/>
            <a:r>
              <a:rPr lang="en-US" altLang="zh-TW" dirty="0">
                <a:ea typeface="Taipei" charset="-120"/>
              </a:rPr>
              <a:t>                  (2) </a:t>
            </a:r>
            <a:r>
              <a:rPr lang="en-US" altLang="zh-TW" u="sng" dirty="0"/>
              <a:t>The oldest Cassette in the Stocker will be balanced first, except for the empty Cassette</a:t>
            </a:r>
            <a:r>
              <a:rPr lang="en-US" altLang="zh-TW" dirty="0"/>
              <a:t>, because the</a:t>
            </a:r>
          </a:p>
          <a:p>
            <a:pPr eaLnBrk="0" hangingPunct="0"/>
            <a:r>
              <a:rPr lang="en-US" altLang="zh-TW" dirty="0"/>
              <a:t>                       empty Cassette will not be balanced </a:t>
            </a:r>
            <a:r>
              <a:rPr lang="en-US" altLang="zh-TW" dirty="0">
                <a:ea typeface="Taipei" charset="-120"/>
              </a:rPr>
              <a:t>           </a:t>
            </a:r>
          </a:p>
          <a:p>
            <a:pPr eaLnBrk="0" hangingPunct="0"/>
            <a:r>
              <a:rPr lang="en-US" altLang="zh-TW" dirty="0">
                <a:ea typeface="Taipei" charset="-120"/>
              </a:rPr>
              <a:t>                  (3) </a:t>
            </a:r>
            <a:r>
              <a:rPr lang="en-US" altLang="zh-TW" dirty="0"/>
              <a:t>Balance only happens in </a:t>
            </a:r>
            <a:r>
              <a:rPr lang="en-US" altLang="zh-TW" u="sng" dirty="0"/>
              <a:t>103 zone </a:t>
            </a:r>
            <a:endParaRPr lang="en-US" altLang="zh-TW" u="sng" dirty="0">
              <a:solidFill>
                <a:srgbClr val="FF0000"/>
              </a:solidFill>
              <a:ea typeface="Taipei" charset="-120"/>
            </a:endParaRPr>
          </a:p>
        </p:txBody>
      </p:sp>
      <p:sp>
        <p:nvSpPr>
          <p:cNvPr id="27657" name="Text Box 9"/>
          <p:cNvSpPr txBox="1">
            <a:spLocks noChangeArrowheads="1"/>
          </p:cNvSpPr>
          <p:nvPr/>
        </p:nvSpPr>
        <p:spPr bwMode="auto">
          <a:xfrm>
            <a:off x="3503614" y="4616954"/>
            <a:ext cx="91884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a:ea typeface="Taipei" charset="-120"/>
              </a:rPr>
              <a:t>Balance</a:t>
            </a:r>
          </a:p>
        </p:txBody>
      </p:sp>
      <p:sp>
        <p:nvSpPr>
          <p:cNvPr id="27659" name="Line 11"/>
          <p:cNvSpPr>
            <a:spLocks noChangeShapeType="1"/>
          </p:cNvSpPr>
          <p:nvPr/>
        </p:nvSpPr>
        <p:spPr bwMode="auto">
          <a:xfrm>
            <a:off x="1703388" y="4401054"/>
            <a:ext cx="1871662"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7660" name="Line 12"/>
          <p:cNvSpPr>
            <a:spLocks noChangeShapeType="1"/>
          </p:cNvSpPr>
          <p:nvPr/>
        </p:nvSpPr>
        <p:spPr bwMode="auto">
          <a:xfrm>
            <a:off x="4583113" y="4401054"/>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7661" name="Rectangle 13"/>
          <p:cNvSpPr>
            <a:spLocks noChangeArrowheads="1"/>
          </p:cNvSpPr>
          <p:nvPr/>
        </p:nvSpPr>
        <p:spPr bwMode="auto">
          <a:xfrm>
            <a:off x="1919289" y="4761417"/>
            <a:ext cx="1296987" cy="576262"/>
          </a:xfrm>
          <a:prstGeom prst="rect">
            <a:avLst/>
          </a:pr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7662" name="Rectangle 14"/>
          <p:cNvSpPr>
            <a:spLocks noChangeArrowheads="1"/>
          </p:cNvSpPr>
          <p:nvPr/>
        </p:nvSpPr>
        <p:spPr bwMode="auto">
          <a:xfrm>
            <a:off x="4800601" y="4256593"/>
            <a:ext cx="1439863" cy="1081087"/>
          </a:xfrm>
          <a:prstGeom prst="rect">
            <a:avLst/>
          </a:pr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7663" name="Line 15"/>
          <p:cNvSpPr>
            <a:spLocks noChangeShapeType="1"/>
          </p:cNvSpPr>
          <p:nvPr/>
        </p:nvSpPr>
        <p:spPr bwMode="auto">
          <a:xfrm>
            <a:off x="4511676" y="4401054"/>
            <a:ext cx="2016125"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7664" name="Text Box 16"/>
          <p:cNvSpPr txBox="1">
            <a:spLocks noChangeArrowheads="1"/>
          </p:cNvSpPr>
          <p:nvPr/>
        </p:nvSpPr>
        <p:spPr bwMode="auto">
          <a:xfrm>
            <a:off x="3359151" y="4164518"/>
            <a:ext cx="91326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400">
                <a:ea typeface="Taipei" charset="-120"/>
              </a:rPr>
              <a:t>Threshold</a:t>
            </a:r>
          </a:p>
        </p:txBody>
      </p:sp>
      <p:sp>
        <p:nvSpPr>
          <p:cNvPr id="27665" name="Line 17"/>
          <p:cNvSpPr>
            <a:spLocks noChangeShapeType="1"/>
          </p:cNvSpPr>
          <p:nvPr/>
        </p:nvSpPr>
        <p:spPr bwMode="auto">
          <a:xfrm flipH="1">
            <a:off x="3000376" y="5048754"/>
            <a:ext cx="2016125" cy="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7666" name="Rectangle 18"/>
          <p:cNvSpPr>
            <a:spLocks noChangeArrowheads="1"/>
          </p:cNvSpPr>
          <p:nvPr/>
        </p:nvSpPr>
        <p:spPr bwMode="auto">
          <a:xfrm>
            <a:off x="7319964" y="5285630"/>
            <a:ext cx="2663825" cy="8387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sz="1200">
                <a:ea typeface="Taipei" charset="-120"/>
              </a:rPr>
              <a:t>Partition 1</a:t>
            </a:r>
          </a:p>
        </p:txBody>
      </p:sp>
      <p:sp>
        <p:nvSpPr>
          <p:cNvPr id="27667" name="Rectangle 19"/>
          <p:cNvSpPr>
            <a:spLocks noChangeArrowheads="1"/>
          </p:cNvSpPr>
          <p:nvPr/>
        </p:nvSpPr>
        <p:spPr bwMode="auto">
          <a:xfrm>
            <a:off x="7319963" y="590850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7668" name="Rectangle 20"/>
          <p:cNvSpPr>
            <a:spLocks noChangeArrowheads="1"/>
          </p:cNvSpPr>
          <p:nvPr/>
        </p:nvSpPr>
        <p:spPr bwMode="auto">
          <a:xfrm>
            <a:off x="7967663" y="590850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7669" name="Rectangle 21"/>
          <p:cNvSpPr>
            <a:spLocks noChangeArrowheads="1"/>
          </p:cNvSpPr>
          <p:nvPr/>
        </p:nvSpPr>
        <p:spPr bwMode="auto">
          <a:xfrm>
            <a:off x="8183563" y="590850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7670" name="Rectangle 22"/>
          <p:cNvSpPr>
            <a:spLocks noChangeArrowheads="1"/>
          </p:cNvSpPr>
          <p:nvPr/>
        </p:nvSpPr>
        <p:spPr bwMode="auto">
          <a:xfrm>
            <a:off x="8399463" y="590850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7671" name="Rectangle 23"/>
          <p:cNvSpPr>
            <a:spLocks noChangeArrowheads="1"/>
          </p:cNvSpPr>
          <p:nvPr/>
        </p:nvSpPr>
        <p:spPr bwMode="auto">
          <a:xfrm>
            <a:off x="8615363" y="590850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7672" name="Rectangle 24"/>
          <p:cNvSpPr>
            <a:spLocks noChangeArrowheads="1"/>
          </p:cNvSpPr>
          <p:nvPr/>
        </p:nvSpPr>
        <p:spPr bwMode="auto">
          <a:xfrm>
            <a:off x="8831263" y="590850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7673" name="Rectangle 25"/>
          <p:cNvSpPr>
            <a:spLocks noChangeArrowheads="1"/>
          </p:cNvSpPr>
          <p:nvPr/>
        </p:nvSpPr>
        <p:spPr bwMode="auto">
          <a:xfrm>
            <a:off x="9047163" y="590850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7674" name="Rectangle 26"/>
          <p:cNvSpPr>
            <a:spLocks noChangeArrowheads="1"/>
          </p:cNvSpPr>
          <p:nvPr/>
        </p:nvSpPr>
        <p:spPr bwMode="auto">
          <a:xfrm>
            <a:off x="9263063" y="590850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7675" name="Rectangle 27"/>
          <p:cNvSpPr>
            <a:spLocks noChangeArrowheads="1"/>
          </p:cNvSpPr>
          <p:nvPr/>
        </p:nvSpPr>
        <p:spPr bwMode="auto">
          <a:xfrm>
            <a:off x="9478963" y="590850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7676" name="Rectangle 28"/>
          <p:cNvSpPr>
            <a:spLocks noChangeArrowheads="1"/>
          </p:cNvSpPr>
          <p:nvPr/>
        </p:nvSpPr>
        <p:spPr bwMode="auto">
          <a:xfrm>
            <a:off x="7319963" y="528562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7677" name="Rectangle 29"/>
          <p:cNvSpPr>
            <a:spLocks noChangeArrowheads="1"/>
          </p:cNvSpPr>
          <p:nvPr/>
        </p:nvSpPr>
        <p:spPr bwMode="auto">
          <a:xfrm>
            <a:off x="7535863" y="528562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7678" name="Rectangle 30"/>
          <p:cNvSpPr>
            <a:spLocks noChangeArrowheads="1"/>
          </p:cNvSpPr>
          <p:nvPr/>
        </p:nvSpPr>
        <p:spPr bwMode="auto">
          <a:xfrm>
            <a:off x="7751763" y="528562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7679" name="Rectangle 31"/>
          <p:cNvSpPr>
            <a:spLocks noChangeArrowheads="1"/>
          </p:cNvSpPr>
          <p:nvPr/>
        </p:nvSpPr>
        <p:spPr bwMode="auto">
          <a:xfrm>
            <a:off x="7967663" y="528562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7680" name="Rectangle 32"/>
          <p:cNvSpPr>
            <a:spLocks noChangeArrowheads="1"/>
          </p:cNvSpPr>
          <p:nvPr/>
        </p:nvSpPr>
        <p:spPr bwMode="auto">
          <a:xfrm>
            <a:off x="8183563" y="528562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7681" name="Rectangle 33"/>
          <p:cNvSpPr>
            <a:spLocks noChangeArrowheads="1"/>
          </p:cNvSpPr>
          <p:nvPr/>
        </p:nvSpPr>
        <p:spPr bwMode="auto">
          <a:xfrm>
            <a:off x="8399463" y="528562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7682" name="Rectangle 34"/>
          <p:cNvSpPr>
            <a:spLocks noChangeArrowheads="1"/>
          </p:cNvSpPr>
          <p:nvPr/>
        </p:nvSpPr>
        <p:spPr bwMode="auto">
          <a:xfrm>
            <a:off x="8615363" y="528562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7683" name="Rectangle 35"/>
          <p:cNvSpPr>
            <a:spLocks noChangeArrowheads="1"/>
          </p:cNvSpPr>
          <p:nvPr/>
        </p:nvSpPr>
        <p:spPr bwMode="auto">
          <a:xfrm>
            <a:off x="8831263" y="528562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7684" name="Rectangle 36"/>
          <p:cNvSpPr>
            <a:spLocks noChangeArrowheads="1"/>
          </p:cNvSpPr>
          <p:nvPr/>
        </p:nvSpPr>
        <p:spPr bwMode="auto">
          <a:xfrm>
            <a:off x="9047163" y="528562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7685" name="Rectangle 37"/>
          <p:cNvSpPr>
            <a:spLocks noChangeArrowheads="1"/>
          </p:cNvSpPr>
          <p:nvPr/>
        </p:nvSpPr>
        <p:spPr bwMode="auto">
          <a:xfrm>
            <a:off x="9263063" y="528562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7686" name="Rectangle 38"/>
          <p:cNvSpPr>
            <a:spLocks noChangeArrowheads="1"/>
          </p:cNvSpPr>
          <p:nvPr/>
        </p:nvSpPr>
        <p:spPr bwMode="auto">
          <a:xfrm>
            <a:off x="9478963" y="528562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7687" name="Rectangle 39"/>
          <p:cNvSpPr>
            <a:spLocks noChangeArrowheads="1"/>
          </p:cNvSpPr>
          <p:nvPr/>
        </p:nvSpPr>
        <p:spPr bwMode="auto">
          <a:xfrm>
            <a:off x="9694863" y="528562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7688" name="Rectangle 40"/>
          <p:cNvSpPr>
            <a:spLocks noChangeArrowheads="1"/>
          </p:cNvSpPr>
          <p:nvPr/>
        </p:nvSpPr>
        <p:spPr bwMode="auto">
          <a:xfrm>
            <a:off x="9694863" y="590850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7689" name="Rectangle 41"/>
          <p:cNvSpPr>
            <a:spLocks noChangeArrowheads="1"/>
          </p:cNvSpPr>
          <p:nvPr/>
        </p:nvSpPr>
        <p:spPr bwMode="auto">
          <a:xfrm>
            <a:off x="7246938" y="5584244"/>
            <a:ext cx="144462"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7690" name="Rectangle 42"/>
          <p:cNvSpPr>
            <a:spLocks noChangeArrowheads="1"/>
          </p:cNvSpPr>
          <p:nvPr/>
        </p:nvSpPr>
        <p:spPr bwMode="auto">
          <a:xfrm>
            <a:off x="7319964" y="3701305"/>
            <a:ext cx="2663825" cy="82674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sz="1200">
                <a:ea typeface="Taipei" charset="-120"/>
              </a:rPr>
              <a:t>Partition 1</a:t>
            </a:r>
          </a:p>
        </p:txBody>
      </p:sp>
      <p:sp>
        <p:nvSpPr>
          <p:cNvPr id="27691" name="Rectangle 43"/>
          <p:cNvSpPr>
            <a:spLocks noChangeArrowheads="1"/>
          </p:cNvSpPr>
          <p:nvPr/>
        </p:nvSpPr>
        <p:spPr bwMode="auto">
          <a:xfrm>
            <a:off x="7319963" y="4312152"/>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7692" name="Rectangle 44"/>
          <p:cNvSpPr>
            <a:spLocks noChangeArrowheads="1"/>
          </p:cNvSpPr>
          <p:nvPr/>
        </p:nvSpPr>
        <p:spPr bwMode="auto">
          <a:xfrm>
            <a:off x="7535863" y="4312152"/>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7693" name="Rectangle 45"/>
          <p:cNvSpPr>
            <a:spLocks noChangeArrowheads="1"/>
          </p:cNvSpPr>
          <p:nvPr/>
        </p:nvSpPr>
        <p:spPr bwMode="auto">
          <a:xfrm>
            <a:off x="7751763" y="4312152"/>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7694" name="Rectangle 46"/>
          <p:cNvSpPr>
            <a:spLocks noChangeArrowheads="1"/>
          </p:cNvSpPr>
          <p:nvPr/>
        </p:nvSpPr>
        <p:spPr bwMode="auto">
          <a:xfrm>
            <a:off x="7967663" y="4312152"/>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7695" name="Rectangle 47"/>
          <p:cNvSpPr>
            <a:spLocks noChangeArrowheads="1"/>
          </p:cNvSpPr>
          <p:nvPr/>
        </p:nvSpPr>
        <p:spPr bwMode="auto">
          <a:xfrm>
            <a:off x="8183563" y="4312152"/>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7696" name="Rectangle 48"/>
          <p:cNvSpPr>
            <a:spLocks noChangeArrowheads="1"/>
          </p:cNvSpPr>
          <p:nvPr/>
        </p:nvSpPr>
        <p:spPr bwMode="auto">
          <a:xfrm>
            <a:off x="8399463" y="4312152"/>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7697" name="Rectangle 49"/>
          <p:cNvSpPr>
            <a:spLocks noChangeArrowheads="1"/>
          </p:cNvSpPr>
          <p:nvPr/>
        </p:nvSpPr>
        <p:spPr bwMode="auto">
          <a:xfrm>
            <a:off x="8615363" y="4312152"/>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7698" name="Rectangle 50"/>
          <p:cNvSpPr>
            <a:spLocks noChangeArrowheads="1"/>
          </p:cNvSpPr>
          <p:nvPr/>
        </p:nvSpPr>
        <p:spPr bwMode="auto">
          <a:xfrm>
            <a:off x="8831263" y="4312152"/>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7699" name="Rectangle 51"/>
          <p:cNvSpPr>
            <a:spLocks noChangeArrowheads="1"/>
          </p:cNvSpPr>
          <p:nvPr/>
        </p:nvSpPr>
        <p:spPr bwMode="auto">
          <a:xfrm>
            <a:off x="9047163" y="4312152"/>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7700" name="Rectangle 52"/>
          <p:cNvSpPr>
            <a:spLocks noChangeArrowheads="1"/>
          </p:cNvSpPr>
          <p:nvPr/>
        </p:nvSpPr>
        <p:spPr bwMode="auto">
          <a:xfrm>
            <a:off x="9263063" y="4312152"/>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7701" name="Rectangle 53"/>
          <p:cNvSpPr>
            <a:spLocks noChangeArrowheads="1"/>
          </p:cNvSpPr>
          <p:nvPr/>
        </p:nvSpPr>
        <p:spPr bwMode="auto">
          <a:xfrm>
            <a:off x="9478963" y="4312152"/>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7702" name="Rectangle 54"/>
          <p:cNvSpPr>
            <a:spLocks noChangeArrowheads="1"/>
          </p:cNvSpPr>
          <p:nvPr/>
        </p:nvSpPr>
        <p:spPr bwMode="auto">
          <a:xfrm>
            <a:off x="7319963" y="370130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7703" name="Rectangle 55"/>
          <p:cNvSpPr>
            <a:spLocks noChangeArrowheads="1"/>
          </p:cNvSpPr>
          <p:nvPr/>
        </p:nvSpPr>
        <p:spPr bwMode="auto">
          <a:xfrm>
            <a:off x="7535863" y="370130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7704" name="Rectangle 56"/>
          <p:cNvSpPr>
            <a:spLocks noChangeArrowheads="1"/>
          </p:cNvSpPr>
          <p:nvPr/>
        </p:nvSpPr>
        <p:spPr bwMode="auto">
          <a:xfrm>
            <a:off x="7751763" y="370130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7705" name="Rectangle 57"/>
          <p:cNvSpPr>
            <a:spLocks noChangeArrowheads="1"/>
          </p:cNvSpPr>
          <p:nvPr/>
        </p:nvSpPr>
        <p:spPr bwMode="auto">
          <a:xfrm>
            <a:off x="7967663" y="370130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7706" name="Rectangle 58"/>
          <p:cNvSpPr>
            <a:spLocks noChangeArrowheads="1"/>
          </p:cNvSpPr>
          <p:nvPr/>
        </p:nvSpPr>
        <p:spPr bwMode="auto">
          <a:xfrm>
            <a:off x="8183563" y="370130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7707" name="Rectangle 59"/>
          <p:cNvSpPr>
            <a:spLocks noChangeArrowheads="1"/>
          </p:cNvSpPr>
          <p:nvPr/>
        </p:nvSpPr>
        <p:spPr bwMode="auto">
          <a:xfrm>
            <a:off x="8399463" y="370130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7708" name="Rectangle 60"/>
          <p:cNvSpPr>
            <a:spLocks noChangeArrowheads="1"/>
          </p:cNvSpPr>
          <p:nvPr/>
        </p:nvSpPr>
        <p:spPr bwMode="auto">
          <a:xfrm>
            <a:off x="8615363" y="370130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7709" name="Rectangle 61"/>
          <p:cNvSpPr>
            <a:spLocks noChangeArrowheads="1"/>
          </p:cNvSpPr>
          <p:nvPr/>
        </p:nvSpPr>
        <p:spPr bwMode="auto">
          <a:xfrm>
            <a:off x="8831263" y="370130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7710" name="Rectangle 62"/>
          <p:cNvSpPr>
            <a:spLocks noChangeArrowheads="1"/>
          </p:cNvSpPr>
          <p:nvPr/>
        </p:nvSpPr>
        <p:spPr bwMode="auto">
          <a:xfrm>
            <a:off x="9047163" y="370130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7711" name="Rectangle 63"/>
          <p:cNvSpPr>
            <a:spLocks noChangeArrowheads="1"/>
          </p:cNvSpPr>
          <p:nvPr/>
        </p:nvSpPr>
        <p:spPr bwMode="auto">
          <a:xfrm>
            <a:off x="9263063" y="370130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7712" name="Rectangle 64"/>
          <p:cNvSpPr>
            <a:spLocks noChangeArrowheads="1"/>
          </p:cNvSpPr>
          <p:nvPr/>
        </p:nvSpPr>
        <p:spPr bwMode="auto">
          <a:xfrm>
            <a:off x="9478963" y="370130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7713" name="Rectangle 65"/>
          <p:cNvSpPr>
            <a:spLocks noChangeArrowheads="1"/>
          </p:cNvSpPr>
          <p:nvPr/>
        </p:nvSpPr>
        <p:spPr bwMode="auto">
          <a:xfrm>
            <a:off x="9694863" y="370130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7714" name="Rectangle 66"/>
          <p:cNvSpPr>
            <a:spLocks noChangeArrowheads="1"/>
          </p:cNvSpPr>
          <p:nvPr/>
        </p:nvSpPr>
        <p:spPr bwMode="auto">
          <a:xfrm>
            <a:off x="9694863" y="4312152"/>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7715" name="Rectangle 67"/>
          <p:cNvSpPr>
            <a:spLocks noChangeArrowheads="1"/>
          </p:cNvSpPr>
          <p:nvPr/>
        </p:nvSpPr>
        <p:spPr bwMode="auto">
          <a:xfrm>
            <a:off x="7246938" y="3987887"/>
            <a:ext cx="144462"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7716" name="Rectangle 68"/>
          <p:cNvSpPr>
            <a:spLocks noChangeArrowheads="1"/>
          </p:cNvSpPr>
          <p:nvPr/>
        </p:nvSpPr>
        <p:spPr bwMode="auto">
          <a:xfrm>
            <a:off x="6743700" y="3656854"/>
            <a:ext cx="503238" cy="2659730"/>
          </a:xfrm>
          <a:prstGeom prst="rect">
            <a:avLst/>
          </a:prstGeom>
          <a:solidFill>
            <a:srgbClr val="D6C8D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sz="1600" dirty="0">
                <a:ea typeface="Taipei" charset="-120"/>
              </a:rPr>
              <a:t>OHT</a:t>
            </a:r>
          </a:p>
        </p:txBody>
      </p:sp>
      <p:sp>
        <p:nvSpPr>
          <p:cNvPr id="27717" name="Line 69"/>
          <p:cNvSpPr>
            <a:spLocks noChangeShapeType="1"/>
          </p:cNvSpPr>
          <p:nvPr/>
        </p:nvSpPr>
        <p:spPr bwMode="auto">
          <a:xfrm flipV="1">
            <a:off x="7104064" y="4204540"/>
            <a:ext cx="142875" cy="1512888"/>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7718" name="Line 70"/>
          <p:cNvSpPr>
            <a:spLocks noChangeShapeType="1"/>
          </p:cNvSpPr>
          <p:nvPr/>
        </p:nvSpPr>
        <p:spPr bwMode="auto">
          <a:xfrm flipV="1">
            <a:off x="7246939" y="3844178"/>
            <a:ext cx="865187" cy="360362"/>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7719" name="Text Box 71"/>
          <p:cNvSpPr txBox="1">
            <a:spLocks noChangeArrowheads="1"/>
          </p:cNvSpPr>
          <p:nvPr/>
        </p:nvSpPr>
        <p:spPr bwMode="auto">
          <a:xfrm>
            <a:off x="7289241" y="4911356"/>
            <a:ext cx="100001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dirty="0">
                <a:ea typeface="Taipei" charset="-120"/>
              </a:rPr>
              <a:t>Stocker 1 </a:t>
            </a:r>
          </a:p>
        </p:txBody>
      </p:sp>
      <p:sp>
        <p:nvSpPr>
          <p:cNvPr id="27720" name="Text Box 72"/>
          <p:cNvSpPr txBox="1">
            <a:spLocks noChangeArrowheads="1"/>
          </p:cNvSpPr>
          <p:nvPr/>
        </p:nvSpPr>
        <p:spPr bwMode="auto">
          <a:xfrm>
            <a:off x="7299935" y="3367907"/>
            <a:ext cx="100001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dirty="0">
                <a:ea typeface="Taipei" charset="-120"/>
              </a:rPr>
              <a:t>Stocker 2 </a:t>
            </a:r>
          </a:p>
        </p:txBody>
      </p:sp>
      <p:sp>
        <p:nvSpPr>
          <p:cNvPr id="27721" name="Line 73"/>
          <p:cNvSpPr>
            <a:spLocks noChangeShapeType="1"/>
          </p:cNvSpPr>
          <p:nvPr/>
        </p:nvSpPr>
        <p:spPr bwMode="auto">
          <a:xfrm flipH="1" flipV="1">
            <a:off x="7175500" y="5685843"/>
            <a:ext cx="1081088" cy="360362"/>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Tree>
    <p:extLst>
      <p:ext uri="{BB962C8B-B14F-4D97-AF65-F5344CB8AC3E}">
        <p14:creationId xmlns:p14="http://schemas.microsoft.com/office/powerpoint/2010/main" val="36336550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659296" y="524152"/>
            <a:ext cx="10515600" cy="670733"/>
          </a:xfrm>
        </p:spPr>
        <p:txBody>
          <a:bodyPr/>
          <a:lstStyle/>
          <a:p>
            <a:r>
              <a:rPr lang="en-US" altLang="zh-TW" sz="3600" b="1" dirty="0"/>
              <a:t>1.4.4 </a:t>
            </a:r>
            <a:r>
              <a:rPr lang="en-US" altLang="ja-JP" sz="3600" b="1" dirty="0"/>
              <a:t> </a:t>
            </a:r>
            <a:r>
              <a:rPr lang="en-US" altLang="zh-TW" sz="3600" b="1" dirty="0"/>
              <a:t> WD Stocker </a:t>
            </a:r>
            <a:r>
              <a:rPr lang="en-US" altLang="zh-TW" sz="2800" b="1" dirty="0">
                <a:sym typeface="Wingdings" panose="05000000000000000000" pitchFamily="2" charset="2"/>
              </a:rPr>
              <a:t>:</a:t>
            </a:r>
            <a:r>
              <a:rPr lang="en-US" altLang="zh-TW" sz="2800" b="1" dirty="0">
                <a:solidFill>
                  <a:schemeClr val="tx1"/>
                </a:solidFill>
                <a:sym typeface="Wingdings" panose="05000000000000000000" pitchFamily="2" charset="2"/>
              </a:rPr>
              <a:t> </a:t>
            </a:r>
            <a:r>
              <a:rPr lang="en-US" altLang="ja-JP" sz="2400" b="1" dirty="0">
                <a:solidFill>
                  <a:schemeClr val="tx1"/>
                </a:solidFill>
              </a:rPr>
              <a:t>Stocker Balance</a:t>
            </a:r>
            <a:r>
              <a:rPr lang="en-US" altLang="zh-TW" sz="2400" b="1" dirty="0">
                <a:solidFill>
                  <a:schemeClr val="tx1"/>
                </a:solidFill>
              </a:rPr>
              <a:t> (STK to STK)  (</a:t>
            </a:r>
          </a:p>
        </p:txBody>
      </p:sp>
      <p:sp>
        <p:nvSpPr>
          <p:cNvPr id="88067" name="Rectangle 3"/>
          <p:cNvSpPr>
            <a:spLocks noGrp="1" noChangeArrowheads="1"/>
          </p:cNvSpPr>
          <p:nvPr>
            <p:ph type="body" idx="4294967295"/>
          </p:nvPr>
        </p:nvSpPr>
        <p:spPr>
          <a:xfrm>
            <a:off x="540000" y="1440000"/>
            <a:ext cx="10788400" cy="654190"/>
          </a:xfrm>
        </p:spPr>
        <p:txBody>
          <a:bodyPr/>
          <a:lstStyle/>
          <a:p>
            <a:pPr>
              <a:buFontTx/>
              <a:buNone/>
            </a:pPr>
            <a:r>
              <a:rPr lang="en-US" altLang="zh-TW" sz="1800" dirty="0"/>
              <a:t>Obtain the "</a:t>
            </a:r>
            <a:r>
              <a:rPr lang="en-US" altLang="zh-TW" sz="1800" dirty="0" err="1"/>
              <a:t>balance_model_cat_list</a:t>
            </a:r>
            <a:r>
              <a:rPr lang="en-US" altLang="zh-TW" sz="1800" dirty="0"/>
              <a:t>" setting from the system parameters, and filter out the goods that cannot be balanced. </a:t>
            </a:r>
            <a:r>
              <a:rPr lang="zh-TW" altLang="en-US" sz="1800" b="1" dirty="0"/>
              <a:t>。</a:t>
            </a:r>
          </a:p>
        </p:txBody>
      </p:sp>
      <p:pic>
        <p:nvPicPr>
          <p:cNvPr id="2" name="圖片 1"/>
          <p:cNvPicPr>
            <a:picLocks noChangeAspect="1"/>
          </p:cNvPicPr>
          <p:nvPr/>
        </p:nvPicPr>
        <p:blipFill>
          <a:blip r:embed="rId3"/>
          <a:stretch>
            <a:fillRect/>
          </a:stretch>
        </p:blipFill>
        <p:spPr>
          <a:xfrm>
            <a:off x="659296" y="2094190"/>
            <a:ext cx="5867400" cy="600075"/>
          </a:xfrm>
          <a:prstGeom prst="rect">
            <a:avLst/>
          </a:prstGeom>
        </p:spPr>
      </p:pic>
    </p:spTree>
    <p:extLst>
      <p:ext uri="{BB962C8B-B14F-4D97-AF65-F5344CB8AC3E}">
        <p14:creationId xmlns:p14="http://schemas.microsoft.com/office/powerpoint/2010/main" val="29632817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59296" y="524153"/>
            <a:ext cx="10515600" cy="747156"/>
          </a:xfrm>
        </p:spPr>
        <p:txBody>
          <a:bodyPr/>
          <a:lstStyle/>
          <a:p>
            <a:r>
              <a:rPr lang="en-US" altLang="zh-TW" sz="3600" dirty="0">
                <a:ea typeface="Arial Unicode MS" pitchFamily="34" charset="-120"/>
              </a:rPr>
              <a:t>Stocker </a:t>
            </a:r>
            <a:r>
              <a:rPr lang="en-US" altLang="zh-TW" sz="3600" dirty="0" err="1">
                <a:ea typeface="Arial Unicode MS" pitchFamily="34" charset="-120"/>
              </a:rPr>
              <a:t>ZoneSet</a:t>
            </a:r>
            <a:endParaRPr lang="en-US" altLang="zh-TW" sz="3600" dirty="0">
              <a:latin typeface="Times" panose="02020603050405020304" pitchFamily="18" charset="0"/>
              <a:ea typeface="Taipei" charset="-120"/>
            </a:endParaRPr>
          </a:p>
        </p:txBody>
      </p:sp>
      <p:sp>
        <p:nvSpPr>
          <p:cNvPr id="30723" name="Text Box 3"/>
          <p:cNvSpPr txBox="1">
            <a:spLocks noChangeArrowheads="1"/>
          </p:cNvSpPr>
          <p:nvPr/>
        </p:nvSpPr>
        <p:spPr bwMode="auto">
          <a:xfrm>
            <a:off x="540000" y="1438832"/>
            <a:ext cx="76856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dirty="0">
                <a:ea typeface="Taipei" charset="-120"/>
              </a:rPr>
              <a:t>Threshold : </a:t>
            </a:r>
            <a:r>
              <a:rPr lang="en-US" altLang="zh-TW" dirty="0"/>
              <a:t>The number setting needs to be less than the set count of 103 ZONE </a:t>
            </a:r>
            <a:endParaRPr lang="en-US" altLang="zh-TW" dirty="0">
              <a:ea typeface="Taipei" charset="-120"/>
            </a:endParaRPr>
          </a:p>
        </p:txBody>
      </p:sp>
      <p:graphicFrame>
        <p:nvGraphicFramePr>
          <p:cNvPr id="30724" name="Object 4"/>
          <p:cNvGraphicFramePr>
            <a:graphicFrameLocks noChangeAspect="1"/>
          </p:cNvGraphicFramePr>
          <p:nvPr>
            <p:extLst>
              <p:ext uri="{D42A27DB-BD31-4B8C-83A1-F6EECF244321}">
                <p14:modId xmlns:p14="http://schemas.microsoft.com/office/powerpoint/2010/main" val="2671055874"/>
              </p:ext>
            </p:extLst>
          </p:nvPr>
        </p:nvGraphicFramePr>
        <p:xfrm>
          <a:off x="1269332" y="1930069"/>
          <a:ext cx="7165223" cy="3825822"/>
        </p:xfrm>
        <a:graphic>
          <a:graphicData uri="http://schemas.openxmlformats.org/presentationml/2006/ole">
            <mc:AlternateContent xmlns:mc="http://schemas.openxmlformats.org/markup-compatibility/2006">
              <mc:Choice xmlns:v="urn:schemas-microsoft-com:vml" Requires="v">
                <p:oleObj name="點陣圖影像" r:id="rId2" imgW="8171429" imgH="4361905" progId="Paint.Picture">
                  <p:embed/>
                </p:oleObj>
              </mc:Choice>
              <mc:Fallback>
                <p:oleObj name="點陣圖影像" r:id="rId2" imgW="8171429" imgH="4361905" progId="Paint.Picture">
                  <p:embed/>
                  <p:pic>
                    <p:nvPicPr>
                      <p:cNvPr id="30724"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9332" y="1930069"/>
                        <a:ext cx="7165223" cy="3825822"/>
                      </a:xfrm>
                      <a:prstGeom prst="rect">
                        <a:avLst/>
                      </a:prstGeom>
                      <a:noFill/>
                      <a:ln>
                        <a:noFill/>
                      </a:ln>
                      <a:effectLst/>
                    </p:spPr>
                  </p:pic>
                </p:oleObj>
              </mc:Fallback>
            </mc:AlternateContent>
          </a:graphicData>
        </a:graphic>
      </p:graphicFrame>
      <p:sp>
        <p:nvSpPr>
          <p:cNvPr id="30727" name="Rectangle 7"/>
          <p:cNvSpPr>
            <a:spLocks noChangeArrowheads="1"/>
          </p:cNvSpPr>
          <p:nvPr/>
        </p:nvSpPr>
        <p:spPr bwMode="auto">
          <a:xfrm>
            <a:off x="2868678" y="4914621"/>
            <a:ext cx="2906867" cy="303361"/>
          </a:xfrm>
          <a:prstGeom prst="rect">
            <a:avLst/>
          </a:prstGeom>
          <a:noFill/>
          <a:ln w="3175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0729" name="Oval 9"/>
          <p:cNvSpPr>
            <a:spLocks noChangeArrowheads="1"/>
          </p:cNvSpPr>
          <p:nvPr/>
        </p:nvSpPr>
        <p:spPr bwMode="auto">
          <a:xfrm>
            <a:off x="5662972" y="3822785"/>
            <a:ext cx="461662" cy="243224"/>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0730" name="Line 10"/>
          <p:cNvSpPr>
            <a:spLocks noChangeShapeType="1"/>
          </p:cNvSpPr>
          <p:nvPr/>
        </p:nvSpPr>
        <p:spPr bwMode="auto">
          <a:xfrm flipH="1">
            <a:off x="5048828" y="3944397"/>
            <a:ext cx="726717" cy="970224"/>
          </a:xfrm>
          <a:prstGeom prst="line">
            <a:avLst/>
          </a:prstGeom>
          <a:noFill/>
          <a:ln w="1905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Tree>
    <p:extLst>
      <p:ext uri="{BB962C8B-B14F-4D97-AF65-F5344CB8AC3E}">
        <p14:creationId xmlns:p14="http://schemas.microsoft.com/office/powerpoint/2010/main" val="2858922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59296" y="524153"/>
            <a:ext cx="10515600" cy="528362"/>
          </a:xfrm>
        </p:spPr>
        <p:txBody>
          <a:bodyPr/>
          <a:lstStyle/>
          <a:p>
            <a:r>
              <a:rPr lang="en-US" altLang="zh-TW" sz="3600" dirty="0"/>
              <a:t>Stocker Balance</a:t>
            </a:r>
          </a:p>
        </p:txBody>
      </p:sp>
      <p:sp>
        <p:nvSpPr>
          <p:cNvPr id="31747" name="Text Box 3"/>
          <p:cNvSpPr txBox="1">
            <a:spLocks noChangeArrowheads="1"/>
          </p:cNvSpPr>
          <p:nvPr/>
        </p:nvSpPr>
        <p:spPr bwMode="auto">
          <a:xfrm>
            <a:off x="540000" y="1440000"/>
            <a:ext cx="107817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dirty="0"/>
              <a:t>The bottom left window represents the list of all available Stocker/partitions.</a:t>
            </a:r>
          </a:p>
          <a:p>
            <a:r>
              <a:rPr lang="en-US" altLang="zh-TW" dirty="0"/>
              <a:t>The lower right window represents the selected Stocker/partition List and order </a:t>
            </a:r>
            <a:endParaRPr lang="zh-TW" altLang="en-US" sz="2000" dirty="0">
              <a:latin typeface="Times" panose="02020603050405020304" pitchFamily="18" charset="0"/>
              <a:ea typeface="Taipei" charset="-120"/>
            </a:endParaRPr>
          </a:p>
        </p:txBody>
      </p:sp>
      <p:graphicFrame>
        <p:nvGraphicFramePr>
          <p:cNvPr id="31748" name="Object 4"/>
          <p:cNvGraphicFramePr>
            <a:graphicFrameLocks noChangeAspect="1"/>
          </p:cNvGraphicFramePr>
          <p:nvPr>
            <p:extLst>
              <p:ext uri="{D42A27DB-BD31-4B8C-83A1-F6EECF244321}">
                <p14:modId xmlns:p14="http://schemas.microsoft.com/office/powerpoint/2010/main" val="3683558206"/>
              </p:ext>
            </p:extLst>
          </p:nvPr>
        </p:nvGraphicFramePr>
        <p:xfrm>
          <a:off x="1269332" y="2149831"/>
          <a:ext cx="7127875" cy="4041775"/>
        </p:xfrm>
        <a:graphic>
          <a:graphicData uri="http://schemas.openxmlformats.org/presentationml/2006/ole">
            <mc:AlternateContent xmlns:mc="http://schemas.openxmlformats.org/markup-compatibility/2006">
              <mc:Choice xmlns:v="urn:schemas-microsoft-com:vml" Requires="v">
                <p:oleObj name="點陣圖影像" r:id="rId3" imgW="8430802" imgH="4780952" progId="Paint.Picture">
                  <p:embed/>
                </p:oleObj>
              </mc:Choice>
              <mc:Fallback>
                <p:oleObj name="點陣圖影像" r:id="rId3" imgW="8430802" imgH="4780952" progId="Paint.Picture">
                  <p:embed/>
                  <p:pic>
                    <p:nvPicPr>
                      <p:cNvPr id="3174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9332" y="2149831"/>
                        <a:ext cx="7127875" cy="404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363954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59296" y="524152"/>
            <a:ext cx="10515600" cy="902227"/>
          </a:xfrm>
        </p:spPr>
        <p:txBody>
          <a:bodyPr/>
          <a:lstStyle/>
          <a:p>
            <a:r>
              <a:rPr lang="en-US" altLang="zh-TW" sz="3600" b="1" dirty="0"/>
              <a:t>1.4.4 </a:t>
            </a:r>
            <a:r>
              <a:rPr lang="en-US" altLang="ja-JP" sz="3600" b="1" dirty="0"/>
              <a:t> </a:t>
            </a:r>
            <a:r>
              <a:rPr lang="en-US" altLang="zh-TW" sz="3600" b="1" dirty="0"/>
              <a:t>WD Stocker </a:t>
            </a:r>
            <a:r>
              <a:rPr lang="en-US" altLang="ja-JP" sz="3600" dirty="0"/>
              <a:t>: </a:t>
            </a:r>
            <a:r>
              <a:rPr lang="en-US" altLang="ja-JP" sz="2800" dirty="0">
                <a:solidFill>
                  <a:schemeClr val="tx1"/>
                </a:solidFill>
              </a:rPr>
              <a:t>Empty Cassette Collection</a:t>
            </a:r>
            <a:r>
              <a:rPr lang="en-US" altLang="zh-TW" sz="2800" dirty="0">
                <a:solidFill>
                  <a:schemeClr val="tx1"/>
                </a:solidFill>
              </a:rPr>
              <a:t>  </a:t>
            </a:r>
          </a:p>
        </p:txBody>
      </p:sp>
      <p:sp>
        <p:nvSpPr>
          <p:cNvPr id="28675" name="Text Box 3"/>
          <p:cNvSpPr txBox="1">
            <a:spLocks noChangeArrowheads="1"/>
          </p:cNvSpPr>
          <p:nvPr/>
        </p:nvSpPr>
        <p:spPr bwMode="auto">
          <a:xfrm>
            <a:off x="594841" y="1376265"/>
            <a:ext cx="107353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b="1" dirty="0"/>
              <a:t>Purpose</a:t>
            </a:r>
            <a:r>
              <a:rPr lang="en-US" altLang="zh-TW" dirty="0"/>
              <a:t> : The stocker will automatically send the specified empty cassette from the specified stocker to the</a:t>
            </a:r>
          </a:p>
          <a:p>
            <a:r>
              <a:rPr lang="en-US" altLang="zh-TW" dirty="0"/>
              <a:t>                  Stocker </a:t>
            </a:r>
            <a:r>
              <a:rPr lang="en-US" altLang="zh-TW" u="sng" dirty="0"/>
              <a:t>102 zone </a:t>
            </a:r>
            <a:endParaRPr lang="en-US" altLang="zh-TW" sz="1600" u="sng" dirty="0">
              <a:solidFill>
                <a:srgbClr val="FF0000"/>
              </a:solidFill>
              <a:latin typeface="Times" panose="02020603050405020304" pitchFamily="18" charset="0"/>
              <a:ea typeface="Taipei" charset="-120"/>
            </a:endParaRPr>
          </a:p>
        </p:txBody>
      </p:sp>
      <p:sp>
        <p:nvSpPr>
          <p:cNvPr id="28676" name="Text Box 4"/>
          <p:cNvSpPr txBox="1">
            <a:spLocks noChangeArrowheads="1"/>
          </p:cNvSpPr>
          <p:nvPr/>
        </p:nvSpPr>
        <p:spPr bwMode="auto">
          <a:xfrm>
            <a:off x="540000" y="2011521"/>
            <a:ext cx="1070646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b="1" dirty="0">
                <a:ea typeface="Taipei" charset="-120"/>
              </a:rPr>
              <a:t>Concept</a:t>
            </a:r>
            <a:r>
              <a:rPr lang="en-US" altLang="zh-TW" dirty="0">
                <a:ea typeface="Taipei" charset="-120"/>
              </a:rPr>
              <a:t> : (1) </a:t>
            </a:r>
            <a:r>
              <a:rPr lang="en-US" altLang="zh-TW" u="sng" dirty="0"/>
              <a:t>The collection quantity and type of empty cassettes must be set in the </a:t>
            </a:r>
            <a:r>
              <a:rPr lang="en-US" altLang="zh-TW" b="1" u="sng" dirty="0" err="1">
                <a:solidFill>
                  <a:srgbClr val="FF0000"/>
                </a:solidFill>
              </a:rPr>
              <a:t>kanban</a:t>
            </a:r>
            <a:r>
              <a:rPr lang="en-US" altLang="zh-TW" u="sng" dirty="0"/>
              <a:t> setting of Stocker </a:t>
            </a:r>
          </a:p>
          <a:p>
            <a:r>
              <a:rPr lang="en-US" altLang="zh-TW" dirty="0"/>
              <a:t>                        </a:t>
            </a:r>
            <a:r>
              <a:rPr lang="en-US" altLang="zh-TW" u="sng" dirty="0"/>
              <a:t>102 Zone</a:t>
            </a:r>
            <a:r>
              <a:rPr lang="en-US" altLang="zh-TW" dirty="0"/>
              <a:t>.</a:t>
            </a:r>
            <a:endParaRPr lang="en-US" altLang="zh-TW" dirty="0">
              <a:ea typeface="Taipei" charset="-120"/>
            </a:endParaRPr>
          </a:p>
          <a:p>
            <a:r>
              <a:rPr lang="zh-TW" altLang="en-US" dirty="0">
                <a:ea typeface="Taipei" charset="-120"/>
              </a:rPr>
              <a:t>                  </a:t>
            </a:r>
            <a:r>
              <a:rPr lang="en-US" altLang="zh-TW" dirty="0">
                <a:ea typeface="Taipei" charset="-120"/>
              </a:rPr>
              <a:t>(2) </a:t>
            </a:r>
            <a:r>
              <a:rPr lang="en-US" altLang="zh-TW" u="sng" dirty="0"/>
              <a:t>The order of the collected Stockers can be set</a:t>
            </a:r>
            <a:r>
              <a:rPr lang="en-US" altLang="zh-TW" dirty="0"/>
              <a:t>. According to following figure. DCS will</a:t>
            </a:r>
            <a:r>
              <a:rPr lang="zh-TW" altLang="en-US" dirty="0"/>
              <a:t> </a:t>
            </a:r>
            <a:r>
              <a:rPr lang="en-US" altLang="zh-TW" dirty="0"/>
              <a:t>send 	command primary to the 103 zone of Stocker 1. </a:t>
            </a:r>
          </a:p>
          <a:p>
            <a:r>
              <a:rPr lang="en-US" altLang="zh-TW" dirty="0">
                <a:ea typeface="Taipei" charset="-120"/>
              </a:rPr>
              <a:t>                  (3) </a:t>
            </a:r>
            <a:r>
              <a:rPr lang="en-US" altLang="zh-TW" dirty="0"/>
              <a:t>Empty cassettes in zone 102 will not be collected by other Stockers.</a:t>
            </a:r>
            <a:endParaRPr lang="zh-TW" altLang="en-US" dirty="0">
              <a:ea typeface="Taipei" charset="-120"/>
            </a:endParaRPr>
          </a:p>
        </p:txBody>
      </p:sp>
      <p:sp>
        <p:nvSpPr>
          <p:cNvPr id="28680" name="Rectangle 8"/>
          <p:cNvSpPr>
            <a:spLocks noChangeArrowheads="1"/>
          </p:cNvSpPr>
          <p:nvPr/>
        </p:nvSpPr>
        <p:spPr bwMode="auto">
          <a:xfrm>
            <a:off x="7319964" y="5171252"/>
            <a:ext cx="2663825" cy="84044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sz="1200">
                <a:ea typeface="Taipei" charset="-120"/>
              </a:rPr>
              <a:t>Partition 1</a:t>
            </a:r>
          </a:p>
        </p:txBody>
      </p:sp>
      <p:sp>
        <p:nvSpPr>
          <p:cNvPr id="28681" name="Rectangle 9"/>
          <p:cNvSpPr>
            <a:spLocks noChangeArrowheads="1"/>
          </p:cNvSpPr>
          <p:nvPr/>
        </p:nvSpPr>
        <p:spPr bwMode="auto">
          <a:xfrm>
            <a:off x="7319963" y="5795797"/>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682" name="Rectangle 10"/>
          <p:cNvSpPr>
            <a:spLocks noChangeArrowheads="1"/>
          </p:cNvSpPr>
          <p:nvPr/>
        </p:nvSpPr>
        <p:spPr bwMode="auto">
          <a:xfrm>
            <a:off x="7967663" y="5795797"/>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683" name="Rectangle 11"/>
          <p:cNvSpPr>
            <a:spLocks noChangeArrowheads="1"/>
          </p:cNvSpPr>
          <p:nvPr/>
        </p:nvSpPr>
        <p:spPr bwMode="auto">
          <a:xfrm>
            <a:off x="8183563" y="5795797"/>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684" name="Rectangle 12"/>
          <p:cNvSpPr>
            <a:spLocks noChangeArrowheads="1"/>
          </p:cNvSpPr>
          <p:nvPr/>
        </p:nvSpPr>
        <p:spPr bwMode="auto">
          <a:xfrm>
            <a:off x="8399463" y="5795797"/>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685" name="Rectangle 13"/>
          <p:cNvSpPr>
            <a:spLocks noChangeArrowheads="1"/>
          </p:cNvSpPr>
          <p:nvPr/>
        </p:nvSpPr>
        <p:spPr bwMode="auto">
          <a:xfrm>
            <a:off x="8615363" y="5795797"/>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686" name="Rectangle 14"/>
          <p:cNvSpPr>
            <a:spLocks noChangeArrowheads="1"/>
          </p:cNvSpPr>
          <p:nvPr/>
        </p:nvSpPr>
        <p:spPr bwMode="auto">
          <a:xfrm>
            <a:off x="8831263" y="5795797"/>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687" name="Rectangle 15"/>
          <p:cNvSpPr>
            <a:spLocks noChangeArrowheads="1"/>
          </p:cNvSpPr>
          <p:nvPr/>
        </p:nvSpPr>
        <p:spPr bwMode="auto">
          <a:xfrm>
            <a:off x="9047163" y="5795797"/>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688" name="Rectangle 16"/>
          <p:cNvSpPr>
            <a:spLocks noChangeArrowheads="1"/>
          </p:cNvSpPr>
          <p:nvPr/>
        </p:nvSpPr>
        <p:spPr bwMode="auto">
          <a:xfrm>
            <a:off x="9263063" y="5795797"/>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689" name="Rectangle 17"/>
          <p:cNvSpPr>
            <a:spLocks noChangeArrowheads="1"/>
          </p:cNvSpPr>
          <p:nvPr/>
        </p:nvSpPr>
        <p:spPr bwMode="auto">
          <a:xfrm>
            <a:off x="9478963" y="5795797"/>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690" name="Rectangle 18"/>
          <p:cNvSpPr>
            <a:spLocks noChangeArrowheads="1"/>
          </p:cNvSpPr>
          <p:nvPr/>
        </p:nvSpPr>
        <p:spPr bwMode="auto">
          <a:xfrm>
            <a:off x="7319963" y="517125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691" name="Rectangle 19"/>
          <p:cNvSpPr>
            <a:spLocks noChangeArrowheads="1"/>
          </p:cNvSpPr>
          <p:nvPr/>
        </p:nvSpPr>
        <p:spPr bwMode="auto">
          <a:xfrm>
            <a:off x="7535863" y="517125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692" name="Rectangle 20"/>
          <p:cNvSpPr>
            <a:spLocks noChangeArrowheads="1"/>
          </p:cNvSpPr>
          <p:nvPr/>
        </p:nvSpPr>
        <p:spPr bwMode="auto">
          <a:xfrm>
            <a:off x="7751763" y="517125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693" name="Rectangle 21"/>
          <p:cNvSpPr>
            <a:spLocks noChangeArrowheads="1"/>
          </p:cNvSpPr>
          <p:nvPr/>
        </p:nvSpPr>
        <p:spPr bwMode="auto">
          <a:xfrm>
            <a:off x="7967663" y="517125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694" name="Rectangle 22"/>
          <p:cNvSpPr>
            <a:spLocks noChangeArrowheads="1"/>
          </p:cNvSpPr>
          <p:nvPr/>
        </p:nvSpPr>
        <p:spPr bwMode="auto">
          <a:xfrm>
            <a:off x="8183563" y="517125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695" name="Rectangle 23"/>
          <p:cNvSpPr>
            <a:spLocks noChangeArrowheads="1"/>
          </p:cNvSpPr>
          <p:nvPr/>
        </p:nvSpPr>
        <p:spPr bwMode="auto">
          <a:xfrm>
            <a:off x="8399463" y="517125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696" name="Rectangle 24"/>
          <p:cNvSpPr>
            <a:spLocks noChangeArrowheads="1"/>
          </p:cNvSpPr>
          <p:nvPr/>
        </p:nvSpPr>
        <p:spPr bwMode="auto">
          <a:xfrm>
            <a:off x="8615363" y="517125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697" name="Rectangle 25"/>
          <p:cNvSpPr>
            <a:spLocks noChangeArrowheads="1"/>
          </p:cNvSpPr>
          <p:nvPr/>
        </p:nvSpPr>
        <p:spPr bwMode="auto">
          <a:xfrm>
            <a:off x="8831263" y="517125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698" name="Rectangle 26"/>
          <p:cNvSpPr>
            <a:spLocks noChangeArrowheads="1"/>
          </p:cNvSpPr>
          <p:nvPr/>
        </p:nvSpPr>
        <p:spPr bwMode="auto">
          <a:xfrm>
            <a:off x="9047163" y="517125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699" name="Rectangle 27"/>
          <p:cNvSpPr>
            <a:spLocks noChangeArrowheads="1"/>
          </p:cNvSpPr>
          <p:nvPr/>
        </p:nvSpPr>
        <p:spPr bwMode="auto">
          <a:xfrm>
            <a:off x="9263063" y="517125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00" name="Rectangle 28"/>
          <p:cNvSpPr>
            <a:spLocks noChangeArrowheads="1"/>
          </p:cNvSpPr>
          <p:nvPr/>
        </p:nvSpPr>
        <p:spPr bwMode="auto">
          <a:xfrm>
            <a:off x="9478963" y="517125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01" name="Rectangle 29"/>
          <p:cNvSpPr>
            <a:spLocks noChangeArrowheads="1"/>
          </p:cNvSpPr>
          <p:nvPr/>
        </p:nvSpPr>
        <p:spPr bwMode="auto">
          <a:xfrm>
            <a:off x="9694863" y="517125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02" name="Rectangle 30"/>
          <p:cNvSpPr>
            <a:spLocks noChangeArrowheads="1"/>
          </p:cNvSpPr>
          <p:nvPr/>
        </p:nvSpPr>
        <p:spPr bwMode="auto">
          <a:xfrm>
            <a:off x="9694863" y="5795797"/>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03" name="Rectangle 31"/>
          <p:cNvSpPr>
            <a:spLocks noChangeArrowheads="1"/>
          </p:cNvSpPr>
          <p:nvPr/>
        </p:nvSpPr>
        <p:spPr bwMode="auto">
          <a:xfrm>
            <a:off x="7246938" y="5466966"/>
            <a:ext cx="144462"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04" name="Rectangle 32"/>
          <p:cNvSpPr>
            <a:spLocks noChangeArrowheads="1"/>
          </p:cNvSpPr>
          <p:nvPr/>
        </p:nvSpPr>
        <p:spPr bwMode="auto">
          <a:xfrm>
            <a:off x="7319964" y="3723560"/>
            <a:ext cx="2663825" cy="84044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sz="1200">
                <a:ea typeface="Taipei" charset="-120"/>
              </a:rPr>
              <a:t>Partition 1</a:t>
            </a:r>
          </a:p>
        </p:txBody>
      </p:sp>
      <p:sp>
        <p:nvSpPr>
          <p:cNvPr id="28705" name="Rectangle 33"/>
          <p:cNvSpPr>
            <a:spLocks noChangeArrowheads="1"/>
          </p:cNvSpPr>
          <p:nvPr/>
        </p:nvSpPr>
        <p:spPr bwMode="auto">
          <a:xfrm>
            <a:off x="7319963" y="434810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06" name="Rectangle 34"/>
          <p:cNvSpPr>
            <a:spLocks noChangeArrowheads="1"/>
          </p:cNvSpPr>
          <p:nvPr/>
        </p:nvSpPr>
        <p:spPr bwMode="auto">
          <a:xfrm>
            <a:off x="7535863" y="434810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07" name="Rectangle 35"/>
          <p:cNvSpPr>
            <a:spLocks noChangeArrowheads="1"/>
          </p:cNvSpPr>
          <p:nvPr/>
        </p:nvSpPr>
        <p:spPr bwMode="auto">
          <a:xfrm>
            <a:off x="7751763" y="434810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08" name="Rectangle 36"/>
          <p:cNvSpPr>
            <a:spLocks noChangeArrowheads="1"/>
          </p:cNvSpPr>
          <p:nvPr/>
        </p:nvSpPr>
        <p:spPr bwMode="auto">
          <a:xfrm>
            <a:off x="7967663" y="434810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09" name="Rectangle 37"/>
          <p:cNvSpPr>
            <a:spLocks noChangeArrowheads="1"/>
          </p:cNvSpPr>
          <p:nvPr/>
        </p:nvSpPr>
        <p:spPr bwMode="auto">
          <a:xfrm>
            <a:off x="8183563" y="434810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10" name="Rectangle 38"/>
          <p:cNvSpPr>
            <a:spLocks noChangeArrowheads="1"/>
          </p:cNvSpPr>
          <p:nvPr/>
        </p:nvSpPr>
        <p:spPr bwMode="auto">
          <a:xfrm>
            <a:off x="8399463" y="434810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11" name="Rectangle 39"/>
          <p:cNvSpPr>
            <a:spLocks noChangeArrowheads="1"/>
          </p:cNvSpPr>
          <p:nvPr/>
        </p:nvSpPr>
        <p:spPr bwMode="auto">
          <a:xfrm>
            <a:off x="8615363" y="434810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12" name="Rectangle 40"/>
          <p:cNvSpPr>
            <a:spLocks noChangeArrowheads="1"/>
          </p:cNvSpPr>
          <p:nvPr/>
        </p:nvSpPr>
        <p:spPr bwMode="auto">
          <a:xfrm>
            <a:off x="8831263" y="434810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13" name="Rectangle 41"/>
          <p:cNvSpPr>
            <a:spLocks noChangeArrowheads="1"/>
          </p:cNvSpPr>
          <p:nvPr/>
        </p:nvSpPr>
        <p:spPr bwMode="auto">
          <a:xfrm>
            <a:off x="9047163" y="434810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14" name="Rectangle 42"/>
          <p:cNvSpPr>
            <a:spLocks noChangeArrowheads="1"/>
          </p:cNvSpPr>
          <p:nvPr/>
        </p:nvSpPr>
        <p:spPr bwMode="auto">
          <a:xfrm>
            <a:off x="9263063" y="434810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15" name="Rectangle 43"/>
          <p:cNvSpPr>
            <a:spLocks noChangeArrowheads="1"/>
          </p:cNvSpPr>
          <p:nvPr/>
        </p:nvSpPr>
        <p:spPr bwMode="auto">
          <a:xfrm>
            <a:off x="9478963" y="434810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16" name="Rectangle 44"/>
          <p:cNvSpPr>
            <a:spLocks noChangeArrowheads="1"/>
          </p:cNvSpPr>
          <p:nvPr/>
        </p:nvSpPr>
        <p:spPr bwMode="auto">
          <a:xfrm>
            <a:off x="7319963" y="372355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17" name="Rectangle 45"/>
          <p:cNvSpPr>
            <a:spLocks noChangeArrowheads="1"/>
          </p:cNvSpPr>
          <p:nvPr/>
        </p:nvSpPr>
        <p:spPr bwMode="auto">
          <a:xfrm>
            <a:off x="7535863" y="372355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18" name="Rectangle 46"/>
          <p:cNvSpPr>
            <a:spLocks noChangeArrowheads="1"/>
          </p:cNvSpPr>
          <p:nvPr/>
        </p:nvSpPr>
        <p:spPr bwMode="auto">
          <a:xfrm>
            <a:off x="7751763" y="372355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19" name="Rectangle 47"/>
          <p:cNvSpPr>
            <a:spLocks noChangeArrowheads="1"/>
          </p:cNvSpPr>
          <p:nvPr/>
        </p:nvSpPr>
        <p:spPr bwMode="auto">
          <a:xfrm>
            <a:off x="7967663" y="372355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20" name="Rectangle 48"/>
          <p:cNvSpPr>
            <a:spLocks noChangeArrowheads="1"/>
          </p:cNvSpPr>
          <p:nvPr/>
        </p:nvSpPr>
        <p:spPr bwMode="auto">
          <a:xfrm>
            <a:off x="8183563" y="372355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21" name="Rectangle 49"/>
          <p:cNvSpPr>
            <a:spLocks noChangeArrowheads="1"/>
          </p:cNvSpPr>
          <p:nvPr/>
        </p:nvSpPr>
        <p:spPr bwMode="auto">
          <a:xfrm>
            <a:off x="8399463" y="372355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22" name="Rectangle 50"/>
          <p:cNvSpPr>
            <a:spLocks noChangeArrowheads="1"/>
          </p:cNvSpPr>
          <p:nvPr/>
        </p:nvSpPr>
        <p:spPr bwMode="auto">
          <a:xfrm>
            <a:off x="8615363" y="372355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23" name="Rectangle 51"/>
          <p:cNvSpPr>
            <a:spLocks noChangeArrowheads="1"/>
          </p:cNvSpPr>
          <p:nvPr/>
        </p:nvSpPr>
        <p:spPr bwMode="auto">
          <a:xfrm>
            <a:off x="8831263" y="372355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24" name="Rectangle 52"/>
          <p:cNvSpPr>
            <a:spLocks noChangeArrowheads="1"/>
          </p:cNvSpPr>
          <p:nvPr/>
        </p:nvSpPr>
        <p:spPr bwMode="auto">
          <a:xfrm>
            <a:off x="9047163" y="372355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25" name="Rectangle 53"/>
          <p:cNvSpPr>
            <a:spLocks noChangeArrowheads="1"/>
          </p:cNvSpPr>
          <p:nvPr/>
        </p:nvSpPr>
        <p:spPr bwMode="auto">
          <a:xfrm>
            <a:off x="9263063" y="372355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26" name="Rectangle 54"/>
          <p:cNvSpPr>
            <a:spLocks noChangeArrowheads="1"/>
          </p:cNvSpPr>
          <p:nvPr/>
        </p:nvSpPr>
        <p:spPr bwMode="auto">
          <a:xfrm>
            <a:off x="9478963" y="372355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27" name="Rectangle 55"/>
          <p:cNvSpPr>
            <a:spLocks noChangeArrowheads="1"/>
          </p:cNvSpPr>
          <p:nvPr/>
        </p:nvSpPr>
        <p:spPr bwMode="auto">
          <a:xfrm>
            <a:off x="9694863" y="372355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28" name="Rectangle 56"/>
          <p:cNvSpPr>
            <a:spLocks noChangeArrowheads="1"/>
          </p:cNvSpPr>
          <p:nvPr/>
        </p:nvSpPr>
        <p:spPr bwMode="auto">
          <a:xfrm>
            <a:off x="9694863" y="434810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29" name="Rectangle 57"/>
          <p:cNvSpPr>
            <a:spLocks noChangeArrowheads="1"/>
          </p:cNvSpPr>
          <p:nvPr/>
        </p:nvSpPr>
        <p:spPr bwMode="auto">
          <a:xfrm>
            <a:off x="7246938" y="3987744"/>
            <a:ext cx="144462"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30" name="Rectangle 58"/>
          <p:cNvSpPr>
            <a:spLocks noChangeArrowheads="1"/>
          </p:cNvSpPr>
          <p:nvPr/>
        </p:nvSpPr>
        <p:spPr bwMode="auto">
          <a:xfrm>
            <a:off x="6743700" y="3679109"/>
            <a:ext cx="503238" cy="2642568"/>
          </a:xfrm>
          <a:prstGeom prst="rect">
            <a:avLst/>
          </a:prstGeom>
          <a:solidFill>
            <a:srgbClr val="D6C8D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sz="1600" dirty="0">
                <a:ea typeface="Taipei" charset="-120"/>
              </a:rPr>
              <a:t>OHT</a:t>
            </a:r>
          </a:p>
        </p:txBody>
      </p:sp>
      <p:sp>
        <p:nvSpPr>
          <p:cNvPr id="28731" name="Text Box 59"/>
          <p:cNvSpPr txBox="1">
            <a:spLocks noChangeArrowheads="1"/>
          </p:cNvSpPr>
          <p:nvPr/>
        </p:nvSpPr>
        <p:spPr bwMode="auto">
          <a:xfrm>
            <a:off x="5742095" y="5927352"/>
            <a:ext cx="100001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dirty="0">
                <a:ea typeface="Taipei" charset="-120"/>
              </a:rPr>
              <a:t>Stocker 1 </a:t>
            </a:r>
          </a:p>
        </p:txBody>
      </p:sp>
      <p:sp>
        <p:nvSpPr>
          <p:cNvPr id="28732" name="Text Box 60"/>
          <p:cNvSpPr txBox="1">
            <a:spLocks noChangeArrowheads="1"/>
          </p:cNvSpPr>
          <p:nvPr/>
        </p:nvSpPr>
        <p:spPr bwMode="auto">
          <a:xfrm>
            <a:off x="7236154" y="4489636"/>
            <a:ext cx="19377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dirty="0">
                <a:ea typeface="Taipei" charset="-120"/>
              </a:rPr>
              <a:t>Stocker 4 (priority 2) </a:t>
            </a:r>
          </a:p>
        </p:txBody>
      </p:sp>
      <p:sp>
        <p:nvSpPr>
          <p:cNvPr id="28733" name="Rectangle 61"/>
          <p:cNvSpPr>
            <a:spLocks noChangeArrowheads="1"/>
          </p:cNvSpPr>
          <p:nvPr/>
        </p:nvSpPr>
        <p:spPr bwMode="auto">
          <a:xfrm>
            <a:off x="4079876" y="3679109"/>
            <a:ext cx="2663825" cy="85359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sz="1200">
                <a:ea typeface="Taipei" charset="-120"/>
              </a:rPr>
              <a:t>Partition 1</a:t>
            </a:r>
          </a:p>
        </p:txBody>
      </p:sp>
      <p:sp>
        <p:nvSpPr>
          <p:cNvPr id="28734" name="Rectangle 62"/>
          <p:cNvSpPr>
            <a:spLocks noChangeArrowheads="1"/>
          </p:cNvSpPr>
          <p:nvPr/>
        </p:nvSpPr>
        <p:spPr bwMode="auto">
          <a:xfrm>
            <a:off x="4079875" y="430365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35" name="Rectangle 63"/>
          <p:cNvSpPr>
            <a:spLocks noChangeArrowheads="1"/>
          </p:cNvSpPr>
          <p:nvPr/>
        </p:nvSpPr>
        <p:spPr bwMode="auto">
          <a:xfrm>
            <a:off x="4295775" y="430365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36" name="Rectangle 64"/>
          <p:cNvSpPr>
            <a:spLocks noChangeArrowheads="1"/>
          </p:cNvSpPr>
          <p:nvPr/>
        </p:nvSpPr>
        <p:spPr bwMode="auto">
          <a:xfrm>
            <a:off x="4511675" y="430365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37" name="Rectangle 65"/>
          <p:cNvSpPr>
            <a:spLocks noChangeArrowheads="1"/>
          </p:cNvSpPr>
          <p:nvPr/>
        </p:nvSpPr>
        <p:spPr bwMode="auto">
          <a:xfrm>
            <a:off x="4727575" y="430365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38" name="Rectangle 66"/>
          <p:cNvSpPr>
            <a:spLocks noChangeArrowheads="1"/>
          </p:cNvSpPr>
          <p:nvPr/>
        </p:nvSpPr>
        <p:spPr bwMode="auto">
          <a:xfrm>
            <a:off x="4943475" y="430365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39" name="Rectangle 67"/>
          <p:cNvSpPr>
            <a:spLocks noChangeArrowheads="1"/>
          </p:cNvSpPr>
          <p:nvPr/>
        </p:nvSpPr>
        <p:spPr bwMode="auto">
          <a:xfrm>
            <a:off x="5159375" y="430365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40" name="Rectangle 68"/>
          <p:cNvSpPr>
            <a:spLocks noChangeArrowheads="1"/>
          </p:cNvSpPr>
          <p:nvPr/>
        </p:nvSpPr>
        <p:spPr bwMode="auto">
          <a:xfrm>
            <a:off x="5375275" y="430365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41" name="Rectangle 69"/>
          <p:cNvSpPr>
            <a:spLocks noChangeArrowheads="1"/>
          </p:cNvSpPr>
          <p:nvPr/>
        </p:nvSpPr>
        <p:spPr bwMode="auto">
          <a:xfrm>
            <a:off x="5591175" y="430365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42" name="Rectangle 70"/>
          <p:cNvSpPr>
            <a:spLocks noChangeArrowheads="1"/>
          </p:cNvSpPr>
          <p:nvPr/>
        </p:nvSpPr>
        <p:spPr bwMode="auto">
          <a:xfrm>
            <a:off x="5807075" y="430365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43" name="Rectangle 71"/>
          <p:cNvSpPr>
            <a:spLocks noChangeArrowheads="1"/>
          </p:cNvSpPr>
          <p:nvPr/>
        </p:nvSpPr>
        <p:spPr bwMode="auto">
          <a:xfrm>
            <a:off x="6022975" y="430365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44" name="Rectangle 72"/>
          <p:cNvSpPr>
            <a:spLocks noChangeArrowheads="1"/>
          </p:cNvSpPr>
          <p:nvPr/>
        </p:nvSpPr>
        <p:spPr bwMode="auto">
          <a:xfrm>
            <a:off x="6238875" y="430365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45" name="Rectangle 73"/>
          <p:cNvSpPr>
            <a:spLocks noChangeArrowheads="1"/>
          </p:cNvSpPr>
          <p:nvPr/>
        </p:nvSpPr>
        <p:spPr bwMode="auto">
          <a:xfrm>
            <a:off x="4079875" y="367910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46" name="Rectangle 74"/>
          <p:cNvSpPr>
            <a:spLocks noChangeArrowheads="1"/>
          </p:cNvSpPr>
          <p:nvPr/>
        </p:nvSpPr>
        <p:spPr bwMode="auto">
          <a:xfrm>
            <a:off x="4295775" y="367910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47" name="Rectangle 75"/>
          <p:cNvSpPr>
            <a:spLocks noChangeArrowheads="1"/>
          </p:cNvSpPr>
          <p:nvPr/>
        </p:nvSpPr>
        <p:spPr bwMode="auto">
          <a:xfrm>
            <a:off x="4511675" y="367910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48" name="Rectangle 76"/>
          <p:cNvSpPr>
            <a:spLocks noChangeArrowheads="1"/>
          </p:cNvSpPr>
          <p:nvPr/>
        </p:nvSpPr>
        <p:spPr bwMode="auto">
          <a:xfrm>
            <a:off x="4727575" y="367910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49" name="Rectangle 77"/>
          <p:cNvSpPr>
            <a:spLocks noChangeArrowheads="1"/>
          </p:cNvSpPr>
          <p:nvPr/>
        </p:nvSpPr>
        <p:spPr bwMode="auto">
          <a:xfrm>
            <a:off x="4943475" y="367910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50" name="Rectangle 78"/>
          <p:cNvSpPr>
            <a:spLocks noChangeArrowheads="1"/>
          </p:cNvSpPr>
          <p:nvPr/>
        </p:nvSpPr>
        <p:spPr bwMode="auto">
          <a:xfrm>
            <a:off x="5159375" y="367910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51" name="Rectangle 79"/>
          <p:cNvSpPr>
            <a:spLocks noChangeArrowheads="1"/>
          </p:cNvSpPr>
          <p:nvPr/>
        </p:nvSpPr>
        <p:spPr bwMode="auto">
          <a:xfrm>
            <a:off x="5375275" y="367910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52" name="Rectangle 80"/>
          <p:cNvSpPr>
            <a:spLocks noChangeArrowheads="1"/>
          </p:cNvSpPr>
          <p:nvPr/>
        </p:nvSpPr>
        <p:spPr bwMode="auto">
          <a:xfrm>
            <a:off x="5591175" y="367910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53" name="Rectangle 81"/>
          <p:cNvSpPr>
            <a:spLocks noChangeArrowheads="1"/>
          </p:cNvSpPr>
          <p:nvPr/>
        </p:nvSpPr>
        <p:spPr bwMode="auto">
          <a:xfrm>
            <a:off x="5807075" y="367910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54" name="Rectangle 82"/>
          <p:cNvSpPr>
            <a:spLocks noChangeArrowheads="1"/>
          </p:cNvSpPr>
          <p:nvPr/>
        </p:nvSpPr>
        <p:spPr bwMode="auto">
          <a:xfrm>
            <a:off x="6022975" y="367910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55" name="Rectangle 83"/>
          <p:cNvSpPr>
            <a:spLocks noChangeArrowheads="1"/>
          </p:cNvSpPr>
          <p:nvPr/>
        </p:nvSpPr>
        <p:spPr bwMode="auto">
          <a:xfrm>
            <a:off x="6238875" y="367910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56" name="Rectangle 84"/>
          <p:cNvSpPr>
            <a:spLocks noChangeArrowheads="1"/>
          </p:cNvSpPr>
          <p:nvPr/>
        </p:nvSpPr>
        <p:spPr bwMode="auto">
          <a:xfrm>
            <a:off x="6454775" y="3679108"/>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57" name="Rectangle 85"/>
          <p:cNvSpPr>
            <a:spLocks noChangeArrowheads="1"/>
          </p:cNvSpPr>
          <p:nvPr/>
        </p:nvSpPr>
        <p:spPr bwMode="auto">
          <a:xfrm>
            <a:off x="6454775" y="4303655"/>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58" name="Rectangle 86"/>
          <p:cNvSpPr>
            <a:spLocks noChangeArrowheads="1"/>
          </p:cNvSpPr>
          <p:nvPr/>
        </p:nvSpPr>
        <p:spPr bwMode="auto">
          <a:xfrm>
            <a:off x="6600826" y="3944881"/>
            <a:ext cx="144463"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59" name="Rectangle 87"/>
          <p:cNvSpPr>
            <a:spLocks noChangeArrowheads="1"/>
          </p:cNvSpPr>
          <p:nvPr/>
        </p:nvSpPr>
        <p:spPr bwMode="auto">
          <a:xfrm>
            <a:off x="4079876" y="5126802"/>
            <a:ext cx="2663825" cy="840446"/>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sz="1200">
                <a:ea typeface="Taipei" charset="-120"/>
              </a:rPr>
              <a:t>Partition 1</a:t>
            </a:r>
          </a:p>
        </p:txBody>
      </p:sp>
      <p:sp>
        <p:nvSpPr>
          <p:cNvPr id="28760" name="Rectangle 88"/>
          <p:cNvSpPr>
            <a:spLocks noChangeArrowheads="1"/>
          </p:cNvSpPr>
          <p:nvPr/>
        </p:nvSpPr>
        <p:spPr bwMode="auto">
          <a:xfrm>
            <a:off x="4079875" y="5751347"/>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61" name="Rectangle 89"/>
          <p:cNvSpPr>
            <a:spLocks noChangeArrowheads="1"/>
          </p:cNvSpPr>
          <p:nvPr/>
        </p:nvSpPr>
        <p:spPr bwMode="auto">
          <a:xfrm>
            <a:off x="4295775" y="5751347"/>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62" name="Rectangle 90"/>
          <p:cNvSpPr>
            <a:spLocks noChangeArrowheads="1"/>
          </p:cNvSpPr>
          <p:nvPr/>
        </p:nvSpPr>
        <p:spPr bwMode="auto">
          <a:xfrm>
            <a:off x="4511675" y="5751347"/>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63" name="Rectangle 91"/>
          <p:cNvSpPr>
            <a:spLocks noChangeArrowheads="1"/>
          </p:cNvSpPr>
          <p:nvPr/>
        </p:nvSpPr>
        <p:spPr bwMode="auto">
          <a:xfrm>
            <a:off x="4727575" y="5751347"/>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64" name="Rectangle 92"/>
          <p:cNvSpPr>
            <a:spLocks noChangeArrowheads="1"/>
          </p:cNvSpPr>
          <p:nvPr/>
        </p:nvSpPr>
        <p:spPr bwMode="auto">
          <a:xfrm>
            <a:off x="4943475" y="5751347"/>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65" name="Rectangle 93"/>
          <p:cNvSpPr>
            <a:spLocks noChangeArrowheads="1"/>
          </p:cNvSpPr>
          <p:nvPr/>
        </p:nvSpPr>
        <p:spPr bwMode="auto">
          <a:xfrm>
            <a:off x="5159375" y="5751347"/>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66" name="Rectangle 94"/>
          <p:cNvSpPr>
            <a:spLocks noChangeArrowheads="1"/>
          </p:cNvSpPr>
          <p:nvPr/>
        </p:nvSpPr>
        <p:spPr bwMode="auto">
          <a:xfrm>
            <a:off x="5375275" y="5751347"/>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67" name="Rectangle 95"/>
          <p:cNvSpPr>
            <a:spLocks noChangeArrowheads="1"/>
          </p:cNvSpPr>
          <p:nvPr/>
        </p:nvSpPr>
        <p:spPr bwMode="auto">
          <a:xfrm>
            <a:off x="5591175" y="5751347"/>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68" name="Rectangle 96"/>
          <p:cNvSpPr>
            <a:spLocks noChangeArrowheads="1"/>
          </p:cNvSpPr>
          <p:nvPr/>
        </p:nvSpPr>
        <p:spPr bwMode="auto">
          <a:xfrm>
            <a:off x="5807075" y="5751347"/>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69" name="Rectangle 97"/>
          <p:cNvSpPr>
            <a:spLocks noChangeArrowheads="1"/>
          </p:cNvSpPr>
          <p:nvPr/>
        </p:nvSpPr>
        <p:spPr bwMode="auto">
          <a:xfrm>
            <a:off x="6022975" y="5751347"/>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70" name="Rectangle 98"/>
          <p:cNvSpPr>
            <a:spLocks noChangeArrowheads="1"/>
          </p:cNvSpPr>
          <p:nvPr/>
        </p:nvSpPr>
        <p:spPr bwMode="auto">
          <a:xfrm>
            <a:off x="6238875" y="5751347"/>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71" name="Rectangle 99"/>
          <p:cNvSpPr>
            <a:spLocks noChangeArrowheads="1"/>
          </p:cNvSpPr>
          <p:nvPr/>
        </p:nvSpPr>
        <p:spPr bwMode="auto">
          <a:xfrm>
            <a:off x="4079875" y="512680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72" name="Rectangle 100"/>
          <p:cNvSpPr>
            <a:spLocks noChangeArrowheads="1"/>
          </p:cNvSpPr>
          <p:nvPr/>
        </p:nvSpPr>
        <p:spPr bwMode="auto">
          <a:xfrm>
            <a:off x="4295775" y="512680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73" name="Rectangle 101"/>
          <p:cNvSpPr>
            <a:spLocks noChangeArrowheads="1"/>
          </p:cNvSpPr>
          <p:nvPr/>
        </p:nvSpPr>
        <p:spPr bwMode="auto">
          <a:xfrm>
            <a:off x="4511675" y="512680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74" name="Rectangle 102"/>
          <p:cNvSpPr>
            <a:spLocks noChangeArrowheads="1"/>
          </p:cNvSpPr>
          <p:nvPr/>
        </p:nvSpPr>
        <p:spPr bwMode="auto">
          <a:xfrm>
            <a:off x="4727575" y="512680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75" name="Rectangle 103"/>
          <p:cNvSpPr>
            <a:spLocks noChangeArrowheads="1"/>
          </p:cNvSpPr>
          <p:nvPr/>
        </p:nvSpPr>
        <p:spPr bwMode="auto">
          <a:xfrm>
            <a:off x="4943475" y="512680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76" name="Rectangle 104"/>
          <p:cNvSpPr>
            <a:spLocks noChangeArrowheads="1"/>
          </p:cNvSpPr>
          <p:nvPr/>
        </p:nvSpPr>
        <p:spPr bwMode="auto">
          <a:xfrm>
            <a:off x="5159375" y="512680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77" name="Rectangle 105"/>
          <p:cNvSpPr>
            <a:spLocks noChangeArrowheads="1"/>
          </p:cNvSpPr>
          <p:nvPr/>
        </p:nvSpPr>
        <p:spPr bwMode="auto">
          <a:xfrm>
            <a:off x="5375275" y="512680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78" name="Rectangle 106"/>
          <p:cNvSpPr>
            <a:spLocks noChangeArrowheads="1"/>
          </p:cNvSpPr>
          <p:nvPr/>
        </p:nvSpPr>
        <p:spPr bwMode="auto">
          <a:xfrm>
            <a:off x="5591175" y="512680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79" name="Rectangle 107"/>
          <p:cNvSpPr>
            <a:spLocks noChangeArrowheads="1"/>
          </p:cNvSpPr>
          <p:nvPr/>
        </p:nvSpPr>
        <p:spPr bwMode="auto">
          <a:xfrm>
            <a:off x="5807075" y="512680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80" name="Rectangle 108"/>
          <p:cNvSpPr>
            <a:spLocks noChangeArrowheads="1"/>
          </p:cNvSpPr>
          <p:nvPr/>
        </p:nvSpPr>
        <p:spPr bwMode="auto">
          <a:xfrm>
            <a:off x="6022975" y="512680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81" name="Rectangle 109"/>
          <p:cNvSpPr>
            <a:spLocks noChangeArrowheads="1"/>
          </p:cNvSpPr>
          <p:nvPr/>
        </p:nvSpPr>
        <p:spPr bwMode="auto">
          <a:xfrm>
            <a:off x="6238875" y="512680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82" name="Rectangle 110"/>
          <p:cNvSpPr>
            <a:spLocks noChangeArrowheads="1"/>
          </p:cNvSpPr>
          <p:nvPr/>
        </p:nvSpPr>
        <p:spPr bwMode="auto">
          <a:xfrm>
            <a:off x="6454775" y="512680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83" name="Rectangle 111"/>
          <p:cNvSpPr>
            <a:spLocks noChangeArrowheads="1"/>
          </p:cNvSpPr>
          <p:nvPr/>
        </p:nvSpPr>
        <p:spPr bwMode="auto">
          <a:xfrm>
            <a:off x="6454775" y="5751347"/>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84" name="Rectangle 112"/>
          <p:cNvSpPr>
            <a:spLocks noChangeArrowheads="1"/>
          </p:cNvSpPr>
          <p:nvPr/>
        </p:nvSpPr>
        <p:spPr bwMode="auto">
          <a:xfrm>
            <a:off x="6600826" y="5392573"/>
            <a:ext cx="144463"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8785" name="Text Box 113"/>
          <p:cNvSpPr txBox="1">
            <a:spLocks noChangeArrowheads="1"/>
          </p:cNvSpPr>
          <p:nvPr/>
        </p:nvSpPr>
        <p:spPr bwMode="auto">
          <a:xfrm>
            <a:off x="4950551" y="4468877"/>
            <a:ext cx="189128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dirty="0">
                <a:ea typeface="Taipei" charset="-120"/>
              </a:rPr>
              <a:t>Stocker 2(priority 1) </a:t>
            </a:r>
          </a:p>
        </p:txBody>
      </p:sp>
      <p:sp>
        <p:nvSpPr>
          <p:cNvPr id="28786" name="Text Box 114"/>
          <p:cNvSpPr txBox="1">
            <a:spLocks noChangeArrowheads="1"/>
          </p:cNvSpPr>
          <p:nvPr/>
        </p:nvSpPr>
        <p:spPr bwMode="auto">
          <a:xfrm>
            <a:off x="7252262" y="5983122"/>
            <a:ext cx="19377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dirty="0">
                <a:ea typeface="Taipei" charset="-120"/>
              </a:rPr>
              <a:t>Stocker 3 (priority 3) </a:t>
            </a:r>
          </a:p>
        </p:txBody>
      </p:sp>
      <p:sp>
        <p:nvSpPr>
          <p:cNvPr id="28787" name="Line 115"/>
          <p:cNvSpPr>
            <a:spLocks noChangeShapeType="1"/>
          </p:cNvSpPr>
          <p:nvPr/>
        </p:nvSpPr>
        <p:spPr bwMode="auto">
          <a:xfrm flipH="1">
            <a:off x="5808664" y="4183933"/>
            <a:ext cx="142875" cy="15113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8788" name="Line 116"/>
          <p:cNvSpPr>
            <a:spLocks noChangeShapeType="1"/>
          </p:cNvSpPr>
          <p:nvPr/>
        </p:nvSpPr>
        <p:spPr bwMode="auto">
          <a:xfrm flipH="1">
            <a:off x="6024563" y="4328395"/>
            <a:ext cx="2303462" cy="1366838"/>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8789" name="Line 117"/>
          <p:cNvSpPr>
            <a:spLocks noChangeShapeType="1"/>
          </p:cNvSpPr>
          <p:nvPr/>
        </p:nvSpPr>
        <p:spPr bwMode="auto">
          <a:xfrm flipH="1">
            <a:off x="6240464" y="5631625"/>
            <a:ext cx="1584325" cy="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8678" name="AutoShape 6"/>
          <p:cNvSpPr>
            <a:spLocks noChangeArrowheads="1"/>
          </p:cNvSpPr>
          <p:nvPr/>
        </p:nvSpPr>
        <p:spPr bwMode="auto">
          <a:xfrm>
            <a:off x="979350" y="4169317"/>
            <a:ext cx="2663825" cy="1297649"/>
          </a:xfrm>
          <a:prstGeom prst="wedgeRoundRectCallout">
            <a:avLst>
              <a:gd name="adj1" fmla="val 75444"/>
              <a:gd name="adj2" fmla="val 60208"/>
              <a:gd name="adj3" fmla="val 16667"/>
            </a:avLst>
          </a:prstGeom>
          <a:solidFill>
            <a:schemeClr val="bg1">
              <a:alpha val="60001"/>
            </a:schemeClr>
          </a:solidFill>
          <a:ln w="9525">
            <a:solidFill>
              <a:schemeClr val="tx1"/>
            </a:solidFill>
            <a:miter lim="800000"/>
            <a:headEnd/>
            <a:tailEnd/>
          </a:ln>
          <a:effectLst/>
        </p:spPr>
        <p:txBody>
          <a:bodyPr/>
          <a:lstStyle/>
          <a:p>
            <a:pPr algn="ctr" eaLnBrk="0" hangingPunct="0"/>
            <a:r>
              <a:rPr lang="en-US" altLang="zh-TW" sz="1400" dirty="0"/>
              <a:t>Destination Stocker can set any count  Empty Cassette user  want, and the system will automatically dispatch cassette to other Stockers to collect </a:t>
            </a:r>
            <a:endParaRPr lang="zh-TW" altLang="zh-TW" sz="1400" dirty="0">
              <a:ea typeface="Taipei" charset="-120"/>
            </a:endParaRPr>
          </a:p>
        </p:txBody>
      </p:sp>
    </p:spTree>
    <p:extLst>
      <p:ext uri="{BB962C8B-B14F-4D97-AF65-F5344CB8AC3E}">
        <p14:creationId xmlns:p14="http://schemas.microsoft.com/office/powerpoint/2010/main" val="31527957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59296" y="524153"/>
            <a:ext cx="10515600" cy="618848"/>
          </a:xfrm>
        </p:spPr>
        <p:txBody>
          <a:bodyPr/>
          <a:lstStyle/>
          <a:p>
            <a:r>
              <a:rPr lang="en-US" altLang="zh-TW" sz="3600" dirty="0" err="1"/>
              <a:t>WD_Stocker</a:t>
            </a:r>
            <a:r>
              <a:rPr lang="en-US" altLang="zh-TW" sz="3600" dirty="0"/>
              <a:t> : </a:t>
            </a:r>
            <a:r>
              <a:rPr lang="en-US" altLang="zh-TW" sz="2800" dirty="0" err="1">
                <a:solidFill>
                  <a:schemeClr val="tx1"/>
                </a:solidFill>
              </a:rPr>
              <a:t>StockerEmptyCassetteCollection</a:t>
            </a:r>
            <a:endParaRPr lang="en-US" altLang="zh-TW" sz="2800" dirty="0">
              <a:solidFill>
                <a:schemeClr val="tx1"/>
              </a:solidFill>
            </a:endParaRPr>
          </a:p>
        </p:txBody>
      </p:sp>
      <p:sp>
        <p:nvSpPr>
          <p:cNvPr id="32771" name="Text Box 3"/>
          <p:cNvSpPr txBox="1">
            <a:spLocks noChangeArrowheads="1"/>
          </p:cNvSpPr>
          <p:nvPr/>
        </p:nvSpPr>
        <p:spPr bwMode="auto">
          <a:xfrm>
            <a:off x="540000" y="1440000"/>
            <a:ext cx="771403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dirty="0"/>
              <a:t>The bottom left window represents the list of all available Stocker/partitions </a:t>
            </a:r>
          </a:p>
          <a:p>
            <a:r>
              <a:rPr lang="en-US" altLang="zh-TW" dirty="0"/>
              <a:t>The lower right window represents the selected Stocker/partition List and order </a:t>
            </a:r>
            <a:endParaRPr lang="zh-TW" altLang="en-US" sz="2000" dirty="0">
              <a:latin typeface="Times" panose="02020603050405020304" pitchFamily="18" charset="0"/>
              <a:ea typeface="Taipei" charset="-120"/>
            </a:endParaRPr>
          </a:p>
        </p:txBody>
      </p:sp>
      <p:graphicFrame>
        <p:nvGraphicFramePr>
          <p:cNvPr id="32772" name="Object 4"/>
          <p:cNvGraphicFramePr>
            <a:graphicFrameLocks noChangeAspect="1"/>
          </p:cNvGraphicFramePr>
          <p:nvPr>
            <p:extLst>
              <p:ext uri="{D42A27DB-BD31-4B8C-83A1-F6EECF244321}">
                <p14:modId xmlns:p14="http://schemas.microsoft.com/office/powerpoint/2010/main" val="1269250967"/>
              </p:ext>
            </p:extLst>
          </p:nvPr>
        </p:nvGraphicFramePr>
        <p:xfrm>
          <a:off x="1172077" y="2314527"/>
          <a:ext cx="6094997" cy="3617378"/>
        </p:xfrm>
        <a:graphic>
          <a:graphicData uri="http://schemas.openxmlformats.org/presentationml/2006/ole">
            <mc:AlternateContent xmlns:mc="http://schemas.openxmlformats.org/markup-compatibility/2006">
              <mc:Choice xmlns:v="urn:schemas-microsoft-com:vml" Requires="v">
                <p:oleObj name="點陣圖影像" r:id="rId3" imgW="7961905" imgH="4723810" progId="Paint.Picture">
                  <p:embed/>
                </p:oleObj>
              </mc:Choice>
              <mc:Fallback>
                <p:oleObj name="點陣圖影像" r:id="rId3" imgW="7961905" imgH="4723810" progId="Paint.Picture">
                  <p:embed/>
                  <p:pic>
                    <p:nvPicPr>
                      <p:cNvPr id="3277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2077" y="2314527"/>
                        <a:ext cx="6094997" cy="361737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8667392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zh-TW" sz="3600" b="1" dirty="0"/>
              <a:t>1.4.4 </a:t>
            </a:r>
            <a:r>
              <a:rPr lang="en-US" altLang="ja-JP" sz="3600" b="1" dirty="0"/>
              <a:t> </a:t>
            </a:r>
            <a:r>
              <a:rPr lang="en-US" altLang="zh-TW" sz="3600" b="1" dirty="0"/>
              <a:t>WD Stocker </a:t>
            </a:r>
            <a:r>
              <a:rPr lang="en-US" altLang="ja-JP" sz="3600" b="1" dirty="0"/>
              <a:t>: </a:t>
            </a:r>
            <a:r>
              <a:rPr lang="en-US" altLang="zh-TW" sz="2800" b="1" dirty="0">
                <a:solidFill>
                  <a:schemeClr val="tx1"/>
                </a:solidFill>
              </a:rPr>
              <a:t>Garbage</a:t>
            </a:r>
            <a:r>
              <a:rPr lang="ja-JP" altLang="en-US" sz="2800" b="1" dirty="0">
                <a:solidFill>
                  <a:schemeClr val="tx1"/>
                </a:solidFill>
              </a:rPr>
              <a:t> </a:t>
            </a:r>
            <a:r>
              <a:rPr lang="en-US" altLang="ja-JP" sz="2800" b="1" dirty="0">
                <a:solidFill>
                  <a:schemeClr val="tx1"/>
                </a:solidFill>
              </a:rPr>
              <a:t>Collection</a:t>
            </a:r>
            <a:r>
              <a:rPr lang="en-US" altLang="zh-TW" sz="2800" b="1" dirty="0">
                <a:solidFill>
                  <a:schemeClr val="tx1"/>
                </a:solidFill>
              </a:rPr>
              <a:t>  </a:t>
            </a:r>
          </a:p>
        </p:txBody>
      </p:sp>
      <p:sp>
        <p:nvSpPr>
          <p:cNvPr id="29699" name="Text Box 3"/>
          <p:cNvSpPr txBox="1">
            <a:spLocks noChangeArrowheads="1"/>
          </p:cNvSpPr>
          <p:nvPr/>
        </p:nvSpPr>
        <p:spPr bwMode="auto">
          <a:xfrm>
            <a:off x="540000" y="1440000"/>
            <a:ext cx="1079232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b="1" dirty="0"/>
              <a:t>Purpose</a:t>
            </a:r>
            <a:r>
              <a:rPr lang="en-US" altLang="zh-TW" dirty="0"/>
              <a:t> : In order to prevent the cassette occupied the Stocker 101 and 102 zones too long result to </a:t>
            </a:r>
          </a:p>
          <a:p>
            <a:r>
              <a:rPr lang="en-US" altLang="zh-TW" dirty="0"/>
              <a:t>                  affecting the inter-bay transfer  while  cassette  located in the Stocker 101</a:t>
            </a:r>
            <a:endParaRPr lang="en-US" altLang="zh-TW" sz="1600" dirty="0">
              <a:latin typeface="Times" panose="02020603050405020304" pitchFamily="18" charset="0"/>
              <a:ea typeface="Taipei" charset="-120"/>
            </a:endParaRPr>
          </a:p>
        </p:txBody>
      </p:sp>
      <p:sp>
        <p:nvSpPr>
          <p:cNvPr id="29700" name="Text Box 4"/>
          <p:cNvSpPr txBox="1">
            <a:spLocks noChangeArrowheads="1"/>
          </p:cNvSpPr>
          <p:nvPr/>
        </p:nvSpPr>
        <p:spPr bwMode="auto">
          <a:xfrm>
            <a:off x="540000" y="2157478"/>
            <a:ext cx="107923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b="1" dirty="0"/>
              <a:t>Concept: </a:t>
            </a:r>
            <a:r>
              <a:rPr lang="en-US" altLang="zh-TW" dirty="0"/>
              <a:t>When</a:t>
            </a:r>
            <a:r>
              <a:rPr lang="en-US" altLang="zh-TW" b="1" dirty="0"/>
              <a:t> </a:t>
            </a:r>
            <a:r>
              <a:rPr lang="en-US" altLang="zh-TW" dirty="0"/>
              <a:t>cassette’s zone attribute changed, the cassette entity may not change the entity location. It may only change the cassette’s zone attribute.</a:t>
            </a:r>
            <a:endParaRPr lang="zh-TW" altLang="en-US" sz="1600" dirty="0">
              <a:latin typeface="Times" panose="02020603050405020304" pitchFamily="18" charset="0"/>
              <a:ea typeface="Taipei" charset="-120"/>
            </a:endParaRPr>
          </a:p>
        </p:txBody>
      </p:sp>
      <p:sp>
        <p:nvSpPr>
          <p:cNvPr id="29702" name="Rectangle 6"/>
          <p:cNvSpPr>
            <a:spLocks noChangeArrowheads="1"/>
          </p:cNvSpPr>
          <p:nvPr/>
        </p:nvSpPr>
        <p:spPr bwMode="auto">
          <a:xfrm>
            <a:off x="9059530" y="3392154"/>
            <a:ext cx="503237" cy="2952750"/>
          </a:xfrm>
          <a:prstGeom prst="rect">
            <a:avLst/>
          </a:prstGeom>
          <a:solidFill>
            <a:srgbClr val="D6C8D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sz="1600" dirty="0">
                <a:ea typeface="Taipei" charset="-120"/>
              </a:rPr>
              <a:t>OHT</a:t>
            </a:r>
          </a:p>
        </p:txBody>
      </p:sp>
      <p:sp>
        <p:nvSpPr>
          <p:cNvPr id="29703" name="Text Box 7"/>
          <p:cNvSpPr txBox="1">
            <a:spLocks noChangeArrowheads="1"/>
          </p:cNvSpPr>
          <p:nvPr/>
        </p:nvSpPr>
        <p:spPr bwMode="auto">
          <a:xfrm>
            <a:off x="7764130" y="5984541"/>
            <a:ext cx="100001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dirty="0">
                <a:ea typeface="Taipei" charset="-120"/>
              </a:rPr>
              <a:t>Stocker 1 </a:t>
            </a:r>
          </a:p>
        </p:txBody>
      </p:sp>
      <p:sp>
        <p:nvSpPr>
          <p:cNvPr id="29704" name="Rectangle 8"/>
          <p:cNvSpPr>
            <a:spLocks noChangeArrowheads="1"/>
          </p:cNvSpPr>
          <p:nvPr/>
        </p:nvSpPr>
        <p:spPr bwMode="auto">
          <a:xfrm>
            <a:off x="6395705" y="3392155"/>
            <a:ext cx="2663825" cy="9350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sz="1200">
                <a:ea typeface="Taipei" charset="-120"/>
              </a:rPr>
              <a:t>Partition 1</a:t>
            </a:r>
          </a:p>
        </p:txBody>
      </p:sp>
      <p:sp>
        <p:nvSpPr>
          <p:cNvPr id="29705" name="Rectangle 9"/>
          <p:cNvSpPr>
            <a:spLocks noChangeArrowheads="1"/>
          </p:cNvSpPr>
          <p:nvPr/>
        </p:nvSpPr>
        <p:spPr bwMode="auto">
          <a:xfrm>
            <a:off x="6395704" y="411129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06" name="Rectangle 10"/>
          <p:cNvSpPr>
            <a:spLocks noChangeArrowheads="1"/>
          </p:cNvSpPr>
          <p:nvPr/>
        </p:nvSpPr>
        <p:spPr bwMode="auto">
          <a:xfrm>
            <a:off x="6611604" y="411129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07" name="Rectangle 11"/>
          <p:cNvSpPr>
            <a:spLocks noChangeArrowheads="1"/>
          </p:cNvSpPr>
          <p:nvPr/>
        </p:nvSpPr>
        <p:spPr bwMode="auto">
          <a:xfrm>
            <a:off x="6827504" y="411129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08" name="Rectangle 12"/>
          <p:cNvSpPr>
            <a:spLocks noChangeArrowheads="1"/>
          </p:cNvSpPr>
          <p:nvPr/>
        </p:nvSpPr>
        <p:spPr bwMode="auto">
          <a:xfrm>
            <a:off x="7043404" y="411129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09" name="Rectangle 13"/>
          <p:cNvSpPr>
            <a:spLocks noChangeArrowheads="1"/>
          </p:cNvSpPr>
          <p:nvPr/>
        </p:nvSpPr>
        <p:spPr bwMode="auto">
          <a:xfrm>
            <a:off x="7259304" y="411129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10" name="Rectangle 14"/>
          <p:cNvSpPr>
            <a:spLocks noChangeArrowheads="1"/>
          </p:cNvSpPr>
          <p:nvPr/>
        </p:nvSpPr>
        <p:spPr bwMode="auto">
          <a:xfrm>
            <a:off x="7475204" y="411129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11" name="Rectangle 15"/>
          <p:cNvSpPr>
            <a:spLocks noChangeArrowheads="1"/>
          </p:cNvSpPr>
          <p:nvPr/>
        </p:nvSpPr>
        <p:spPr bwMode="auto">
          <a:xfrm>
            <a:off x="7691104" y="411129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12" name="Rectangle 16"/>
          <p:cNvSpPr>
            <a:spLocks noChangeArrowheads="1"/>
          </p:cNvSpPr>
          <p:nvPr/>
        </p:nvSpPr>
        <p:spPr bwMode="auto">
          <a:xfrm>
            <a:off x="7907004" y="411129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13" name="Rectangle 17"/>
          <p:cNvSpPr>
            <a:spLocks noChangeArrowheads="1"/>
          </p:cNvSpPr>
          <p:nvPr/>
        </p:nvSpPr>
        <p:spPr bwMode="auto">
          <a:xfrm>
            <a:off x="8122904" y="411129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14" name="Rectangle 18"/>
          <p:cNvSpPr>
            <a:spLocks noChangeArrowheads="1"/>
          </p:cNvSpPr>
          <p:nvPr/>
        </p:nvSpPr>
        <p:spPr bwMode="auto">
          <a:xfrm>
            <a:off x="8338804" y="411129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15" name="Rectangle 19"/>
          <p:cNvSpPr>
            <a:spLocks noChangeArrowheads="1"/>
          </p:cNvSpPr>
          <p:nvPr/>
        </p:nvSpPr>
        <p:spPr bwMode="auto">
          <a:xfrm>
            <a:off x="8554704" y="411129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16" name="Rectangle 20"/>
          <p:cNvSpPr>
            <a:spLocks noChangeArrowheads="1"/>
          </p:cNvSpPr>
          <p:nvPr/>
        </p:nvSpPr>
        <p:spPr bwMode="auto">
          <a:xfrm>
            <a:off x="6395704" y="339215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17" name="Rectangle 21"/>
          <p:cNvSpPr>
            <a:spLocks noChangeArrowheads="1"/>
          </p:cNvSpPr>
          <p:nvPr/>
        </p:nvSpPr>
        <p:spPr bwMode="auto">
          <a:xfrm>
            <a:off x="6611604" y="339215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18" name="Rectangle 22"/>
          <p:cNvSpPr>
            <a:spLocks noChangeArrowheads="1"/>
          </p:cNvSpPr>
          <p:nvPr/>
        </p:nvSpPr>
        <p:spPr bwMode="auto">
          <a:xfrm>
            <a:off x="6827504" y="339215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19" name="Rectangle 23"/>
          <p:cNvSpPr>
            <a:spLocks noChangeArrowheads="1"/>
          </p:cNvSpPr>
          <p:nvPr/>
        </p:nvSpPr>
        <p:spPr bwMode="auto">
          <a:xfrm>
            <a:off x="7043404" y="339215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20" name="Rectangle 24"/>
          <p:cNvSpPr>
            <a:spLocks noChangeArrowheads="1"/>
          </p:cNvSpPr>
          <p:nvPr/>
        </p:nvSpPr>
        <p:spPr bwMode="auto">
          <a:xfrm>
            <a:off x="7259304" y="339215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21" name="Rectangle 25"/>
          <p:cNvSpPr>
            <a:spLocks noChangeArrowheads="1"/>
          </p:cNvSpPr>
          <p:nvPr/>
        </p:nvSpPr>
        <p:spPr bwMode="auto">
          <a:xfrm>
            <a:off x="7475204" y="339215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22" name="Rectangle 26"/>
          <p:cNvSpPr>
            <a:spLocks noChangeArrowheads="1"/>
          </p:cNvSpPr>
          <p:nvPr/>
        </p:nvSpPr>
        <p:spPr bwMode="auto">
          <a:xfrm>
            <a:off x="7691104" y="339215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23" name="Rectangle 27"/>
          <p:cNvSpPr>
            <a:spLocks noChangeArrowheads="1"/>
          </p:cNvSpPr>
          <p:nvPr/>
        </p:nvSpPr>
        <p:spPr bwMode="auto">
          <a:xfrm>
            <a:off x="7907004" y="339215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24" name="Rectangle 28"/>
          <p:cNvSpPr>
            <a:spLocks noChangeArrowheads="1"/>
          </p:cNvSpPr>
          <p:nvPr/>
        </p:nvSpPr>
        <p:spPr bwMode="auto">
          <a:xfrm>
            <a:off x="8122904" y="339215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25" name="Rectangle 29"/>
          <p:cNvSpPr>
            <a:spLocks noChangeArrowheads="1"/>
          </p:cNvSpPr>
          <p:nvPr/>
        </p:nvSpPr>
        <p:spPr bwMode="auto">
          <a:xfrm>
            <a:off x="8338804" y="339215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26" name="Rectangle 30"/>
          <p:cNvSpPr>
            <a:spLocks noChangeArrowheads="1"/>
          </p:cNvSpPr>
          <p:nvPr/>
        </p:nvSpPr>
        <p:spPr bwMode="auto">
          <a:xfrm>
            <a:off x="8554704" y="339215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27" name="Rectangle 31"/>
          <p:cNvSpPr>
            <a:spLocks noChangeArrowheads="1"/>
          </p:cNvSpPr>
          <p:nvPr/>
        </p:nvSpPr>
        <p:spPr bwMode="auto">
          <a:xfrm>
            <a:off x="8770604" y="3392154"/>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28" name="Rectangle 32"/>
          <p:cNvSpPr>
            <a:spLocks noChangeArrowheads="1"/>
          </p:cNvSpPr>
          <p:nvPr/>
        </p:nvSpPr>
        <p:spPr bwMode="auto">
          <a:xfrm>
            <a:off x="8770604" y="4111291"/>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29" name="Rectangle 33"/>
          <p:cNvSpPr>
            <a:spLocks noChangeArrowheads="1"/>
          </p:cNvSpPr>
          <p:nvPr/>
        </p:nvSpPr>
        <p:spPr bwMode="auto">
          <a:xfrm>
            <a:off x="8916654" y="3752517"/>
            <a:ext cx="144462"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30" name="Rectangle 34"/>
          <p:cNvSpPr>
            <a:spLocks noChangeArrowheads="1"/>
          </p:cNvSpPr>
          <p:nvPr/>
        </p:nvSpPr>
        <p:spPr bwMode="auto">
          <a:xfrm>
            <a:off x="6395705" y="4976480"/>
            <a:ext cx="2663825" cy="93503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sz="1200">
                <a:ea typeface="Taipei" charset="-120"/>
              </a:rPr>
              <a:t>Partition 1</a:t>
            </a:r>
          </a:p>
        </p:txBody>
      </p:sp>
      <p:sp>
        <p:nvSpPr>
          <p:cNvPr id="29731" name="Rectangle 35"/>
          <p:cNvSpPr>
            <a:spLocks noChangeArrowheads="1"/>
          </p:cNvSpPr>
          <p:nvPr/>
        </p:nvSpPr>
        <p:spPr bwMode="auto">
          <a:xfrm>
            <a:off x="6395704" y="5695616"/>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32" name="Rectangle 36"/>
          <p:cNvSpPr>
            <a:spLocks noChangeArrowheads="1"/>
          </p:cNvSpPr>
          <p:nvPr/>
        </p:nvSpPr>
        <p:spPr bwMode="auto">
          <a:xfrm>
            <a:off x="6611604" y="5695616"/>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33" name="Rectangle 37"/>
          <p:cNvSpPr>
            <a:spLocks noChangeArrowheads="1"/>
          </p:cNvSpPr>
          <p:nvPr/>
        </p:nvSpPr>
        <p:spPr bwMode="auto">
          <a:xfrm>
            <a:off x="6827504" y="5695616"/>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34" name="Rectangle 38"/>
          <p:cNvSpPr>
            <a:spLocks noChangeArrowheads="1"/>
          </p:cNvSpPr>
          <p:nvPr/>
        </p:nvSpPr>
        <p:spPr bwMode="auto">
          <a:xfrm>
            <a:off x="7043404" y="5695616"/>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35" name="Rectangle 39"/>
          <p:cNvSpPr>
            <a:spLocks noChangeArrowheads="1"/>
          </p:cNvSpPr>
          <p:nvPr/>
        </p:nvSpPr>
        <p:spPr bwMode="auto">
          <a:xfrm>
            <a:off x="7259304" y="5695616"/>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36" name="Rectangle 40"/>
          <p:cNvSpPr>
            <a:spLocks noChangeArrowheads="1"/>
          </p:cNvSpPr>
          <p:nvPr/>
        </p:nvSpPr>
        <p:spPr bwMode="auto">
          <a:xfrm>
            <a:off x="7475204" y="5695616"/>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37" name="Rectangle 41"/>
          <p:cNvSpPr>
            <a:spLocks noChangeArrowheads="1"/>
          </p:cNvSpPr>
          <p:nvPr/>
        </p:nvSpPr>
        <p:spPr bwMode="auto">
          <a:xfrm>
            <a:off x="7691104" y="5695616"/>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38" name="Rectangle 42"/>
          <p:cNvSpPr>
            <a:spLocks noChangeArrowheads="1"/>
          </p:cNvSpPr>
          <p:nvPr/>
        </p:nvSpPr>
        <p:spPr bwMode="auto">
          <a:xfrm>
            <a:off x="7907004" y="5695616"/>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39" name="Rectangle 43"/>
          <p:cNvSpPr>
            <a:spLocks noChangeArrowheads="1"/>
          </p:cNvSpPr>
          <p:nvPr/>
        </p:nvSpPr>
        <p:spPr bwMode="auto">
          <a:xfrm>
            <a:off x="8122904" y="5695616"/>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40" name="Rectangle 44"/>
          <p:cNvSpPr>
            <a:spLocks noChangeArrowheads="1"/>
          </p:cNvSpPr>
          <p:nvPr/>
        </p:nvSpPr>
        <p:spPr bwMode="auto">
          <a:xfrm>
            <a:off x="8338804" y="5695616"/>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41" name="Rectangle 45"/>
          <p:cNvSpPr>
            <a:spLocks noChangeArrowheads="1"/>
          </p:cNvSpPr>
          <p:nvPr/>
        </p:nvSpPr>
        <p:spPr bwMode="auto">
          <a:xfrm>
            <a:off x="8554704" y="5695616"/>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42" name="Rectangle 46"/>
          <p:cNvSpPr>
            <a:spLocks noChangeArrowheads="1"/>
          </p:cNvSpPr>
          <p:nvPr/>
        </p:nvSpPr>
        <p:spPr bwMode="auto">
          <a:xfrm>
            <a:off x="6395704" y="497647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43" name="Rectangle 47"/>
          <p:cNvSpPr>
            <a:spLocks noChangeArrowheads="1"/>
          </p:cNvSpPr>
          <p:nvPr/>
        </p:nvSpPr>
        <p:spPr bwMode="auto">
          <a:xfrm>
            <a:off x="6611604" y="497647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44" name="Rectangle 48"/>
          <p:cNvSpPr>
            <a:spLocks noChangeArrowheads="1"/>
          </p:cNvSpPr>
          <p:nvPr/>
        </p:nvSpPr>
        <p:spPr bwMode="auto">
          <a:xfrm>
            <a:off x="6827504" y="497647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45" name="Rectangle 49"/>
          <p:cNvSpPr>
            <a:spLocks noChangeArrowheads="1"/>
          </p:cNvSpPr>
          <p:nvPr/>
        </p:nvSpPr>
        <p:spPr bwMode="auto">
          <a:xfrm>
            <a:off x="7043404" y="497647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46" name="Rectangle 50"/>
          <p:cNvSpPr>
            <a:spLocks noChangeArrowheads="1"/>
          </p:cNvSpPr>
          <p:nvPr/>
        </p:nvSpPr>
        <p:spPr bwMode="auto">
          <a:xfrm>
            <a:off x="7259304" y="497647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47" name="Rectangle 51"/>
          <p:cNvSpPr>
            <a:spLocks noChangeArrowheads="1"/>
          </p:cNvSpPr>
          <p:nvPr/>
        </p:nvSpPr>
        <p:spPr bwMode="auto">
          <a:xfrm>
            <a:off x="7475204" y="497647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48" name="Rectangle 52"/>
          <p:cNvSpPr>
            <a:spLocks noChangeArrowheads="1"/>
          </p:cNvSpPr>
          <p:nvPr/>
        </p:nvSpPr>
        <p:spPr bwMode="auto">
          <a:xfrm>
            <a:off x="7691104" y="497647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49" name="Rectangle 53"/>
          <p:cNvSpPr>
            <a:spLocks noChangeArrowheads="1"/>
          </p:cNvSpPr>
          <p:nvPr/>
        </p:nvSpPr>
        <p:spPr bwMode="auto">
          <a:xfrm>
            <a:off x="7907004" y="497647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50" name="Rectangle 54"/>
          <p:cNvSpPr>
            <a:spLocks noChangeArrowheads="1"/>
          </p:cNvSpPr>
          <p:nvPr/>
        </p:nvSpPr>
        <p:spPr bwMode="auto">
          <a:xfrm>
            <a:off x="8122904" y="497647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51" name="Rectangle 55"/>
          <p:cNvSpPr>
            <a:spLocks noChangeArrowheads="1"/>
          </p:cNvSpPr>
          <p:nvPr/>
        </p:nvSpPr>
        <p:spPr bwMode="auto">
          <a:xfrm>
            <a:off x="8338804" y="497647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52" name="Rectangle 56"/>
          <p:cNvSpPr>
            <a:spLocks noChangeArrowheads="1"/>
          </p:cNvSpPr>
          <p:nvPr/>
        </p:nvSpPr>
        <p:spPr bwMode="auto">
          <a:xfrm>
            <a:off x="8554704" y="497647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53" name="Rectangle 57"/>
          <p:cNvSpPr>
            <a:spLocks noChangeArrowheads="1"/>
          </p:cNvSpPr>
          <p:nvPr/>
        </p:nvSpPr>
        <p:spPr bwMode="auto">
          <a:xfrm>
            <a:off x="8770604" y="4976479"/>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54" name="Rectangle 58"/>
          <p:cNvSpPr>
            <a:spLocks noChangeArrowheads="1"/>
          </p:cNvSpPr>
          <p:nvPr/>
        </p:nvSpPr>
        <p:spPr bwMode="auto">
          <a:xfrm>
            <a:off x="8770604" y="5695616"/>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55" name="Rectangle 59"/>
          <p:cNvSpPr>
            <a:spLocks noChangeArrowheads="1"/>
          </p:cNvSpPr>
          <p:nvPr/>
        </p:nvSpPr>
        <p:spPr bwMode="auto">
          <a:xfrm>
            <a:off x="8916654" y="5336842"/>
            <a:ext cx="144462"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56" name="Oval 60"/>
          <p:cNvSpPr>
            <a:spLocks noChangeArrowheads="1"/>
          </p:cNvSpPr>
          <p:nvPr/>
        </p:nvSpPr>
        <p:spPr bwMode="auto">
          <a:xfrm>
            <a:off x="6394116" y="4976479"/>
            <a:ext cx="215900" cy="2159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57" name="Rectangle 61"/>
          <p:cNvSpPr>
            <a:spLocks noChangeArrowheads="1"/>
          </p:cNvSpPr>
          <p:nvPr/>
        </p:nvSpPr>
        <p:spPr bwMode="auto">
          <a:xfrm>
            <a:off x="2506330" y="3681080"/>
            <a:ext cx="1800225" cy="503237"/>
          </a:xfrm>
          <a:prstGeom prst="rect">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sz="1600">
                <a:ea typeface="Taipei" charset="-120"/>
              </a:rPr>
              <a:t>101</a:t>
            </a:r>
          </a:p>
        </p:txBody>
      </p:sp>
      <p:sp>
        <p:nvSpPr>
          <p:cNvPr id="29758" name="Rectangle 62"/>
          <p:cNvSpPr>
            <a:spLocks noChangeArrowheads="1"/>
          </p:cNvSpPr>
          <p:nvPr/>
        </p:nvSpPr>
        <p:spPr bwMode="auto">
          <a:xfrm>
            <a:off x="2506330" y="4184317"/>
            <a:ext cx="1800225" cy="792163"/>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sz="1600">
                <a:ea typeface="Taipei" charset="-120"/>
              </a:rPr>
              <a:t>102</a:t>
            </a:r>
          </a:p>
        </p:txBody>
      </p:sp>
      <p:sp>
        <p:nvSpPr>
          <p:cNvPr id="29759" name="Rectangle 63"/>
          <p:cNvSpPr>
            <a:spLocks noChangeArrowheads="1"/>
          </p:cNvSpPr>
          <p:nvPr/>
        </p:nvSpPr>
        <p:spPr bwMode="auto">
          <a:xfrm>
            <a:off x="2506330" y="4976479"/>
            <a:ext cx="1800225" cy="10080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sz="1600">
                <a:ea typeface="Taipei" charset="-120"/>
              </a:rPr>
              <a:t>103</a:t>
            </a:r>
          </a:p>
        </p:txBody>
      </p:sp>
      <p:sp>
        <p:nvSpPr>
          <p:cNvPr id="29760" name="Oval 64"/>
          <p:cNvSpPr>
            <a:spLocks noChangeArrowheads="1"/>
          </p:cNvSpPr>
          <p:nvPr/>
        </p:nvSpPr>
        <p:spPr bwMode="auto">
          <a:xfrm>
            <a:off x="3874754" y="3896979"/>
            <a:ext cx="215900" cy="2159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61" name="Line 65"/>
          <p:cNvSpPr>
            <a:spLocks noChangeShapeType="1"/>
          </p:cNvSpPr>
          <p:nvPr/>
        </p:nvSpPr>
        <p:spPr bwMode="auto">
          <a:xfrm>
            <a:off x="3946191" y="4112880"/>
            <a:ext cx="0" cy="1152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9762" name="Oval 66"/>
          <p:cNvSpPr>
            <a:spLocks noChangeArrowheads="1"/>
          </p:cNvSpPr>
          <p:nvPr/>
        </p:nvSpPr>
        <p:spPr bwMode="auto">
          <a:xfrm>
            <a:off x="2722229" y="4400216"/>
            <a:ext cx="215900" cy="2159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9763" name="Line 67"/>
          <p:cNvSpPr>
            <a:spLocks noChangeShapeType="1"/>
          </p:cNvSpPr>
          <p:nvPr/>
        </p:nvSpPr>
        <p:spPr bwMode="auto">
          <a:xfrm>
            <a:off x="2793666" y="4616116"/>
            <a:ext cx="0" cy="649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9764" name="Text Box 68"/>
          <p:cNvSpPr txBox="1">
            <a:spLocks noChangeArrowheads="1"/>
          </p:cNvSpPr>
          <p:nvPr/>
        </p:nvSpPr>
        <p:spPr bwMode="auto">
          <a:xfrm>
            <a:off x="2912646" y="5933325"/>
            <a:ext cx="84933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dirty="0">
                <a:ea typeface="Taipei" charset="-120"/>
              </a:rPr>
              <a:t>Stocker </a:t>
            </a:r>
          </a:p>
        </p:txBody>
      </p:sp>
      <p:sp>
        <p:nvSpPr>
          <p:cNvPr id="29765" name="AutoShape 69"/>
          <p:cNvSpPr>
            <a:spLocks noChangeArrowheads="1"/>
          </p:cNvSpPr>
          <p:nvPr/>
        </p:nvSpPr>
        <p:spPr bwMode="auto">
          <a:xfrm>
            <a:off x="4522455" y="3536617"/>
            <a:ext cx="1584325" cy="1223963"/>
          </a:xfrm>
          <a:prstGeom prst="wedgeRoundRectCallout">
            <a:avLst>
              <a:gd name="adj1" fmla="val 65130"/>
              <a:gd name="adj2" fmla="val 7049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endParaRPr lang="zh-TW" altLang="zh-TW" sz="1600">
              <a:ea typeface="Taipei" charset="-120"/>
            </a:endParaRPr>
          </a:p>
        </p:txBody>
      </p:sp>
      <p:sp>
        <p:nvSpPr>
          <p:cNvPr id="29766" name="Text Box 70"/>
          <p:cNvSpPr txBox="1">
            <a:spLocks noChangeArrowheads="1"/>
          </p:cNvSpPr>
          <p:nvPr/>
        </p:nvSpPr>
        <p:spPr bwMode="auto">
          <a:xfrm>
            <a:off x="4576439" y="3599541"/>
            <a:ext cx="136842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zh-TW" sz="1600" dirty="0">
                <a:solidFill>
                  <a:schemeClr val="bg1"/>
                </a:solidFill>
                <a:ea typeface="Taipei" charset="-120"/>
              </a:rPr>
              <a:t>Zone change</a:t>
            </a:r>
          </a:p>
          <a:p>
            <a:pPr eaLnBrk="0" hangingPunct="0"/>
            <a:r>
              <a:rPr lang="en-US" altLang="zh-TW" sz="1600" dirty="0">
                <a:solidFill>
                  <a:schemeClr val="bg1"/>
                </a:solidFill>
              </a:rPr>
              <a:t>Cassette entities don't move</a:t>
            </a:r>
            <a:endParaRPr lang="zh-TW" altLang="en-US" sz="1600" dirty="0">
              <a:solidFill>
                <a:schemeClr val="bg1"/>
              </a:solidFill>
              <a:ea typeface="Taipei" charset="-120"/>
            </a:endParaRPr>
          </a:p>
        </p:txBody>
      </p:sp>
    </p:spTree>
    <p:extLst>
      <p:ext uri="{BB962C8B-B14F-4D97-AF65-F5344CB8AC3E}">
        <p14:creationId xmlns:p14="http://schemas.microsoft.com/office/powerpoint/2010/main" val="2517924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58800" y="525601"/>
            <a:ext cx="10515600" cy="714620"/>
          </a:xfrm>
        </p:spPr>
        <p:txBody>
          <a:bodyPr/>
          <a:lstStyle/>
          <a:p>
            <a:r>
              <a:rPr lang="en-US" altLang="zh-TW" sz="3600" b="1" dirty="0"/>
              <a:t>1.1 What is DCS ?</a:t>
            </a:r>
            <a:endParaRPr lang="zh-TW" altLang="en-US" sz="3600" b="1" dirty="0"/>
          </a:p>
        </p:txBody>
      </p:sp>
      <p:sp>
        <p:nvSpPr>
          <p:cNvPr id="3" name="文字方塊 2"/>
          <p:cNvSpPr txBox="1"/>
          <p:nvPr/>
        </p:nvSpPr>
        <p:spPr>
          <a:xfrm>
            <a:off x="540000" y="1440000"/>
            <a:ext cx="10454185" cy="4154984"/>
          </a:xfrm>
          <a:prstGeom prst="rect">
            <a:avLst/>
          </a:prstGeom>
          <a:noFill/>
        </p:spPr>
        <p:txBody>
          <a:bodyPr wrap="square" rtlCol="0">
            <a:spAutoFit/>
          </a:bodyPr>
          <a:lstStyle/>
          <a:p>
            <a:pPr>
              <a:spcBef>
                <a:spcPct val="50000"/>
              </a:spcBef>
              <a:buClr>
                <a:srgbClr val="000099"/>
              </a:buClr>
            </a:pPr>
            <a:r>
              <a:rPr lang="en-US" altLang="zh-TW" sz="2400" b="1" dirty="0"/>
              <a:t>DCS/MCS Concept :</a:t>
            </a:r>
            <a:endParaRPr lang="en-US" altLang="zh-TW" sz="2400" b="1" dirty="0">
              <a:ea typeface="Arial Unicode MS" pitchFamily="34" charset="-120"/>
            </a:endParaRPr>
          </a:p>
          <a:p>
            <a:pPr>
              <a:spcBef>
                <a:spcPct val="50000"/>
              </a:spcBef>
              <a:buClr>
                <a:srgbClr val="000099"/>
              </a:buClr>
            </a:pPr>
            <a:r>
              <a:rPr lang="en-US" altLang="zh-TW" sz="2400" dirty="0">
                <a:ea typeface="Arial Unicode MS" pitchFamily="34" charset="-120"/>
              </a:rPr>
              <a:t>What is DCS          </a:t>
            </a:r>
          </a:p>
          <a:p>
            <a:pPr eaLnBrk="0" hangingPunct="0"/>
            <a:r>
              <a:rPr lang="en-US" altLang="zh-TW" dirty="0">
                <a:ea typeface="Arial Unicode MS" pitchFamily="34" charset="-120"/>
              </a:rPr>
              <a:t>      </a:t>
            </a:r>
            <a:r>
              <a:rPr lang="en-US" altLang="zh-TW" dirty="0"/>
              <a:t>DCS is the abbreviation of Dispatching Control System (Automatic Dispatching System). DCS is the brain in the entire conveying system. Its main function is </a:t>
            </a:r>
            <a:r>
              <a:rPr lang="en-US" altLang="zh-TW" u="sng" dirty="0"/>
              <a:t>to proactively decide which dispatch orders to send to MCS to execute</a:t>
            </a:r>
            <a:r>
              <a:rPr lang="en-US" altLang="zh-TW" dirty="0"/>
              <a:t> the conveyance according to the production needs of the machine and the status of the Stocker, and to send the Cassette to the machine or the Stocker. If there is no DCS to dispatch, you can only use the manual input of Cassette and destination from OPI to place a dispatch order to MCS. </a:t>
            </a:r>
            <a:endParaRPr lang="en-US" altLang="zh-TW" b="1" dirty="0">
              <a:ea typeface="Arial Unicode MS" pitchFamily="34" charset="-120"/>
            </a:endParaRPr>
          </a:p>
          <a:p>
            <a:pPr eaLnBrk="0" hangingPunct="0"/>
            <a:r>
              <a:rPr lang="en-US" altLang="zh-TW" dirty="0">
                <a:latin typeface="Arial Unicode MS" pitchFamily="34" charset="-120"/>
                <a:ea typeface="Arial Unicode MS" pitchFamily="34" charset="-120"/>
              </a:rPr>
              <a:t>  </a:t>
            </a:r>
            <a:endParaRPr lang="en-US" altLang="zh-TW" sz="2400" dirty="0">
              <a:ea typeface="Arial Unicode MS" pitchFamily="34" charset="-120"/>
            </a:endParaRPr>
          </a:p>
          <a:p>
            <a:pPr eaLnBrk="0" hangingPunct="0"/>
            <a:endParaRPr lang="en-US" altLang="zh-TW" dirty="0">
              <a:latin typeface="Arial Unicode MS" pitchFamily="34" charset="-120"/>
              <a:ea typeface="Arial Unicode MS" pitchFamily="34" charset="-120"/>
            </a:endParaRPr>
          </a:p>
          <a:p>
            <a:pPr eaLnBrk="0" hangingPunct="0"/>
            <a:r>
              <a:rPr lang="en-US" altLang="zh-TW" sz="2400" dirty="0">
                <a:ea typeface="Arial Unicode MS" pitchFamily="34" charset="-120"/>
              </a:rPr>
              <a:t>What is MCS </a:t>
            </a:r>
          </a:p>
          <a:p>
            <a:pPr eaLnBrk="0" hangingPunct="0"/>
            <a:r>
              <a:rPr lang="en-US" altLang="zh-TW" dirty="0">
                <a:ea typeface="Arial Unicode MS" pitchFamily="34" charset="-120"/>
              </a:rPr>
              <a:t>       </a:t>
            </a:r>
            <a:r>
              <a:rPr lang="en-US" altLang="zh-TW" dirty="0"/>
              <a:t>MCS is the abbreviation of Material Control System</a:t>
            </a:r>
            <a:r>
              <a:rPr lang="en-US" altLang="zh-TW" u="sng" dirty="0"/>
              <a:t>, which is to execute the delivery order of MES (there are two kinds, one is OPI manually, the other is DCS automatic)</a:t>
            </a:r>
            <a:r>
              <a:rPr lang="en-US" altLang="zh-TW" dirty="0"/>
              <a:t>, MCS is connected to AMHS (Auto Material Handing System) to control AGV, Stocker, RGV and other transmission equipment.</a:t>
            </a:r>
            <a:endParaRPr lang="zh-TW" altLang="en-US" dirty="0"/>
          </a:p>
        </p:txBody>
      </p:sp>
    </p:spTree>
    <p:extLst>
      <p:ext uri="{BB962C8B-B14F-4D97-AF65-F5344CB8AC3E}">
        <p14:creationId xmlns:p14="http://schemas.microsoft.com/office/powerpoint/2010/main" val="38524644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695" y="2517775"/>
            <a:ext cx="8847137" cy="452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235" name="Rectangle 3"/>
          <p:cNvSpPr>
            <a:spLocks noGrp="1" noChangeArrowheads="1"/>
          </p:cNvSpPr>
          <p:nvPr>
            <p:ph type="title"/>
          </p:nvPr>
        </p:nvSpPr>
        <p:spPr>
          <a:noFill/>
          <a:ln/>
        </p:spPr>
        <p:txBody>
          <a:bodyPr/>
          <a:lstStyle/>
          <a:p>
            <a:r>
              <a:rPr lang="en-US" altLang="zh-TW" sz="3600" b="1" dirty="0"/>
              <a:t>1.4.4 </a:t>
            </a:r>
            <a:r>
              <a:rPr lang="en-US" altLang="ja-JP" sz="3600" b="1" dirty="0"/>
              <a:t> </a:t>
            </a:r>
            <a:r>
              <a:rPr lang="en-US" altLang="zh-TW" sz="3600" b="1" dirty="0"/>
              <a:t>WD Stocker </a:t>
            </a:r>
            <a:r>
              <a:rPr lang="en-US" altLang="ja-JP" sz="3600" b="1" dirty="0"/>
              <a:t>: </a:t>
            </a:r>
            <a:r>
              <a:rPr lang="en-US" altLang="zh-TW" sz="2800" b="1" dirty="0">
                <a:solidFill>
                  <a:schemeClr val="tx1"/>
                </a:solidFill>
              </a:rPr>
              <a:t>Garbage</a:t>
            </a:r>
            <a:r>
              <a:rPr lang="ja-JP" altLang="en-US" sz="2800" b="1" dirty="0">
                <a:solidFill>
                  <a:schemeClr val="tx1"/>
                </a:solidFill>
              </a:rPr>
              <a:t> </a:t>
            </a:r>
            <a:r>
              <a:rPr lang="en-US" altLang="ja-JP" sz="2800" b="1" dirty="0">
                <a:solidFill>
                  <a:schemeClr val="tx1"/>
                </a:solidFill>
              </a:rPr>
              <a:t>Collection</a:t>
            </a:r>
            <a:r>
              <a:rPr lang="en-US" altLang="zh-TW" sz="2800" b="1" dirty="0">
                <a:solidFill>
                  <a:schemeClr val="tx1"/>
                </a:solidFill>
              </a:rPr>
              <a:t>  </a:t>
            </a:r>
          </a:p>
        </p:txBody>
      </p:sp>
      <p:sp>
        <p:nvSpPr>
          <p:cNvPr id="95236" name="Text Box 4"/>
          <p:cNvSpPr txBox="1">
            <a:spLocks noChangeArrowheads="1"/>
          </p:cNvSpPr>
          <p:nvPr/>
        </p:nvSpPr>
        <p:spPr bwMode="auto">
          <a:xfrm>
            <a:off x="1367257" y="1423988"/>
            <a:ext cx="90247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1400">
                <a:latin typeface="Times" panose="02020603050405020304" pitchFamily="18" charset="0"/>
                <a:ea typeface="Taipei" charset="-120"/>
              </a:rPr>
              <a:t>Cell OPI:      WD_PUSH	 WD_STOCKER	             WD_STOCKER		     WD_STOCKER</a:t>
            </a:r>
          </a:p>
          <a:p>
            <a:r>
              <a:rPr lang="en-US" altLang="zh-TW" sz="1400">
                <a:latin typeface="Times" panose="02020603050405020304" pitchFamily="18" charset="0"/>
                <a:ea typeface="Taipei" charset="-120"/>
              </a:rPr>
              <a:t>Array OPI:	 WD_PUSH  WD_STOCKER_CST_CLEAN  WD_STOCKER_EMPTY_CST  WD_STOCKER_BALANCE</a:t>
            </a:r>
          </a:p>
        </p:txBody>
      </p:sp>
      <p:sp>
        <p:nvSpPr>
          <p:cNvPr id="95237" name="Text Box 5"/>
          <p:cNvSpPr txBox="1">
            <a:spLocks noChangeArrowheads="1"/>
          </p:cNvSpPr>
          <p:nvPr/>
        </p:nvSpPr>
        <p:spPr bwMode="auto">
          <a:xfrm>
            <a:off x="1631951" y="1245609"/>
            <a:ext cx="7470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1"/>
            <a:r>
              <a:rPr lang="en-US" altLang="zh-TW" sz="1400">
                <a:solidFill>
                  <a:srgbClr val="0000CC"/>
                </a:solidFill>
                <a:latin typeface="Times" panose="02020603050405020304" pitchFamily="18" charset="0"/>
                <a:ea typeface="Taipei" charset="-120"/>
              </a:rPr>
              <a:t>	Kanban	  GarbageClean	              </a:t>
            </a:r>
            <a:r>
              <a:rPr lang="zh-TW" altLang="en-US" sz="1400">
                <a:solidFill>
                  <a:srgbClr val="0000CC"/>
                </a:solidFill>
                <a:latin typeface="Times" panose="02020603050405020304" pitchFamily="18" charset="0"/>
                <a:ea typeface="Taipei" charset="-120"/>
              </a:rPr>
              <a:t>空</a:t>
            </a:r>
            <a:r>
              <a:rPr lang="en-US" altLang="zh-TW" sz="1400">
                <a:solidFill>
                  <a:srgbClr val="0000CC"/>
                </a:solidFill>
                <a:latin typeface="Times" panose="02020603050405020304" pitchFamily="18" charset="0"/>
                <a:ea typeface="Taipei" charset="-120"/>
              </a:rPr>
              <a:t>CST</a:t>
            </a:r>
            <a:r>
              <a:rPr lang="zh-TW" altLang="en-US" sz="1400">
                <a:solidFill>
                  <a:srgbClr val="0000CC"/>
                </a:solidFill>
                <a:latin typeface="Times" panose="02020603050405020304" pitchFamily="18" charset="0"/>
                <a:ea typeface="Taipei" charset="-120"/>
              </a:rPr>
              <a:t>收集		       </a:t>
            </a:r>
            <a:r>
              <a:rPr lang="en-US" altLang="zh-TW" sz="1400">
                <a:solidFill>
                  <a:srgbClr val="0000CC"/>
                </a:solidFill>
                <a:latin typeface="Times" panose="02020603050405020304" pitchFamily="18" charset="0"/>
                <a:ea typeface="Taipei" charset="-120"/>
              </a:rPr>
              <a:t>Balance</a:t>
            </a:r>
          </a:p>
        </p:txBody>
      </p:sp>
      <p:sp>
        <p:nvSpPr>
          <p:cNvPr id="95238" name="Text Box 6"/>
          <p:cNvSpPr txBox="1">
            <a:spLocks noChangeArrowheads="1"/>
          </p:cNvSpPr>
          <p:nvPr/>
        </p:nvSpPr>
        <p:spPr bwMode="auto">
          <a:xfrm>
            <a:off x="1367257" y="2212975"/>
            <a:ext cx="79041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1400">
                <a:latin typeface="Times" panose="02020603050405020304" pitchFamily="18" charset="0"/>
                <a:ea typeface="Taipei" charset="-120"/>
              </a:rPr>
              <a:t>CF OPI:       DDPUSXFR     DDCLNGBG     DDCOLEMP    DDBALCAP    DDSWPPOT     DDLODREQ</a:t>
            </a:r>
          </a:p>
        </p:txBody>
      </p:sp>
      <p:sp>
        <p:nvSpPr>
          <p:cNvPr id="95239" name="Line 7"/>
          <p:cNvSpPr>
            <a:spLocks noChangeShapeType="1"/>
          </p:cNvSpPr>
          <p:nvPr/>
        </p:nvSpPr>
        <p:spPr bwMode="auto">
          <a:xfrm>
            <a:off x="2807119" y="1941514"/>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95240" name="Line 8"/>
          <p:cNvSpPr>
            <a:spLocks noChangeShapeType="1"/>
          </p:cNvSpPr>
          <p:nvPr/>
        </p:nvSpPr>
        <p:spPr bwMode="auto">
          <a:xfrm>
            <a:off x="3959644" y="1941514"/>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95241" name="Line 9"/>
          <p:cNvSpPr>
            <a:spLocks noChangeShapeType="1"/>
          </p:cNvSpPr>
          <p:nvPr/>
        </p:nvSpPr>
        <p:spPr bwMode="auto">
          <a:xfrm flipH="1">
            <a:off x="5183606" y="1870076"/>
            <a:ext cx="129540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95242" name="Line 10"/>
          <p:cNvSpPr>
            <a:spLocks noChangeShapeType="1"/>
          </p:cNvSpPr>
          <p:nvPr/>
        </p:nvSpPr>
        <p:spPr bwMode="auto">
          <a:xfrm flipH="1">
            <a:off x="6336131" y="1870076"/>
            <a:ext cx="2590800"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95243" name="Rectangle 11"/>
          <p:cNvSpPr>
            <a:spLocks noChangeArrowheads="1"/>
          </p:cNvSpPr>
          <p:nvPr/>
        </p:nvSpPr>
        <p:spPr bwMode="auto">
          <a:xfrm>
            <a:off x="1438695" y="4102100"/>
            <a:ext cx="7921625" cy="259238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95244" name="Rectangle 12"/>
          <p:cNvSpPr>
            <a:spLocks noChangeArrowheads="1"/>
          </p:cNvSpPr>
          <p:nvPr/>
        </p:nvSpPr>
        <p:spPr bwMode="auto">
          <a:xfrm>
            <a:off x="1438695" y="3741739"/>
            <a:ext cx="7921625" cy="28892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95245" name="Rectangle 13"/>
          <p:cNvSpPr>
            <a:spLocks noChangeArrowheads="1"/>
          </p:cNvSpPr>
          <p:nvPr/>
        </p:nvSpPr>
        <p:spPr bwMode="auto">
          <a:xfrm rot="20146374">
            <a:off x="9190162" y="5258208"/>
            <a:ext cx="684803" cy="276999"/>
          </a:xfrm>
          <a:prstGeom prst="rect">
            <a:avLst/>
          </a:prstGeom>
          <a:solidFill>
            <a:srgbClr val="FFFF99">
              <a:alpha val="39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zh-TW" sz="1200" b="1">
                <a:solidFill>
                  <a:srgbClr val="0000CC"/>
                </a:solidFill>
              </a:rPr>
              <a:t>Balance</a:t>
            </a:r>
          </a:p>
        </p:txBody>
      </p:sp>
      <p:sp>
        <p:nvSpPr>
          <p:cNvPr id="95246" name="Rectangle 14"/>
          <p:cNvSpPr>
            <a:spLocks noChangeArrowheads="1"/>
          </p:cNvSpPr>
          <p:nvPr/>
        </p:nvSpPr>
        <p:spPr bwMode="auto">
          <a:xfrm rot="20146374">
            <a:off x="9217670" y="3672295"/>
            <a:ext cx="1075872" cy="276999"/>
          </a:xfrm>
          <a:prstGeom prst="rect">
            <a:avLst/>
          </a:prstGeom>
          <a:solidFill>
            <a:srgbClr val="FFFF99">
              <a:alpha val="39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zh-TW" sz="1200" b="1" dirty="0" err="1">
                <a:solidFill>
                  <a:srgbClr val="0000CC"/>
                </a:solidFill>
              </a:rPr>
              <a:t>GarbageClean</a:t>
            </a:r>
            <a:endParaRPr lang="en-US" altLang="zh-TW" sz="1200" b="1" dirty="0">
              <a:solidFill>
                <a:srgbClr val="0000CC"/>
              </a:solidFill>
            </a:endParaRPr>
          </a:p>
        </p:txBody>
      </p:sp>
    </p:spTree>
    <p:extLst>
      <p:ext uri="{BB962C8B-B14F-4D97-AF65-F5344CB8AC3E}">
        <p14:creationId xmlns:p14="http://schemas.microsoft.com/office/powerpoint/2010/main" val="865803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659296" y="524153"/>
            <a:ext cx="10515600" cy="636312"/>
          </a:xfrm>
        </p:spPr>
        <p:txBody>
          <a:bodyPr/>
          <a:lstStyle/>
          <a:p>
            <a:r>
              <a:rPr lang="en-US" altLang="zh-TW" sz="3600" dirty="0" err="1"/>
              <a:t>Gargabe</a:t>
            </a:r>
            <a:r>
              <a:rPr lang="en-US" altLang="zh-TW" sz="3600" dirty="0"/>
              <a:t> Clean Time</a:t>
            </a:r>
            <a:endParaRPr lang="en-US" altLang="zh-TW" sz="2800" dirty="0"/>
          </a:p>
        </p:txBody>
      </p:sp>
      <p:sp>
        <p:nvSpPr>
          <p:cNvPr id="94211" name="Text Box 3"/>
          <p:cNvSpPr txBox="1">
            <a:spLocks noChangeArrowheads="1"/>
          </p:cNvSpPr>
          <p:nvPr/>
        </p:nvSpPr>
        <p:spPr bwMode="auto">
          <a:xfrm>
            <a:off x="540000" y="1440000"/>
            <a:ext cx="77041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TW" sz="2400" b="1" dirty="0">
                <a:ea typeface="Arial Unicode MS" pitchFamily="34" charset="-120"/>
              </a:rPr>
              <a:t>Stocker </a:t>
            </a:r>
            <a:r>
              <a:rPr lang="en-US" altLang="zh-TW" sz="2400" b="1" dirty="0" err="1">
                <a:ea typeface="Arial Unicode MS" pitchFamily="34" charset="-120"/>
              </a:rPr>
              <a:t>ZoneSet</a:t>
            </a:r>
            <a:endParaRPr lang="en-US" altLang="zh-TW" sz="2400" b="1" dirty="0">
              <a:latin typeface="Times" panose="02020603050405020304" pitchFamily="18" charset="0"/>
              <a:ea typeface="Taipei" charset="-120"/>
            </a:endParaRPr>
          </a:p>
        </p:txBody>
      </p:sp>
      <p:graphicFrame>
        <p:nvGraphicFramePr>
          <p:cNvPr id="94212" name="Object 4"/>
          <p:cNvGraphicFramePr>
            <a:graphicFrameLocks noChangeAspect="1"/>
          </p:cNvGraphicFramePr>
          <p:nvPr>
            <p:extLst>
              <p:ext uri="{D42A27DB-BD31-4B8C-83A1-F6EECF244321}">
                <p14:modId xmlns:p14="http://schemas.microsoft.com/office/powerpoint/2010/main" val="2249488703"/>
              </p:ext>
            </p:extLst>
          </p:nvPr>
        </p:nvGraphicFramePr>
        <p:xfrm>
          <a:off x="1269332" y="1901665"/>
          <a:ext cx="7810500" cy="4170363"/>
        </p:xfrm>
        <a:graphic>
          <a:graphicData uri="http://schemas.openxmlformats.org/presentationml/2006/ole">
            <mc:AlternateContent xmlns:mc="http://schemas.openxmlformats.org/markup-compatibility/2006">
              <mc:Choice xmlns:v="urn:schemas-microsoft-com:vml" Requires="v">
                <p:oleObj name="點陣圖影像" r:id="rId2" imgW="8171429" imgH="4361905" progId="Paint.Picture">
                  <p:embed/>
                </p:oleObj>
              </mc:Choice>
              <mc:Fallback>
                <p:oleObj name="點陣圖影像" r:id="rId2" imgW="8171429" imgH="4361905" progId="Paint.Picture">
                  <p:embed/>
                  <p:pic>
                    <p:nvPicPr>
                      <p:cNvPr id="94212"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9332" y="1901665"/>
                        <a:ext cx="7810500" cy="417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4214" name="Rectangle 6"/>
          <p:cNvSpPr>
            <a:spLocks noChangeArrowheads="1"/>
          </p:cNvSpPr>
          <p:nvPr/>
        </p:nvSpPr>
        <p:spPr bwMode="auto">
          <a:xfrm>
            <a:off x="6163257" y="5141753"/>
            <a:ext cx="2808287" cy="360362"/>
          </a:xfrm>
          <a:prstGeom prst="rect">
            <a:avLst/>
          </a:prstGeom>
          <a:noFill/>
          <a:ln w="3175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94216" name="AutoShape 8"/>
          <p:cNvSpPr>
            <a:spLocks noChangeArrowheads="1"/>
          </p:cNvSpPr>
          <p:nvPr/>
        </p:nvSpPr>
        <p:spPr bwMode="auto">
          <a:xfrm>
            <a:off x="9120188" y="188914"/>
            <a:ext cx="1441450" cy="574675"/>
          </a:xfrm>
          <a:prstGeom prst="irregularSeal2">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800">
                <a:solidFill>
                  <a:srgbClr val="FF3300"/>
                </a:solidFill>
                <a:ea typeface="細明體" panose="02020509000000000000" pitchFamily="49" charset="-120"/>
              </a:rPr>
              <a:t>重要</a:t>
            </a:r>
          </a:p>
        </p:txBody>
      </p:sp>
    </p:spTree>
    <p:extLst>
      <p:ext uri="{BB962C8B-B14F-4D97-AF65-F5344CB8AC3E}">
        <p14:creationId xmlns:p14="http://schemas.microsoft.com/office/powerpoint/2010/main" val="5205357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59296" y="524152"/>
            <a:ext cx="10515600" cy="751195"/>
          </a:xfrm>
        </p:spPr>
        <p:txBody>
          <a:bodyPr/>
          <a:lstStyle/>
          <a:p>
            <a:r>
              <a:rPr lang="en-US" altLang="zh-TW" sz="3600" b="1" dirty="0"/>
              <a:t>DCS WD (Watch Dog Summary) </a:t>
            </a:r>
          </a:p>
        </p:txBody>
      </p:sp>
      <p:sp>
        <p:nvSpPr>
          <p:cNvPr id="46083" name="Rectangle 3"/>
          <p:cNvSpPr>
            <a:spLocks noChangeArrowheads="1"/>
          </p:cNvSpPr>
          <p:nvPr/>
        </p:nvSpPr>
        <p:spPr bwMode="auto">
          <a:xfrm>
            <a:off x="540000" y="1440000"/>
            <a:ext cx="10769684" cy="216982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38100">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600"/>
              </a:spcBef>
            </a:pPr>
            <a:r>
              <a:rPr lang="en-US" altLang="zh-TW" sz="2400" dirty="0" err="1"/>
              <a:t>WD_Clean</a:t>
            </a:r>
            <a:r>
              <a:rPr lang="en-US" altLang="zh-TW" sz="2400" dirty="0"/>
              <a:t>              : Send Cassette on EQP back to Stocker </a:t>
            </a:r>
          </a:p>
          <a:p>
            <a:pPr>
              <a:spcBef>
                <a:spcPts val="600"/>
              </a:spcBef>
            </a:pPr>
            <a:r>
              <a:rPr lang="en-US" altLang="zh-TW" sz="2400" dirty="0" err="1"/>
              <a:t>WD_LoadRequest</a:t>
            </a:r>
            <a:r>
              <a:rPr lang="en-US" altLang="zh-TW" sz="2400" dirty="0"/>
              <a:t> : Dispatch Cassette to the desired EQP </a:t>
            </a:r>
          </a:p>
          <a:p>
            <a:pPr>
              <a:spcBef>
                <a:spcPts val="600"/>
              </a:spcBef>
            </a:pPr>
            <a:r>
              <a:rPr lang="en-US" altLang="zh-TW" sz="2400" dirty="0" err="1"/>
              <a:t>WD_Push</a:t>
            </a:r>
            <a:r>
              <a:rPr lang="en-US" altLang="zh-TW" sz="2400" dirty="0"/>
              <a:t>                : move the cassette to the next step EQP’s nearest stocker </a:t>
            </a:r>
          </a:p>
          <a:p>
            <a:pPr>
              <a:spcBef>
                <a:spcPts val="600"/>
              </a:spcBef>
            </a:pPr>
            <a:r>
              <a:rPr lang="en-US" altLang="zh-TW" sz="2400" dirty="0" err="1"/>
              <a:t>WD_Stocker</a:t>
            </a:r>
            <a:r>
              <a:rPr lang="en-US" altLang="zh-TW" sz="2400" dirty="0"/>
              <a:t>           : Adjust the Cassette in the Stocker according balance rule, empty collection rule, garbage collection rule.</a:t>
            </a:r>
            <a:endParaRPr lang="en-US" altLang="zh-TW" sz="2400" dirty="0">
              <a:solidFill>
                <a:srgbClr val="FF3300"/>
              </a:solidFill>
              <a:latin typeface="Times"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24425101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title"/>
          </p:nvPr>
        </p:nvSpPr>
        <p:spPr>
          <a:xfrm>
            <a:off x="659296" y="524152"/>
            <a:ext cx="10515600" cy="722035"/>
          </a:xfrm>
        </p:spPr>
        <p:txBody>
          <a:bodyPr/>
          <a:lstStyle/>
          <a:p>
            <a:r>
              <a:rPr lang="en-US" altLang="zh-TW" sz="3600" b="1" dirty="0"/>
              <a:t>DCS Operational Architecture</a:t>
            </a:r>
            <a:endParaRPr lang="zh-TW" altLang="en-US" sz="1800" b="1" dirty="0">
              <a:ea typeface="標楷體" panose="03000509000000000000" pitchFamily="65" charset="-120"/>
            </a:endParaRPr>
          </a:p>
        </p:txBody>
      </p:sp>
      <p:sp>
        <p:nvSpPr>
          <p:cNvPr id="49156" name="Rectangle 4"/>
          <p:cNvSpPr>
            <a:spLocks noChangeArrowheads="1"/>
          </p:cNvSpPr>
          <p:nvPr/>
        </p:nvSpPr>
        <p:spPr bwMode="auto">
          <a:xfrm>
            <a:off x="3287713" y="1678246"/>
            <a:ext cx="576262" cy="2665413"/>
          </a:xfrm>
          <a:prstGeom prst="rect">
            <a:avLst/>
          </a:prstGeom>
          <a:noFill/>
          <a:ln w="12700">
            <a:solidFill>
              <a:srgbClr val="33CC33"/>
            </a:solidFill>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9157" name="Rectangle 5"/>
          <p:cNvSpPr>
            <a:spLocks noChangeArrowheads="1"/>
          </p:cNvSpPr>
          <p:nvPr/>
        </p:nvSpPr>
        <p:spPr bwMode="auto">
          <a:xfrm rot="5400000">
            <a:off x="5340351" y="3586421"/>
            <a:ext cx="576263" cy="2665413"/>
          </a:xfrm>
          <a:prstGeom prst="rect">
            <a:avLst/>
          </a:prstGeom>
          <a:noFill/>
          <a:ln w="12700">
            <a:solidFill>
              <a:srgbClr val="33CC33"/>
            </a:solidFill>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9158" name="Text Box 6"/>
          <p:cNvSpPr txBox="1">
            <a:spLocks noChangeArrowheads="1"/>
          </p:cNvSpPr>
          <p:nvPr/>
        </p:nvSpPr>
        <p:spPr bwMode="auto">
          <a:xfrm>
            <a:off x="3100867" y="4294445"/>
            <a:ext cx="1056315" cy="338554"/>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38100">
                <a:solidFill>
                  <a:srgbClr val="33CC33"/>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TW" sz="1600" b="1">
                <a:ea typeface="Taipei" charset="-120"/>
              </a:rPr>
              <a:t>AASTK010</a:t>
            </a:r>
          </a:p>
        </p:txBody>
      </p:sp>
      <p:sp>
        <p:nvSpPr>
          <p:cNvPr id="49159" name="Text Box 7"/>
          <p:cNvSpPr txBox="1">
            <a:spLocks noChangeArrowheads="1"/>
          </p:cNvSpPr>
          <p:nvPr/>
        </p:nvSpPr>
        <p:spPr bwMode="auto">
          <a:xfrm>
            <a:off x="5045555" y="5134233"/>
            <a:ext cx="1056315" cy="338554"/>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38100">
                <a:solidFill>
                  <a:srgbClr val="33CC33"/>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TW" sz="1600" b="1">
                <a:ea typeface="Taipei" charset="-120"/>
              </a:rPr>
              <a:t>AASTK030</a:t>
            </a:r>
          </a:p>
        </p:txBody>
      </p:sp>
      <p:sp>
        <p:nvSpPr>
          <p:cNvPr id="49160" name="Text Box 8"/>
          <p:cNvSpPr txBox="1">
            <a:spLocks noChangeArrowheads="1"/>
          </p:cNvSpPr>
          <p:nvPr/>
        </p:nvSpPr>
        <p:spPr bwMode="auto">
          <a:xfrm>
            <a:off x="8430105" y="3694370"/>
            <a:ext cx="1056315" cy="338554"/>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38100">
                <a:solidFill>
                  <a:srgbClr val="33CC33"/>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TW" sz="1600" b="1">
                <a:ea typeface="Taipei" charset="-120"/>
              </a:rPr>
              <a:t>AASTK040</a:t>
            </a:r>
          </a:p>
        </p:txBody>
      </p:sp>
      <p:sp>
        <p:nvSpPr>
          <p:cNvPr id="49161" name="Text Box 9"/>
          <p:cNvSpPr txBox="1">
            <a:spLocks noChangeArrowheads="1"/>
          </p:cNvSpPr>
          <p:nvPr/>
        </p:nvSpPr>
        <p:spPr bwMode="auto">
          <a:xfrm>
            <a:off x="3287713" y="1678245"/>
            <a:ext cx="576262" cy="349250"/>
          </a:xfrm>
          <a:prstGeom prst="rect">
            <a:avLst/>
          </a:prstGeom>
          <a:noFill/>
          <a:ln w="12700">
            <a:solidFill>
              <a:srgbClr val="33CC33"/>
            </a:solidFill>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TW" sz="1600" b="1">
                <a:ea typeface="Taipei" charset="-120"/>
              </a:rPr>
              <a:t>101</a:t>
            </a:r>
          </a:p>
        </p:txBody>
      </p:sp>
      <p:sp>
        <p:nvSpPr>
          <p:cNvPr id="49162" name="Text Box 10"/>
          <p:cNvSpPr txBox="1">
            <a:spLocks noChangeArrowheads="1"/>
          </p:cNvSpPr>
          <p:nvPr/>
        </p:nvSpPr>
        <p:spPr bwMode="auto">
          <a:xfrm>
            <a:off x="3287713" y="2110045"/>
            <a:ext cx="576262" cy="349250"/>
          </a:xfrm>
          <a:prstGeom prst="rect">
            <a:avLst/>
          </a:prstGeom>
          <a:noFill/>
          <a:ln w="12700">
            <a:solidFill>
              <a:srgbClr val="33CC33"/>
            </a:solidFill>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TW" sz="1600" b="1">
                <a:ea typeface="Taipei" charset="-120"/>
              </a:rPr>
              <a:t>102</a:t>
            </a:r>
          </a:p>
        </p:txBody>
      </p:sp>
      <p:sp>
        <p:nvSpPr>
          <p:cNvPr id="49163" name="Text Box 11"/>
          <p:cNvSpPr txBox="1">
            <a:spLocks noChangeArrowheads="1"/>
          </p:cNvSpPr>
          <p:nvPr/>
        </p:nvSpPr>
        <p:spPr bwMode="auto">
          <a:xfrm>
            <a:off x="3287713" y="2614870"/>
            <a:ext cx="576262" cy="1449388"/>
          </a:xfrm>
          <a:prstGeom prst="rect">
            <a:avLst/>
          </a:prstGeom>
          <a:noFill/>
          <a:ln w="12700">
            <a:solidFill>
              <a:srgbClr val="33CC33"/>
            </a:solidFill>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TW" sz="1600" b="1">
                <a:ea typeface="Taipei" charset="-120"/>
              </a:rPr>
              <a:t>103</a:t>
            </a:r>
          </a:p>
          <a:p>
            <a:pPr algn="ctr">
              <a:spcBef>
                <a:spcPct val="50000"/>
              </a:spcBef>
            </a:pPr>
            <a:endParaRPr lang="en-US" altLang="zh-TW" sz="1600" b="1">
              <a:ea typeface="Taipei" charset="-120"/>
            </a:endParaRPr>
          </a:p>
          <a:p>
            <a:pPr algn="ctr">
              <a:spcBef>
                <a:spcPct val="50000"/>
              </a:spcBef>
            </a:pPr>
            <a:endParaRPr lang="en-US" altLang="zh-TW" sz="1600" b="1">
              <a:ea typeface="Taipei" charset="-120"/>
            </a:endParaRPr>
          </a:p>
          <a:p>
            <a:pPr algn="ctr">
              <a:spcBef>
                <a:spcPct val="50000"/>
              </a:spcBef>
            </a:pPr>
            <a:endParaRPr lang="en-US" altLang="zh-TW" sz="1600" b="1">
              <a:ea typeface="Taipei" charset="-120"/>
            </a:endParaRPr>
          </a:p>
        </p:txBody>
      </p:sp>
      <p:sp>
        <p:nvSpPr>
          <p:cNvPr id="49164" name="Text Box 12"/>
          <p:cNvSpPr txBox="1">
            <a:spLocks noChangeArrowheads="1"/>
          </p:cNvSpPr>
          <p:nvPr/>
        </p:nvSpPr>
        <p:spPr bwMode="auto">
          <a:xfrm>
            <a:off x="4295776" y="4630995"/>
            <a:ext cx="576263" cy="577850"/>
          </a:xfrm>
          <a:prstGeom prst="rect">
            <a:avLst/>
          </a:prstGeom>
          <a:noFill/>
          <a:ln w="12700">
            <a:solidFill>
              <a:srgbClr val="33CC33"/>
            </a:solidFill>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TW" sz="1600" b="1">
                <a:ea typeface="Taipei" charset="-120"/>
              </a:rPr>
              <a:t>101</a:t>
            </a:r>
          </a:p>
          <a:p>
            <a:pPr algn="ctr">
              <a:spcBef>
                <a:spcPct val="50000"/>
              </a:spcBef>
            </a:pPr>
            <a:endParaRPr lang="en-US" altLang="zh-TW" sz="1000" b="1">
              <a:ea typeface="Taipei" charset="-120"/>
            </a:endParaRPr>
          </a:p>
        </p:txBody>
      </p:sp>
      <p:sp>
        <p:nvSpPr>
          <p:cNvPr id="49165" name="Text Box 13"/>
          <p:cNvSpPr txBox="1">
            <a:spLocks noChangeArrowheads="1"/>
          </p:cNvSpPr>
          <p:nvPr/>
        </p:nvSpPr>
        <p:spPr bwMode="auto">
          <a:xfrm>
            <a:off x="4943476" y="4630995"/>
            <a:ext cx="576263" cy="577850"/>
          </a:xfrm>
          <a:prstGeom prst="rect">
            <a:avLst/>
          </a:prstGeom>
          <a:noFill/>
          <a:ln w="12700">
            <a:solidFill>
              <a:srgbClr val="33CC33"/>
            </a:solidFill>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TW" sz="1600" b="1">
                <a:ea typeface="Taipei" charset="-120"/>
              </a:rPr>
              <a:t>102</a:t>
            </a:r>
          </a:p>
          <a:p>
            <a:pPr algn="ctr">
              <a:spcBef>
                <a:spcPct val="50000"/>
              </a:spcBef>
            </a:pPr>
            <a:endParaRPr lang="en-US" altLang="zh-TW" sz="1000" b="1">
              <a:ea typeface="Taipei" charset="-120"/>
            </a:endParaRPr>
          </a:p>
        </p:txBody>
      </p:sp>
      <p:sp>
        <p:nvSpPr>
          <p:cNvPr id="49166" name="Text Box 14"/>
          <p:cNvSpPr txBox="1">
            <a:spLocks noChangeArrowheads="1"/>
          </p:cNvSpPr>
          <p:nvPr/>
        </p:nvSpPr>
        <p:spPr bwMode="auto">
          <a:xfrm>
            <a:off x="5664200" y="4630995"/>
            <a:ext cx="1150938" cy="577850"/>
          </a:xfrm>
          <a:prstGeom prst="rect">
            <a:avLst/>
          </a:prstGeom>
          <a:noFill/>
          <a:ln w="12700">
            <a:solidFill>
              <a:srgbClr val="33CC33"/>
            </a:solidFill>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TW" sz="1600" b="1">
                <a:ea typeface="Taipei" charset="-120"/>
              </a:rPr>
              <a:t>103</a:t>
            </a:r>
          </a:p>
          <a:p>
            <a:pPr algn="ctr">
              <a:spcBef>
                <a:spcPct val="50000"/>
              </a:spcBef>
            </a:pPr>
            <a:endParaRPr lang="en-US" altLang="zh-TW" sz="1000" b="1">
              <a:ea typeface="Taipei" charset="-120"/>
            </a:endParaRPr>
          </a:p>
        </p:txBody>
      </p:sp>
      <p:grpSp>
        <p:nvGrpSpPr>
          <p:cNvPr id="49167" name="Group 15"/>
          <p:cNvGrpSpPr>
            <a:grpSpLocks/>
          </p:cNvGrpSpPr>
          <p:nvPr/>
        </p:nvGrpSpPr>
        <p:grpSpPr bwMode="auto">
          <a:xfrm>
            <a:off x="7751763" y="3191133"/>
            <a:ext cx="2665412" cy="577850"/>
            <a:chOff x="1474" y="2750"/>
            <a:chExt cx="1679" cy="364"/>
          </a:xfrm>
        </p:grpSpPr>
        <p:sp>
          <p:nvSpPr>
            <p:cNvPr id="49168" name="Rectangle 16"/>
            <p:cNvSpPr>
              <a:spLocks noChangeArrowheads="1"/>
            </p:cNvSpPr>
            <p:nvPr/>
          </p:nvSpPr>
          <p:spPr bwMode="auto">
            <a:xfrm rot="5400000">
              <a:off x="2132" y="2092"/>
              <a:ext cx="363" cy="1679"/>
            </a:xfrm>
            <a:prstGeom prst="rect">
              <a:avLst/>
            </a:prstGeom>
            <a:noFill/>
            <a:ln w="12700">
              <a:solidFill>
                <a:srgbClr val="33CC33"/>
              </a:solidFill>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9169" name="Text Box 17"/>
            <p:cNvSpPr txBox="1">
              <a:spLocks noChangeArrowheads="1"/>
            </p:cNvSpPr>
            <p:nvPr/>
          </p:nvSpPr>
          <p:spPr bwMode="auto">
            <a:xfrm>
              <a:off x="1474" y="2750"/>
              <a:ext cx="363" cy="364"/>
            </a:xfrm>
            <a:prstGeom prst="rect">
              <a:avLst/>
            </a:prstGeom>
            <a:noFill/>
            <a:ln w="12700">
              <a:solidFill>
                <a:srgbClr val="33CC33"/>
              </a:solidFill>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TW" sz="1600" b="1">
                  <a:ea typeface="Taipei" charset="-120"/>
                </a:rPr>
                <a:t>101</a:t>
              </a:r>
            </a:p>
            <a:p>
              <a:pPr algn="ctr">
                <a:spcBef>
                  <a:spcPct val="50000"/>
                </a:spcBef>
              </a:pPr>
              <a:endParaRPr lang="en-US" altLang="zh-TW" sz="1000" b="1">
                <a:ea typeface="Taipei" charset="-120"/>
              </a:endParaRPr>
            </a:p>
          </p:txBody>
        </p:sp>
        <p:sp>
          <p:nvSpPr>
            <p:cNvPr id="49170" name="Text Box 18"/>
            <p:cNvSpPr txBox="1">
              <a:spLocks noChangeArrowheads="1"/>
            </p:cNvSpPr>
            <p:nvPr/>
          </p:nvSpPr>
          <p:spPr bwMode="auto">
            <a:xfrm>
              <a:off x="1882" y="2750"/>
              <a:ext cx="363" cy="364"/>
            </a:xfrm>
            <a:prstGeom prst="rect">
              <a:avLst/>
            </a:prstGeom>
            <a:noFill/>
            <a:ln w="12700">
              <a:solidFill>
                <a:srgbClr val="33CC33"/>
              </a:solidFill>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TW" sz="1600" b="1">
                  <a:ea typeface="Taipei" charset="-120"/>
                </a:rPr>
                <a:t>102</a:t>
              </a:r>
            </a:p>
            <a:p>
              <a:pPr algn="ctr">
                <a:spcBef>
                  <a:spcPct val="50000"/>
                </a:spcBef>
              </a:pPr>
              <a:endParaRPr lang="en-US" altLang="zh-TW" sz="1000" b="1">
                <a:ea typeface="Taipei" charset="-120"/>
              </a:endParaRPr>
            </a:p>
          </p:txBody>
        </p:sp>
        <p:sp>
          <p:nvSpPr>
            <p:cNvPr id="49171" name="Text Box 19"/>
            <p:cNvSpPr txBox="1">
              <a:spLocks noChangeArrowheads="1"/>
            </p:cNvSpPr>
            <p:nvPr/>
          </p:nvSpPr>
          <p:spPr bwMode="auto">
            <a:xfrm>
              <a:off x="2336" y="2750"/>
              <a:ext cx="725" cy="364"/>
            </a:xfrm>
            <a:prstGeom prst="rect">
              <a:avLst/>
            </a:prstGeom>
            <a:noFill/>
            <a:ln w="12700">
              <a:solidFill>
                <a:srgbClr val="33CC33"/>
              </a:solidFill>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TW" sz="1600" b="1">
                  <a:ea typeface="Taipei" charset="-120"/>
                </a:rPr>
                <a:t>103</a:t>
              </a:r>
            </a:p>
            <a:p>
              <a:pPr algn="ctr">
                <a:spcBef>
                  <a:spcPct val="50000"/>
                </a:spcBef>
              </a:pPr>
              <a:endParaRPr lang="en-US" altLang="zh-TW" sz="1000" b="1">
                <a:ea typeface="Taipei" charset="-120"/>
              </a:endParaRPr>
            </a:p>
          </p:txBody>
        </p:sp>
      </p:grpSp>
      <p:sp>
        <p:nvSpPr>
          <p:cNvPr id="49172" name="Rectangle 20"/>
          <p:cNvSpPr>
            <a:spLocks noChangeArrowheads="1"/>
          </p:cNvSpPr>
          <p:nvPr/>
        </p:nvSpPr>
        <p:spPr bwMode="auto">
          <a:xfrm>
            <a:off x="1631950" y="2686308"/>
            <a:ext cx="1079500" cy="863600"/>
          </a:xfrm>
          <a:prstGeom prst="rect">
            <a:avLst/>
          </a:prstGeom>
          <a:noFill/>
          <a:ln w="12700">
            <a:solidFill>
              <a:srgbClr val="33CC33"/>
            </a:solidFill>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9173" name="Text Box 21"/>
          <p:cNvSpPr txBox="1">
            <a:spLocks noChangeArrowheads="1"/>
          </p:cNvSpPr>
          <p:nvPr/>
        </p:nvSpPr>
        <p:spPr bwMode="auto">
          <a:xfrm>
            <a:off x="1680954" y="2973645"/>
            <a:ext cx="1054519" cy="338554"/>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38100">
                <a:solidFill>
                  <a:srgbClr val="33CC33"/>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TW" sz="1600" b="1">
                <a:ea typeface="Taipei" charset="-120"/>
              </a:rPr>
              <a:t>AASPT100</a:t>
            </a:r>
          </a:p>
        </p:txBody>
      </p:sp>
      <p:sp>
        <p:nvSpPr>
          <p:cNvPr id="49174" name="Text Box 22"/>
          <p:cNvSpPr txBox="1">
            <a:spLocks noChangeArrowheads="1"/>
          </p:cNvSpPr>
          <p:nvPr/>
        </p:nvSpPr>
        <p:spPr bwMode="auto">
          <a:xfrm>
            <a:off x="2711451" y="2686308"/>
            <a:ext cx="576263" cy="349250"/>
          </a:xfrm>
          <a:prstGeom prst="rect">
            <a:avLst/>
          </a:prstGeom>
          <a:noFill/>
          <a:ln w="12700">
            <a:solidFill>
              <a:srgbClr val="33CC33"/>
            </a:solidFill>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TW" sz="1600" b="1">
                <a:ea typeface="Taipei" charset="-120"/>
              </a:rPr>
              <a:t>02</a:t>
            </a:r>
          </a:p>
        </p:txBody>
      </p:sp>
      <p:sp>
        <p:nvSpPr>
          <p:cNvPr id="49175" name="Text Box 23"/>
          <p:cNvSpPr txBox="1">
            <a:spLocks noChangeArrowheads="1"/>
          </p:cNvSpPr>
          <p:nvPr/>
        </p:nvSpPr>
        <p:spPr bwMode="auto">
          <a:xfrm>
            <a:off x="2711451" y="3189545"/>
            <a:ext cx="576263" cy="349250"/>
          </a:xfrm>
          <a:prstGeom prst="rect">
            <a:avLst/>
          </a:prstGeom>
          <a:noFill/>
          <a:ln w="12700">
            <a:solidFill>
              <a:srgbClr val="33CC33"/>
            </a:solidFill>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TW" sz="1600" b="1">
                <a:ea typeface="Taipei" charset="-120"/>
              </a:rPr>
              <a:t>01</a:t>
            </a:r>
          </a:p>
        </p:txBody>
      </p:sp>
      <p:sp>
        <p:nvSpPr>
          <p:cNvPr id="49176" name="Rectangle 24"/>
          <p:cNvSpPr>
            <a:spLocks noChangeArrowheads="1"/>
          </p:cNvSpPr>
          <p:nvPr/>
        </p:nvSpPr>
        <p:spPr bwMode="auto">
          <a:xfrm>
            <a:off x="5232401" y="2038609"/>
            <a:ext cx="1223963" cy="2232025"/>
          </a:xfrm>
          <a:prstGeom prst="rect">
            <a:avLst/>
          </a:prstGeom>
          <a:noFill/>
          <a:ln w="12700">
            <a:solidFill>
              <a:srgbClr val="33CC33"/>
            </a:solidFill>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9177" name="Text Box 25"/>
          <p:cNvSpPr txBox="1">
            <a:spLocks noChangeArrowheads="1"/>
          </p:cNvSpPr>
          <p:nvPr/>
        </p:nvSpPr>
        <p:spPr bwMode="auto">
          <a:xfrm>
            <a:off x="5880101" y="4270633"/>
            <a:ext cx="576263" cy="349250"/>
          </a:xfrm>
          <a:prstGeom prst="rect">
            <a:avLst/>
          </a:prstGeom>
          <a:noFill/>
          <a:ln w="12700">
            <a:solidFill>
              <a:srgbClr val="33CC33"/>
            </a:solidFill>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TW" sz="1600" b="1">
                <a:ea typeface="Taipei" charset="-120"/>
              </a:rPr>
              <a:t>02</a:t>
            </a:r>
          </a:p>
        </p:txBody>
      </p:sp>
      <p:sp>
        <p:nvSpPr>
          <p:cNvPr id="49178" name="Text Box 26"/>
          <p:cNvSpPr txBox="1">
            <a:spLocks noChangeArrowheads="1"/>
          </p:cNvSpPr>
          <p:nvPr/>
        </p:nvSpPr>
        <p:spPr bwMode="auto">
          <a:xfrm>
            <a:off x="5232401" y="4270633"/>
            <a:ext cx="576263" cy="349250"/>
          </a:xfrm>
          <a:prstGeom prst="rect">
            <a:avLst/>
          </a:prstGeom>
          <a:noFill/>
          <a:ln w="12700">
            <a:solidFill>
              <a:srgbClr val="33CC33"/>
            </a:solidFill>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TW" sz="1600" b="1">
                <a:ea typeface="Taipei" charset="-120"/>
              </a:rPr>
              <a:t>01</a:t>
            </a:r>
          </a:p>
        </p:txBody>
      </p:sp>
      <p:sp>
        <p:nvSpPr>
          <p:cNvPr id="49179" name="Text Box 27"/>
          <p:cNvSpPr txBox="1">
            <a:spLocks noChangeArrowheads="1"/>
          </p:cNvSpPr>
          <p:nvPr/>
        </p:nvSpPr>
        <p:spPr bwMode="auto">
          <a:xfrm>
            <a:off x="5301947" y="3046670"/>
            <a:ext cx="1015021" cy="338554"/>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38100">
                <a:solidFill>
                  <a:srgbClr val="33CC33"/>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TW" sz="1600" b="1">
                <a:ea typeface="Taipei" charset="-120"/>
              </a:rPr>
              <a:t>AAIEX100</a:t>
            </a:r>
          </a:p>
        </p:txBody>
      </p:sp>
      <p:cxnSp>
        <p:nvCxnSpPr>
          <p:cNvPr id="49180" name="AutoShape 28"/>
          <p:cNvCxnSpPr>
            <a:cxnSpLocks noChangeShapeType="1"/>
            <a:stCxn id="49175" idx="2"/>
            <a:endCxn id="49166" idx="2"/>
          </p:cNvCxnSpPr>
          <p:nvPr/>
        </p:nvCxnSpPr>
        <p:spPr bwMode="auto">
          <a:xfrm rot="16200000" flipH="1">
            <a:off x="3785394" y="2753776"/>
            <a:ext cx="1670050" cy="3240088"/>
          </a:xfrm>
          <a:prstGeom prst="curvedConnector3">
            <a:avLst>
              <a:gd name="adj1" fmla="val 168362"/>
            </a:avLst>
          </a:prstGeom>
          <a:noFill/>
          <a:ln w="127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181" name="Rectangle 29"/>
          <p:cNvSpPr>
            <a:spLocks noChangeArrowheads="1"/>
          </p:cNvSpPr>
          <p:nvPr/>
        </p:nvSpPr>
        <p:spPr bwMode="auto">
          <a:xfrm>
            <a:off x="2554323" y="5752281"/>
            <a:ext cx="1368901" cy="52322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38100">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TW" sz="1400" dirty="0" err="1">
                <a:solidFill>
                  <a:srgbClr val="0000FF"/>
                </a:solidFill>
                <a:ea typeface="Taipei" charset="-120"/>
              </a:rPr>
              <a:t>WDClean</a:t>
            </a:r>
            <a:endParaRPr lang="en-US" altLang="zh-TW" sz="1400" dirty="0">
              <a:solidFill>
                <a:srgbClr val="0000FF"/>
              </a:solidFill>
              <a:ea typeface="Taipei" charset="-120"/>
            </a:endParaRPr>
          </a:p>
          <a:p>
            <a:pPr algn="ctr"/>
            <a:r>
              <a:rPr lang="en-US" altLang="zh-TW" sz="1400" dirty="0">
                <a:solidFill>
                  <a:srgbClr val="0000FF"/>
                </a:solidFill>
                <a:ea typeface="Taipei" charset="-120"/>
              </a:rPr>
              <a:t>(Return Stocker)</a:t>
            </a:r>
          </a:p>
        </p:txBody>
      </p:sp>
      <p:sp>
        <p:nvSpPr>
          <p:cNvPr id="49182" name="Text Box 30"/>
          <p:cNvSpPr txBox="1">
            <a:spLocks noChangeArrowheads="1"/>
          </p:cNvSpPr>
          <p:nvPr/>
        </p:nvSpPr>
        <p:spPr bwMode="auto">
          <a:xfrm>
            <a:off x="2694796" y="3502283"/>
            <a:ext cx="660373" cy="338554"/>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38100">
                <a:solidFill>
                  <a:srgbClr val="33CC33"/>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TW" sz="1600" b="1">
                <a:solidFill>
                  <a:srgbClr val="FF3300"/>
                </a:solidFill>
                <a:ea typeface="Taipei" charset="-120"/>
              </a:rPr>
              <a:t>ULRQ</a:t>
            </a:r>
          </a:p>
        </p:txBody>
      </p:sp>
      <p:sp>
        <p:nvSpPr>
          <p:cNvPr id="49183" name="Text Box 31"/>
          <p:cNvSpPr txBox="1">
            <a:spLocks noChangeArrowheads="1"/>
          </p:cNvSpPr>
          <p:nvPr/>
        </p:nvSpPr>
        <p:spPr bwMode="auto">
          <a:xfrm>
            <a:off x="2624175" y="2397383"/>
            <a:ext cx="655564" cy="338554"/>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38100">
                <a:solidFill>
                  <a:srgbClr val="33CC33"/>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TW" sz="1600" b="1">
                <a:solidFill>
                  <a:srgbClr val="FF3300"/>
                </a:solidFill>
                <a:ea typeface="Taipei" charset="-120"/>
              </a:rPr>
              <a:t>LDRQ</a:t>
            </a:r>
          </a:p>
        </p:txBody>
      </p:sp>
      <p:cxnSp>
        <p:nvCxnSpPr>
          <p:cNvPr id="49184" name="AutoShape 32"/>
          <p:cNvCxnSpPr>
            <a:cxnSpLocks noChangeShapeType="1"/>
            <a:stCxn id="49161" idx="1"/>
            <a:endCxn id="49183" idx="2"/>
          </p:cNvCxnSpPr>
          <p:nvPr/>
        </p:nvCxnSpPr>
        <p:spPr bwMode="auto">
          <a:xfrm rot="10800000" flipV="1">
            <a:off x="2952751" y="1852871"/>
            <a:ext cx="334963" cy="881063"/>
          </a:xfrm>
          <a:prstGeom prst="curvedConnector4">
            <a:avLst>
              <a:gd name="adj1" fmla="val 456870"/>
              <a:gd name="adj2" fmla="val 74593"/>
            </a:avLst>
          </a:prstGeom>
          <a:noFill/>
          <a:ln w="127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185" name="Rectangle 33"/>
          <p:cNvSpPr>
            <a:spLocks noChangeArrowheads="1"/>
          </p:cNvSpPr>
          <p:nvPr/>
        </p:nvSpPr>
        <p:spPr bwMode="auto">
          <a:xfrm>
            <a:off x="1854613" y="1380124"/>
            <a:ext cx="1399421" cy="52322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38100">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dirty="0" err="1">
                <a:solidFill>
                  <a:srgbClr val="0000FF"/>
                </a:solidFill>
                <a:ea typeface="Taipei" charset="-120"/>
              </a:rPr>
              <a:t>WDLoadRequest</a:t>
            </a:r>
            <a:endParaRPr lang="en-US" altLang="en-US" sz="1400" dirty="0">
              <a:solidFill>
                <a:srgbClr val="0000FF"/>
              </a:solidFill>
              <a:ea typeface="Taipei" charset="-120"/>
            </a:endParaRPr>
          </a:p>
          <a:p>
            <a:pPr algn="ctr"/>
            <a:r>
              <a:rPr lang="en-US" altLang="zh-TW" sz="1400" dirty="0">
                <a:solidFill>
                  <a:srgbClr val="0000FF"/>
                </a:solidFill>
                <a:ea typeface="Taipei" charset="-120"/>
              </a:rPr>
              <a:t>(Supply Stocker)</a:t>
            </a:r>
          </a:p>
        </p:txBody>
      </p:sp>
      <p:cxnSp>
        <p:nvCxnSpPr>
          <p:cNvPr id="49186" name="AutoShape 34"/>
          <p:cNvCxnSpPr>
            <a:cxnSpLocks noChangeShapeType="1"/>
            <a:stCxn id="49163" idx="3"/>
            <a:endCxn id="49165" idx="2"/>
          </p:cNvCxnSpPr>
          <p:nvPr/>
        </p:nvCxnSpPr>
        <p:spPr bwMode="auto">
          <a:xfrm>
            <a:off x="3863976" y="3340359"/>
            <a:ext cx="1368425" cy="1868487"/>
          </a:xfrm>
          <a:prstGeom prst="curvedConnector4">
            <a:avLst>
              <a:gd name="adj1" fmla="val 5454"/>
              <a:gd name="adj2" fmla="val 140611"/>
            </a:avLst>
          </a:prstGeom>
          <a:noFill/>
          <a:ln w="127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187" name="Rectangle 35"/>
          <p:cNvSpPr>
            <a:spLocks noChangeArrowheads="1"/>
          </p:cNvSpPr>
          <p:nvPr/>
        </p:nvSpPr>
        <p:spPr bwMode="auto">
          <a:xfrm>
            <a:off x="3648075" y="5940684"/>
            <a:ext cx="2101850" cy="274637"/>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38100">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200">
                <a:solidFill>
                  <a:srgbClr val="0000FF"/>
                </a:solidFill>
                <a:ea typeface="Taipei" charset="-120"/>
              </a:rPr>
              <a:t>WDPush</a:t>
            </a:r>
            <a:endParaRPr lang="en-US" altLang="zh-TW" sz="1200">
              <a:solidFill>
                <a:srgbClr val="0000FF"/>
              </a:solidFill>
              <a:ea typeface="Taipei" charset="-120"/>
            </a:endParaRPr>
          </a:p>
        </p:txBody>
      </p:sp>
      <p:cxnSp>
        <p:nvCxnSpPr>
          <p:cNvPr id="49188" name="AutoShape 36"/>
          <p:cNvCxnSpPr>
            <a:cxnSpLocks noChangeShapeType="1"/>
            <a:stCxn id="49175" idx="0"/>
            <a:endCxn id="49178" idx="0"/>
          </p:cNvCxnSpPr>
          <p:nvPr/>
        </p:nvCxnSpPr>
        <p:spPr bwMode="auto">
          <a:xfrm rot="5400000" flipV="1">
            <a:off x="3720306" y="2469614"/>
            <a:ext cx="1081088" cy="2520950"/>
          </a:xfrm>
          <a:prstGeom prst="curvedConnector3">
            <a:avLst>
              <a:gd name="adj1" fmla="val -64171"/>
            </a:avLst>
          </a:prstGeom>
          <a:noFill/>
          <a:ln w="127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189" name="Rectangle 37"/>
          <p:cNvSpPr>
            <a:spLocks noChangeArrowheads="1"/>
          </p:cNvSpPr>
          <p:nvPr/>
        </p:nvSpPr>
        <p:spPr bwMode="auto">
          <a:xfrm>
            <a:off x="4219195" y="2397383"/>
            <a:ext cx="1615249" cy="49244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38100">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dirty="0" err="1">
                <a:solidFill>
                  <a:srgbClr val="0000FF"/>
                </a:solidFill>
                <a:ea typeface="Taipei" charset="-120"/>
              </a:rPr>
              <a:t>WDLoadRequest</a:t>
            </a:r>
            <a:endParaRPr lang="en-US" altLang="en-US" sz="1200" dirty="0">
              <a:solidFill>
                <a:srgbClr val="0000FF"/>
              </a:solidFill>
              <a:ea typeface="Taipei" charset="-120"/>
            </a:endParaRPr>
          </a:p>
          <a:p>
            <a:pPr algn="ctr"/>
            <a:r>
              <a:rPr lang="en-US" altLang="zh-TW" sz="1200" dirty="0">
                <a:solidFill>
                  <a:srgbClr val="0000FF"/>
                </a:solidFill>
                <a:ea typeface="Taipei" charset="-120"/>
              </a:rPr>
              <a:t>(</a:t>
            </a:r>
            <a:r>
              <a:rPr lang="en-US" altLang="zh-TW" sz="1200" dirty="0">
                <a:solidFill>
                  <a:srgbClr val="0000FF"/>
                </a:solidFill>
              </a:rPr>
              <a:t>Direct </a:t>
            </a:r>
            <a:r>
              <a:rPr lang="en-US" altLang="zh-TW" sz="1400" dirty="0">
                <a:solidFill>
                  <a:srgbClr val="0000FF"/>
                </a:solidFill>
                <a:ea typeface="Taipei" charset="-120"/>
              </a:rPr>
              <a:t>transmission</a:t>
            </a:r>
            <a:r>
              <a:rPr lang="en-US" altLang="zh-TW" sz="1200" dirty="0">
                <a:solidFill>
                  <a:srgbClr val="0066FF"/>
                </a:solidFill>
                <a:ea typeface="Taipei" charset="-120"/>
              </a:rPr>
              <a:t>)</a:t>
            </a:r>
          </a:p>
        </p:txBody>
      </p:sp>
      <p:cxnSp>
        <p:nvCxnSpPr>
          <p:cNvPr id="49190" name="AutoShape 38"/>
          <p:cNvCxnSpPr>
            <a:cxnSpLocks noChangeShapeType="1"/>
            <a:stCxn id="49163" idx="3"/>
            <a:endCxn id="49164" idx="0"/>
          </p:cNvCxnSpPr>
          <p:nvPr/>
        </p:nvCxnSpPr>
        <p:spPr bwMode="auto">
          <a:xfrm>
            <a:off x="3863976" y="3340359"/>
            <a:ext cx="720725" cy="1290637"/>
          </a:xfrm>
          <a:prstGeom prst="curvedConnector2">
            <a:avLst/>
          </a:prstGeom>
          <a:noFill/>
          <a:ln w="127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191" name="Rectangle 39"/>
          <p:cNvSpPr>
            <a:spLocks noChangeArrowheads="1"/>
          </p:cNvSpPr>
          <p:nvPr/>
        </p:nvSpPr>
        <p:spPr bwMode="auto">
          <a:xfrm>
            <a:off x="3857679" y="3464183"/>
            <a:ext cx="1433406" cy="52322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38100">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a:solidFill>
                  <a:srgbClr val="0000FF"/>
                </a:solidFill>
                <a:ea typeface="Taipei" charset="-120"/>
              </a:rPr>
              <a:t>WDLoadRequest</a:t>
            </a:r>
            <a:endParaRPr lang="en-US" altLang="zh-TW" sz="1400">
              <a:solidFill>
                <a:srgbClr val="0000FF"/>
              </a:solidFill>
              <a:ea typeface="Taipei" charset="-120"/>
            </a:endParaRPr>
          </a:p>
          <a:p>
            <a:pPr algn="ctr"/>
            <a:r>
              <a:rPr lang="en-US" altLang="zh-TW" sz="1400">
                <a:solidFill>
                  <a:srgbClr val="0000FF"/>
                </a:solidFill>
                <a:ea typeface="Taipei" charset="-120"/>
              </a:rPr>
              <a:t>(Pull Cassette)</a:t>
            </a:r>
          </a:p>
        </p:txBody>
      </p:sp>
      <p:cxnSp>
        <p:nvCxnSpPr>
          <p:cNvPr id="49192" name="AutoShape 40"/>
          <p:cNvCxnSpPr>
            <a:cxnSpLocks noChangeShapeType="1"/>
            <a:stCxn id="49169" idx="0"/>
            <a:endCxn id="49171" idx="0"/>
          </p:cNvCxnSpPr>
          <p:nvPr/>
        </p:nvCxnSpPr>
        <p:spPr bwMode="auto">
          <a:xfrm rot="5400000" flipV="1">
            <a:off x="8867776" y="2364046"/>
            <a:ext cx="1587" cy="1655762"/>
          </a:xfrm>
          <a:prstGeom prst="curvedConnector3">
            <a:avLst>
              <a:gd name="adj1" fmla="val -88600000"/>
            </a:avLst>
          </a:prstGeom>
          <a:noFill/>
          <a:ln w="127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193" name="Rectangle 41"/>
          <p:cNvSpPr>
            <a:spLocks noChangeArrowheads="1"/>
          </p:cNvSpPr>
          <p:nvPr/>
        </p:nvSpPr>
        <p:spPr bwMode="auto">
          <a:xfrm>
            <a:off x="9334083" y="1591260"/>
            <a:ext cx="2023311" cy="52322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38100">
                <a:solidFill>
                  <a:srgbClr val="CC00CC"/>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dirty="0" err="1">
                <a:solidFill>
                  <a:srgbClr val="0000FF"/>
                </a:solidFill>
                <a:ea typeface="Taipei" charset="-120"/>
              </a:rPr>
              <a:t>WDStocker</a:t>
            </a:r>
            <a:endParaRPr lang="en-US" altLang="zh-TW" sz="1400" dirty="0">
              <a:solidFill>
                <a:srgbClr val="0000FF"/>
              </a:solidFill>
              <a:ea typeface="Taipei" charset="-120"/>
            </a:endParaRPr>
          </a:p>
          <a:p>
            <a:pPr algn="ctr"/>
            <a:r>
              <a:rPr lang="en-US" altLang="zh-TW" sz="1400" dirty="0">
                <a:solidFill>
                  <a:srgbClr val="0000FF"/>
                </a:solidFill>
                <a:ea typeface="Taipei" charset="-120"/>
              </a:rPr>
              <a:t>(Garbage Cassette Clean)</a:t>
            </a:r>
          </a:p>
        </p:txBody>
      </p:sp>
      <p:cxnSp>
        <p:nvCxnSpPr>
          <p:cNvPr id="49194" name="AutoShape 42"/>
          <p:cNvCxnSpPr>
            <a:cxnSpLocks noChangeShapeType="1"/>
            <a:stCxn id="49170" idx="0"/>
            <a:endCxn id="49171" idx="0"/>
          </p:cNvCxnSpPr>
          <p:nvPr/>
        </p:nvCxnSpPr>
        <p:spPr bwMode="auto">
          <a:xfrm rot="5400000" flipV="1">
            <a:off x="9191626" y="2687896"/>
            <a:ext cx="1587" cy="1008062"/>
          </a:xfrm>
          <a:prstGeom prst="curvedConnector3">
            <a:avLst>
              <a:gd name="adj1" fmla="val -74400000"/>
            </a:avLst>
          </a:prstGeom>
          <a:noFill/>
          <a:ln w="127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195" name="AutoShape 43"/>
          <p:cNvCxnSpPr>
            <a:cxnSpLocks noChangeShapeType="1"/>
            <a:stCxn id="49166" idx="3"/>
            <a:endCxn id="49170" idx="2"/>
          </p:cNvCxnSpPr>
          <p:nvPr/>
        </p:nvCxnSpPr>
        <p:spPr bwMode="auto">
          <a:xfrm flipV="1">
            <a:off x="6815138" y="3768984"/>
            <a:ext cx="1873250" cy="1150937"/>
          </a:xfrm>
          <a:prstGeom prst="curvedConnector2">
            <a:avLst/>
          </a:prstGeom>
          <a:noFill/>
          <a:ln w="1270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196" name="Rectangle 44"/>
          <p:cNvSpPr>
            <a:spLocks noChangeArrowheads="1"/>
          </p:cNvSpPr>
          <p:nvPr/>
        </p:nvSpPr>
        <p:spPr bwMode="auto">
          <a:xfrm>
            <a:off x="7095070" y="4126170"/>
            <a:ext cx="1991251" cy="52322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38100">
                <a:solidFill>
                  <a:srgbClr val="CC00CC"/>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a:solidFill>
                  <a:srgbClr val="0000FF"/>
                </a:solidFill>
                <a:ea typeface="Taipei" charset="-120"/>
              </a:rPr>
              <a:t>WDStocker</a:t>
            </a:r>
            <a:endParaRPr lang="en-US" altLang="zh-TW" sz="1400">
              <a:solidFill>
                <a:srgbClr val="0000FF"/>
              </a:solidFill>
              <a:ea typeface="Taipei" charset="-120"/>
            </a:endParaRPr>
          </a:p>
          <a:p>
            <a:pPr algn="ctr"/>
            <a:r>
              <a:rPr lang="en-US" altLang="zh-TW" sz="1400">
                <a:solidFill>
                  <a:srgbClr val="0000FF"/>
                </a:solidFill>
                <a:ea typeface="Taipei" charset="-120"/>
              </a:rPr>
              <a:t>(Empty Cassette Collect)</a:t>
            </a:r>
          </a:p>
        </p:txBody>
      </p:sp>
      <p:grpSp>
        <p:nvGrpSpPr>
          <p:cNvPr id="49197" name="Group 45"/>
          <p:cNvGrpSpPr>
            <a:grpSpLocks/>
          </p:cNvGrpSpPr>
          <p:nvPr/>
        </p:nvGrpSpPr>
        <p:grpSpPr bwMode="auto">
          <a:xfrm>
            <a:off x="7680326" y="5566033"/>
            <a:ext cx="2665413" cy="577850"/>
            <a:chOff x="1474" y="2750"/>
            <a:chExt cx="1679" cy="364"/>
          </a:xfrm>
        </p:grpSpPr>
        <p:sp>
          <p:nvSpPr>
            <p:cNvPr id="49198" name="Rectangle 46"/>
            <p:cNvSpPr>
              <a:spLocks noChangeArrowheads="1"/>
            </p:cNvSpPr>
            <p:nvPr/>
          </p:nvSpPr>
          <p:spPr bwMode="auto">
            <a:xfrm rot="5400000">
              <a:off x="2132" y="2092"/>
              <a:ext cx="363" cy="1679"/>
            </a:xfrm>
            <a:prstGeom prst="rect">
              <a:avLst/>
            </a:prstGeom>
            <a:noFill/>
            <a:ln w="12700">
              <a:solidFill>
                <a:srgbClr val="33CC33"/>
              </a:solidFill>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9199" name="Text Box 47"/>
            <p:cNvSpPr txBox="1">
              <a:spLocks noChangeArrowheads="1"/>
            </p:cNvSpPr>
            <p:nvPr/>
          </p:nvSpPr>
          <p:spPr bwMode="auto">
            <a:xfrm>
              <a:off x="1474" y="2750"/>
              <a:ext cx="363" cy="364"/>
            </a:xfrm>
            <a:prstGeom prst="rect">
              <a:avLst/>
            </a:prstGeom>
            <a:noFill/>
            <a:ln w="12700">
              <a:solidFill>
                <a:srgbClr val="33CC33"/>
              </a:solidFill>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TW" sz="1600" b="1">
                  <a:ea typeface="Taipei" charset="-120"/>
                </a:rPr>
                <a:t>101</a:t>
              </a:r>
            </a:p>
            <a:p>
              <a:pPr algn="ctr">
                <a:spcBef>
                  <a:spcPct val="50000"/>
                </a:spcBef>
              </a:pPr>
              <a:endParaRPr lang="en-US" altLang="zh-TW" sz="1000" b="1">
                <a:ea typeface="Taipei" charset="-120"/>
              </a:endParaRPr>
            </a:p>
          </p:txBody>
        </p:sp>
        <p:sp>
          <p:nvSpPr>
            <p:cNvPr id="49200" name="Text Box 48"/>
            <p:cNvSpPr txBox="1">
              <a:spLocks noChangeArrowheads="1"/>
            </p:cNvSpPr>
            <p:nvPr/>
          </p:nvSpPr>
          <p:spPr bwMode="auto">
            <a:xfrm>
              <a:off x="1882" y="2750"/>
              <a:ext cx="363" cy="364"/>
            </a:xfrm>
            <a:prstGeom prst="rect">
              <a:avLst/>
            </a:prstGeom>
            <a:noFill/>
            <a:ln w="12700">
              <a:solidFill>
                <a:srgbClr val="33CC33"/>
              </a:solidFill>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TW" sz="1600" b="1">
                  <a:ea typeface="Taipei" charset="-120"/>
                </a:rPr>
                <a:t>102</a:t>
              </a:r>
            </a:p>
            <a:p>
              <a:pPr algn="ctr">
                <a:spcBef>
                  <a:spcPct val="50000"/>
                </a:spcBef>
              </a:pPr>
              <a:endParaRPr lang="en-US" altLang="zh-TW" sz="1000" b="1">
                <a:ea typeface="Taipei" charset="-120"/>
              </a:endParaRPr>
            </a:p>
          </p:txBody>
        </p:sp>
        <p:sp>
          <p:nvSpPr>
            <p:cNvPr id="49201" name="Text Box 49"/>
            <p:cNvSpPr txBox="1">
              <a:spLocks noChangeArrowheads="1"/>
            </p:cNvSpPr>
            <p:nvPr/>
          </p:nvSpPr>
          <p:spPr bwMode="auto">
            <a:xfrm>
              <a:off x="2336" y="2750"/>
              <a:ext cx="725" cy="364"/>
            </a:xfrm>
            <a:prstGeom prst="rect">
              <a:avLst/>
            </a:prstGeom>
            <a:noFill/>
            <a:ln w="12700">
              <a:solidFill>
                <a:srgbClr val="33CC33"/>
              </a:solidFill>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zh-TW" sz="1600" b="1">
                  <a:ea typeface="Taipei" charset="-120"/>
                </a:rPr>
                <a:t>103</a:t>
              </a:r>
            </a:p>
            <a:p>
              <a:pPr algn="ctr">
                <a:spcBef>
                  <a:spcPct val="50000"/>
                </a:spcBef>
              </a:pPr>
              <a:endParaRPr lang="en-US" altLang="zh-TW" sz="1000" b="1">
                <a:ea typeface="Taipei" charset="-120"/>
              </a:endParaRPr>
            </a:p>
          </p:txBody>
        </p:sp>
      </p:grpSp>
      <p:sp>
        <p:nvSpPr>
          <p:cNvPr id="49202" name="Text Box 50"/>
          <p:cNvSpPr txBox="1">
            <a:spLocks noChangeArrowheads="1"/>
          </p:cNvSpPr>
          <p:nvPr/>
        </p:nvSpPr>
        <p:spPr bwMode="auto">
          <a:xfrm>
            <a:off x="8466617" y="6142295"/>
            <a:ext cx="1056315" cy="338554"/>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38100">
                <a:solidFill>
                  <a:srgbClr val="33CC33"/>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TW" sz="1600" b="1">
                <a:ea typeface="Taipei" charset="-120"/>
              </a:rPr>
              <a:t>AASTK050</a:t>
            </a:r>
          </a:p>
        </p:txBody>
      </p:sp>
      <p:cxnSp>
        <p:nvCxnSpPr>
          <p:cNvPr id="49203" name="AutoShape 51"/>
          <p:cNvCxnSpPr>
            <a:cxnSpLocks noChangeShapeType="1"/>
          </p:cNvCxnSpPr>
          <p:nvPr/>
        </p:nvCxnSpPr>
        <p:spPr bwMode="auto">
          <a:xfrm rot="16200000">
            <a:off x="9120982" y="4628615"/>
            <a:ext cx="1797050" cy="71437"/>
          </a:xfrm>
          <a:prstGeom prst="curvedConnector3">
            <a:avLst>
              <a:gd name="adj1" fmla="val 50000"/>
            </a:avLst>
          </a:prstGeom>
          <a:noFill/>
          <a:ln w="12700">
            <a:solidFill>
              <a:srgbClr val="CC00CC"/>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204" name="Rectangle 52"/>
          <p:cNvSpPr>
            <a:spLocks noChangeArrowheads="1"/>
          </p:cNvSpPr>
          <p:nvPr/>
        </p:nvSpPr>
        <p:spPr bwMode="auto">
          <a:xfrm>
            <a:off x="8942233" y="4773870"/>
            <a:ext cx="1476686" cy="52322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38100">
                <a:solidFill>
                  <a:srgbClr val="CC00CC"/>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a:solidFill>
                  <a:srgbClr val="0000FF"/>
                </a:solidFill>
                <a:ea typeface="Taipei" charset="-120"/>
              </a:rPr>
              <a:t>WDStocker</a:t>
            </a:r>
            <a:endParaRPr lang="en-US" altLang="zh-TW" sz="1400">
              <a:solidFill>
                <a:srgbClr val="0000FF"/>
              </a:solidFill>
              <a:ea typeface="Taipei" charset="-120"/>
            </a:endParaRPr>
          </a:p>
          <a:p>
            <a:pPr algn="ctr"/>
            <a:r>
              <a:rPr lang="en-US" altLang="zh-TW" sz="1400">
                <a:solidFill>
                  <a:srgbClr val="0000FF"/>
                </a:solidFill>
                <a:ea typeface="Taipei" charset="-120"/>
              </a:rPr>
              <a:t>(Stocker Balance)</a:t>
            </a:r>
          </a:p>
        </p:txBody>
      </p:sp>
      <p:cxnSp>
        <p:nvCxnSpPr>
          <p:cNvPr id="49205" name="AutoShape 53"/>
          <p:cNvCxnSpPr>
            <a:cxnSpLocks noChangeShapeType="1"/>
          </p:cNvCxnSpPr>
          <p:nvPr/>
        </p:nvCxnSpPr>
        <p:spPr bwMode="auto">
          <a:xfrm rot="5400000" flipV="1">
            <a:off x="9191626" y="3046671"/>
            <a:ext cx="1587" cy="1008062"/>
          </a:xfrm>
          <a:prstGeom prst="curvedConnector3">
            <a:avLst>
              <a:gd name="adj1" fmla="val 32400000"/>
            </a:avLst>
          </a:prstGeom>
          <a:noFill/>
          <a:ln w="12700">
            <a:solidFill>
              <a:srgbClr val="CC00CC"/>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206" name="Rectangle 54"/>
          <p:cNvSpPr>
            <a:spLocks noChangeArrowheads="1"/>
          </p:cNvSpPr>
          <p:nvPr/>
        </p:nvSpPr>
        <p:spPr bwMode="auto">
          <a:xfrm>
            <a:off x="8170863" y="4067434"/>
            <a:ext cx="2101850" cy="274637"/>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38100">
                <a:solidFill>
                  <a:srgbClr val="FF0000"/>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200">
                <a:solidFill>
                  <a:srgbClr val="0000FF"/>
                </a:solidFill>
                <a:ea typeface="Taipei" charset="-120"/>
              </a:rPr>
              <a:t>WDPush</a:t>
            </a:r>
            <a:endParaRPr lang="en-US" altLang="zh-TW" sz="1200">
              <a:solidFill>
                <a:srgbClr val="0000FF"/>
              </a:solidFill>
              <a:ea typeface="Taipei" charset="-120"/>
            </a:endParaRPr>
          </a:p>
        </p:txBody>
      </p:sp>
    </p:spTree>
    <p:extLst>
      <p:ext uri="{BB962C8B-B14F-4D97-AF65-F5344CB8AC3E}">
        <p14:creationId xmlns:p14="http://schemas.microsoft.com/office/powerpoint/2010/main" val="27764041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59296" y="524153"/>
            <a:ext cx="10515600" cy="888724"/>
          </a:xfrm>
        </p:spPr>
        <p:txBody>
          <a:bodyPr/>
          <a:lstStyle/>
          <a:p>
            <a:r>
              <a:rPr lang="en-US" altLang="zh-TW" sz="3600" b="1" dirty="0"/>
              <a:t>2. DCS Rule Edit</a:t>
            </a:r>
            <a:r>
              <a:rPr lang="zh-TW" altLang="en-US" sz="3600" b="1" dirty="0"/>
              <a:t> </a:t>
            </a:r>
            <a:br>
              <a:rPr lang="zh-TW" altLang="en-US" sz="3600" b="1" dirty="0"/>
            </a:br>
            <a:endParaRPr lang="zh-TW" altLang="en-US" sz="3600" b="1" dirty="0"/>
          </a:p>
        </p:txBody>
      </p:sp>
      <p:sp>
        <p:nvSpPr>
          <p:cNvPr id="51203" name="Text Box 3"/>
          <p:cNvSpPr txBox="1">
            <a:spLocks noChangeArrowheads="1"/>
          </p:cNvSpPr>
          <p:nvPr/>
        </p:nvSpPr>
        <p:spPr bwMode="auto">
          <a:xfrm>
            <a:off x="2208213" y="3838575"/>
            <a:ext cx="41402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kumimoji="1">
                <a:solidFill>
                  <a:schemeClr val="tx1"/>
                </a:solidFill>
                <a:latin typeface="Arial" panose="020B0604020202020204" pitchFamily="34" charset="0"/>
                <a:ea typeface="新細明體" panose="02020500000000000000" pitchFamily="18" charset="-120"/>
              </a:defRPr>
            </a:lvl1pPr>
            <a:lvl2pPr marL="914400" indent="-457200">
              <a:defRPr kumimoji="1">
                <a:solidFill>
                  <a:schemeClr val="tx1"/>
                </a:solidFill>
                <a:latin typeface="Arial" panose="020B0604020202020204" pitchFamily="34" charset="0"/>
                <a:ea typeface="新細明體" panose="02020500000000000000" pitchFamily="18" charset="-120"/>
              </a:defRPr>
            </a:lvl2pPr>
            <a:lvl3pPr marL="1371600" indent="-457200">
              <a:defRPr kumimoji="1">
                <a:solidFill>
                  <a:schemeClr val="tx1"/>
                </a:solidFill>
                <a:latin typeface="Arial" panose="020B0604020202020204" pitchFamily="34" charset="0"/>
                <a:ea typeface="新細明體" panose="02020500000000000000" pitchFamily="18" charset="-120"/>
              </a:defRPr>
            </a:lvl3pPr>
            <a:lvl4pPr marL="1828800" indent="-457200">
              <a:defRPr kumimoji="1">
                <a:solidFill>
                  <a:schemeClr val="tx1"/>
                </a:solidFill>
                <a:latin typeface="Arial" panose="020B0604020202020204" pitchFamily="34" charset="0"/>
                <a:ea typeface="新細明體" panose="02020500000000000000" pitchFamily="18" charset="-120"/>
              </a:defRPr>
            </a:lvl4pPr>
            <a:lvl5pPr marL="2286000" indent="-457200">
              <a:defRPr kumimoji="1">
                <a:solidFill>
                  <a:schemeClr val="tx1"/>
                </a:solidFill>
                <a:latin typeface="Arial" panose="020B0604020202020204" pitchFamily="34" charset="0"/>
                <a:ea typeface="新細明體" panose="02020500000000000000" pitchFamily="18" charset="-120"/>
              </a:defRPr>
            </a:lvl5pPr>
            <a:lvl6pPr marL="2743200" indent="-4572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3200400" indent="-4572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657600" indent="-4572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4114800" indent="-4572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dirty="0">
                <a:latin typeface="Arial Unicode MS" pitchFamily="34" charset="-120"/>
                <a:ea typeface="Arial Unicode MS" pitchFamily="34" charset="-120"/>
              </a:rPr>
              <a:t> </a:t>
            </a:r>
          </a:p>
          <a:p>
            <a:pPr>
              <a:buFontTx/>
              <a:buAutoNum type="arabicPeriod"/>
            </a:pPr>
            <a:endParaRPr lang="en-US" altLang="zh-TW" dirty="0">
              <a:latin typeface="Arial Unicode MS" pitchFamily="34" charset="-120"/>
              <a:ea typeface="Arial Unicode MS" pitchFamily="34" charset="-120"/>
            </a:endParaRPr>
          </a:p>
          <a:p>
            <a:pPr>
              <a:buFontTx/>
              <a:buAutoNum type="arabicPeriod"/>
            </a:pPr>
            <a:endParaRPr lang="en-US" altLang="zh-TW" sz="2400" dirty="0">
              <a:latin typeface="Times" panose="02020603050405020304" pitchFamily="18" charset="0"/>
              <a:ea typeface="Taipei" charset="-120"/>
            </a:endParaRPr>
          </a:p>
          <a:p>
            <a:pPr>
              <a:buFontTx/>
              <a:buAutoNum type="arabicPeriod"/>
            </a:pPr>
            <a:endParaRPr lang="en-US" altLang="zh-TW" sz="2400" dirty="0">
              <a:latin typeface="Times" panose="02020603050405020304" pitchFamily="18" charset="0"/>
              <a:ea typeface="Taipei" charset="-120"/>
            </a:endParaRPr>
          </a:p>
        </p:txBody>
      </p:sp>
      <p:sp>
        <p:nvSpPr>
          <p:cNvPr id="51204" name="Text Box 4"/>
          <p:cNvSpPr txBox="1">
            <a:spLocks noChangeArrowheads="1"/>
          </p:cNvSpPr>
          <p:nvPr/>
        </p:nvSpPr>
        <p:spPr bwMode="auto">
          <a:xfrm>
            <a:off x="2422525" y="3775075"/>
            <a:ext cx="260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kumimoji="1">
                <a:solidFill>
                  <a:schemeClr val="tx1"/>
                </a:solidFill>
                <a:latin typeface="Arial" panose="020B0604020202020204" pitchFamily="34" charset="0"/>
                <a:ea typeface="新細明體" panose="02020500000000000000" pitchFamily="18" charset="-120"/>
              </a:defRPr>
            </a:lvl1pPr>
            <a:lvl2pPr marL="914400" indent="-457200">
              <a:defRPr kumimoji="1">
                <a:solidFill>
                  <a:schemeClr val="tx1"/>
                </a:solidFill>
                <a:latin typeface="Arial" panose="020B0604020202020204" pitchFamily="34" charset="0"/>
                <a:ea typeface="新細明體" panose="02020500000000000000" pitchFamily="18" charset="-120"/>
              </a:defRPr>
            </a:lvl2pPr>
            <a:lvl3pPr marL="1371600" indent="-457200">
              <a:defRPr kumimoji="1">
                <a:solidFill>
                  <a:schemeClr val="tx1"/>
                </a:solidFill>
                <a:latin typeface="Arial" panose="020B0604020202020204" pitchFamily="34" charset="0"/>
                <a:ea typeface="新細明體" panose="02020500000000000000" pitchFamily="18" charset="-120"/>
              </a:defRPr>
            </a:lvl3pPr>
            <a:lvl4pPr marL="1828800" indent="-457200">
              <a:defRPr kumimoji="1">
                <a:solidFill>
                  <a:schemeClr val="tx1"/>
                </a:solidFill>
                <a:latin typeface="Arial" panose="020B0604020202020204" pitchFamily="34" charset="0"/>
                <a:ea typeface="新細明體" panose="02020500000000000000" pitchFamily="18" charset="-120"/>
              </a:defRPr>
            </a:lvl4pPr>
            <a:lvl5pPr marL="2286000" indent="-457200">
              <a:defRPr kumimoji="1">
                <a:solidFill>
                  <a:schemeClr val="tx1"/>
                </a:solidFill>
                <a:latin typeface="Arial" panose="020B0604020202020204" pitchFamily="34" charset="0"/>
                <a:ea typeface="新細明體" panose="02020500000000000000" pitchFamily="18" charset="-120"/>
              </a:defRPr>
            </a:lvl5pPr>
            <a:lvl6pPr marL="2743200" indent="-4572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3200400" indent="-4572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657600" indent="-4572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4114800" indent="-4572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sz="2400">
                <a:latin typeface="Times" panose="02020603050405020304" pitchFamily="18" charset="0"/>
                <a:ea typeface="Taipei" charset="-120"/>
              </a:rPr>
              <a:t> </a:t>
            </a:r>
          </a:p>
        </p:txBody>
      </p:sp>
      <p:sp>
        <p:nvSpPr>
          <p:cNvPr id="51206" name="Text Box 6"/>
          <p:cNvSpPr txBox="1">
            <a:spLocks noChangeArrowheads="1"/>
          </p:cNvSpPr>
          <p:nvPr/>
        </p:nvSpPr>
        <p:spPr bwMode="auto">
          <a:xfrm>
            <a:off x="540000" y="3123704"/>
            <a:ext cx="41402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kumimoji="1">
                <a:solidFill>
                  <a:schemeClr val="tx1"/>
                </a:solidFill>
                <a:latin typeface="Arial" panose="020B0604020202020204" pitchFamily="34" charset="0"/>
                <a:ea typeface="新細明體" panose="02020500000000000000" pitchFamily="18" charset="-120"/>
              </a:defRPr>
            </a:lvl1pPr>
            <a:lvl2pPr marL="914400" indent="-457200">
              <a:defRPr kumimoji="1">
                <a:solidFill>
                  <a:schemeClr val="tx1"/>
                </a:solidFill>
                <a:latin typeface="Arial" panose="020B0604020202020204" pitchFamily="34" charset="0"/>
                <a:ea typeface="新細明體" panose="02020500000000000000" pitchFamily="18" charset="-120"/>
              </a:defRPr>
            </a:lvl2pPr>
            <a:lvl3pPr marL="1371600" indent="-457200">
              <a:defRPr kumimoji="1">
                <a:solidFill>
                  <a:schemeClr val="tx1"/>
                </a:solidFill>
                <a:latin typeface="Arial" panose="020B0604020202020204" pitchFamily="34" charset="0"/>
                <a:ea typeface="新細明體" panose="02020500000000000000" pitchFamily="18" charset="-120"/>
              </a:defRPr>
            </a:lvl3pPr>
            <a:lvl4pPr marL="1828800" indent="-457200">
              <a:defRPr kumimoji="1">
                <a:solidFill>
                  <a:schemeClr val="tx1"/>
                </a:solidFill>
                <a:latin typeface="Arial" panose="020B0604020202020204" pitchFamily="34" charset="0"/>
                <a:ea typeface="新細明體" panose="02020500000000000000" pitchFamily="18" charset="-120"/>
              </a:defRPr>
            </a:lvl4pPr>
            <a:lvl5pPr marL="2286000" indent="-457200">
              <a:defRPr kumimoji="1">
                <a:solidFill>
                  <a:schemeClr val="tx1"/>
                </a:solidFill>
                <a:latin typeface="Arial" panose="020B0604020202020204" pitchFamily="34" charset="0"/>
                <a:ea typeface="新細明體" panose="02020500000000000000" pitchFamily="18" charset="-120"/>
              </a:defRPr>
            </a:lvl5pPr>
            <a:lvl6pPr marL="2743200" indent="-4572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3200400" indent="-4572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657600" indent="-4572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4114800" indent="-4572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sz="2400" b="1" dirty="0">
                <a:latin typeface="+mn-lt"/>
                <a:ea typeface="Arial Unicode MS" pitchFamily="34" charset="-120"/>
              </a:rPr>
              <a:t>DCS Rule Edit</a:t>
            </a:r>
            <a:endParaRPr lang="zh-TW" altLang="en-US" sz="2400" b="1" dirty="0">
              <a:latin typeface="+mn-lt"/>
              <a:ea typeface="Arial Unicode MS" pitchFamily="34" charset="-120"/>
            </a:endParaRPr>
          </a:p>
          <a:p>
            <a:pPr marL="265113" indent="-265113">
              <a:buFont typeface="+mj-lt"/>
              <a:buAutoNum type="arabicPeriod"/>
            </a:pPr>
            <a:r>
              <a:rPr lang="en-US" altLang="zh-TW" dirty="0">
                <a:latin typeface="+mn-lt"/>
                <a:ea typeface="Arial Unicode MS" pitchFamily="34" charset="-120"/>
              </a:rPr>
              <a:t>Template Rule </a:t>
            </a:r>
            <a:r>
              <a:rPr lang="en-US" altLang="zh-TW" dirty="0">
                <a:latin typeface="+mn-lt"/>
              </a:rPr>
              <a:t>Relationship with EQP </a:t>
            </a:r>
          </a:p>
          <a:p>
            <a:pPr marL="265113" indent="-265113">
              <a:buFont typeface="+mj-lt"/>
              <a:buAutoNum type="arabicPeriod"/>
            </a:pPr>
            <a:r>
              <a:rPr lang="en-US" altLang="zh-TW" dirty="0">
                <a:latin typeface="+mn-lt"/>
                <a:ea typeface="Arial Unicode MS" pitchFamily="34" charset="-120"/>
              </a:rPr>
              <a:t>Template Rule Example</a:t>
            </a:r>
            <a:endParaRPr lang="zh-TW" altLang="en-US" dirty="0">
              <a:latin typeface="+mn-lt"/>
              <a:ea typeface="Arial Unicode MS" pitchFamily="34" charset="-120"/>
            </a:endParaRPr>
          </a:p>
          <a:p>
            <a:pPr marL="265113" indent="-265113" eaLnBrk="0" hangingPunct="0">
              <a:buFont typeface="+mj-lt"/>
              <a:buAutoNum type="arabicPeriod"/>
            </a:pPr>
            <a:r>
              <a:rPr lang="en-US" altLang="zh-TW" dirty="0">
                <a:latin typeface="+mn-lt"/>
                <a:ea typeface="Arial Unicode MS" pitchFamily="34" charset="-120"/>
              </a:rPr>
              <a:t>List Rule</a:t>
            </a:r>
          </a:p>
          <a:p>
            <a:pPr marL="265113" indent="-265113">
              <a:buFont typeface="+mj-lt"/>
              <a:buAutoNum type="arabicPeriod"/>
            </a:pPr>
            <a:r>
              <a:rPr lang="en-US" altLang="zh-TW" dirty="0">
                <a:latin typeface="+mn-lt"/>
                <a:ea typeface="Arial Unicode MS" pitchFamily="34" charset="-120"/>
              </a:rPr>
              <a:t>Filter Rule</a:t>
            </a:r>
          </a:p>
          <a:p>
            <a:pPr marL="265113" indent="-265113">
              <a:buFont typeface="+mj-lt"/>
              <a:buAutoNum type="arabicPeriod"/>
            </a:pPr>
            <a:r>
              <a:rPr lang="en-US" altLang="zh-TW" dirty="0">
                <a:latin typeface="+mn-lt"/>
                <a:ea typeface="Arial Unicode MS" pitchFamily="34" charset="-120"/>
              </a:rPr>
              <a:t>Sort Rule</a:t>
            </a:r>
          </a:p>
          <a:p>
            <a:pPr marL="0" indent="0"/>
            <a:r>
              <a:rPr lang="en-US" altLang="zh-TW" dirty="0">
                <a:latin typeface="+mn-lt"/>
                <a:ea typeface="Arial Unicode MS" pitchFamily="34" charset="-120"/>
              </a:rPr>
              <a:t>Above Rule will </a:t>
            </a:r>
            <a:r>
              <a:rPr lang="en-US" altLang="zh-TW" dirty="0" err="1">
                <a:latin typeface="+mn-lt"/>
                <a:ea typeface="Arial Unicode MS" pitchFamily="34" charset="-120"/>
              </a:rPr>
              <a:t>composit</a:t>
            </a:r>
            <a:r>
              <a:rPr lang="en-US" altLang="zh-TW" dirty="0">
                <a:latin typeface="+mn-lt"/>
                <a:ea typeface="Arial Unicode MS" pitchFamily="34" charset="-120"/>
              </a:rPr>
              <a:t> Process Kanban Function</a:t>
            </a:r>
          </a:p>
          <a:p>
            <a:r>
              <a:rPr lang="en-US" altLang="zh-TW" dirty="0">
                <a:latin typeface="+mn-lt"/>
                <a:ea typeface="Arial Unicode MS" pitchFamily="34" charset="-120"/>
              </a:rPr>
              <a:t> </a:t>
            </a:r>
          </a:p>
        </p:txBody>
      </p:sp>
      <p:sp>
        <p:nvSpPr>
          <p:cNvPr id="51207" name="Text Box 7"/>
          <p:cNvSpPr txBox="1">
            <a:spLocks noChangeArrowheads="1"/>
          </p:cNvSpPr>
          <p:nvPr/>
        </p:nvSpPr>
        <p:spPr bwMode="auto">
          <a:xfrm>
            <a:off x="540000" y="1440000"/>
            <a:ext cx="10781716"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kumimoji="1">
                <a:solidFill>
                  <a:schemeClr val="tx1"/>
                </a:solidFill>
                <a:latin typeface="Arial" panose="020B0604020202020204" pitchFamily="34" charset="0"/>
                <a:ea typeface="新細明體" panose="02020500000000000000" pitchFamily="18" charset="-120"/>
              </a:defRPr>
            </a:lvl1pPr>
            <a:lvl2pPr marL="914400" indent="-457200">
              <a:defRPr kumimoji="1">
                <a:solidFill>
                  <a:schemeClr val="tx1"/>
                </a:solidFill>
                <a:latin typeface="Arial" panose="020B0604020202020204" pitchFamily="34" charset="0"/>
                <a:ea typeface="新細明體" panose="02020500000000000000" pitchFamily="18" charset="-120"/>
              </a:defRPr>
            </a:lvl2pPr>
            <a:lvl3pPr marL="1371600" indent="-457200">
              <a:defRPr kumimoji="1">
                <a:solidFill>
                  <a:schemeClr val="tx1"/>
                </a:solidFill>
                <a:latin typeface="Arial" panose="020B0604020202020204" pitchFamily="34" charset="0"/>
                <a:ea typeface="新細明體" panose="02020500000000000000" pitchFamily="18" charset="-120"/>
              </a:defRPr>
            </a:lvl3pPr>
            <a:lvl4pPr marL="1828800" indent="-457200">
              <a:defRPr kumimoji="1">
                <a:solidFill>
                  <a:schemeClr val="tx1"/>
                </a:solidFill>
                <a:latin typeface="Arial" panose="020B0604020202020204" pitchFamily="34" charset="0"/>
                <a:ea typeface="新細明體" panose="02020500000000000000" pitchFamily="18" charset="-120"/>
              </a:defRPr>
            </a:lvl4pPr>
            <a:lvl5pPr marL="2286000" indent="-457200">
              <a:defRPr kumimoji="1">
                <a:solidFill>
                  <a:schemeClr val="tx1"/>
                </a:solidFill>
                <a:latin typeface="Arial" panose="020B0604020202020204" pitchFamily="34" charset="0"/>
                <a:ea typeface="新細明體" panose="02020500000000000000" pitchFamily="18" charset="-120"/>
              </a:defRPr>
            </a:lvl5pPr>
            <a:lvl6pPr marL="2743200" indent="-4572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3200400" indent="-4572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657600" indent="-4572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4114800" indent="-4572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en-US" altLang="zh-TW" sz="2400" b="1" dirty="0">
                <a:latin typeface="+mn-lt"/>
              </a:rPr>
              <a:t>How does DCS know what CASSETTE is required for each EQP?</a:t>
            </a:r>
          </a:p>
          <a:p>
            <a:endParaRPr lang="en-US" altLang="zh-TW" dirty="0">
              <a:latin typeface="+mn-lt"/>
            </a:endParaRPr>
          </a:p>
          <a:p>
            <a:r>
              <a:rPr lang="en-US" altLang="zh-TW" dirty="0">
                <a:latin typeface="+mn-lt"/>
              </a:rPr>
              <a:t>It is determined by the dispatching rules edited in every  DCS’s EQP setting.</a:t>
            </a:r>
          </a:p>
          <a:p>
            <a:r>
              <a:rPr lang="en-US" altLang="zh-TW" dirty="0">
                <a:latin typeface="+mn-lt"/>
              </a:rPr>
              <a:t>The edited results of dispatching rules will be saved as Template ID for EQP setting to choose. </a:t>
            </a:r>
            <a:r>
              <a:rPr lang="zh-TW" altLang="en-US" dirty="0">
                <a:latin typeface="+mn-lt"/>
                <a:ea typeface="Arial Unicode MS" pitchFamily="34" charset="-120"/>
              </a:rPr>
              <a:t> </a:t>
            </a:r>
          </a:p>
        </p:txBody>
      </p:sp>
      <p:sp>
        <p:nvSpPr>
          <p:cNvPr id="9" name="Rectangle 9"/>
          <p:cNvSpPr>
            <a:spLocks noChangeArrowheads="1"/>
          </p:cNvSpPr>
          <p:nvPr/>
        </p:nvSpPr>
        <p:spPr bwMode="auto">
          <a:xfrm>
            <a:off x="5386190" y="3541502"/>
            <a:ext cx="4321175" cy="24479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kumimoji="0" lang="zh-TW" altLang="zh-TW" sz="1400">
              <a:ea typeface="Taipei" charset="-120"/>
            </a:endParaRPr>
          </a:p>
        </p:txBody>
      </p:sp>
      <p:sp>
        <p:nvSpPr>
          <p:cNvPr id="10" name="AutoShape 10"/>
          <p:cNvSpPr>
            <a:spLocks noChangeArrowheads="1"/>
          </p:cNvSpPr>
          <p:nvPr/>
        </p:nvSpPr>
        <p:spPr bwMode="auto">
          <a:xfrm rot="21599999">
            <a:off x="6660952" y="4278102"/>
            <a:ext cx="260350" cy="36988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1" name="AutoShape 11"/>
          <p:cNvSpPr>
            <a:spLocks noChangeArrowheads="1"/>
          </p:cNvSpPr>
          <p:nvPr/>
        </p:nvSpPr>
        <p:spPr bwMode="auto">
          <a:xfrm>
            <a:off x="5441752" y="3579602"/>
            <a:ext cx="1231900" cy="1787525"/>
          </a:xfrm>
          <a:prstGeom prst="can">
            <a:avLst>
              <a:gd name="adj" fmla="val 36276"/>
            </a:avLst>
          </a:prstGeom>
          <a:solidFill>
            <a:srgbClr val="CC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1400" dirty="0"/>
              <a:t>Carrier List</a:t>
            </a:r>
          </a:p>
          <a:p>
            <a:pPr algn="ctr"/>
            <a:endParaRPr lang="en-US" altLang="zh-TW" sz="1400" dirty="0"/>
          </a:p>
          <a:p>
            <a:pPr algn="ctr"/>
            <a:endParaRPr lang="en-US" altLang="zh-TW" sz="1400" dirty="0"/>
          </a:p>
          <a:p>
            <a:pPr algn="ctr"/>
            <a:endParaRPr lang="en-US" altLang="zh-TW" sz="1400" dirty="0"/>
          </a:p>
          <a:p>
            <a:pPr algn="ctr"/>
            <a:endParaRPr lang="en-US" altLang="zh-TW" sz="1400" dirty="0"/>
          </a:p>
          <a:p>
            <a:pPr algn="ctr"/>
            <a:endParaRPr lang="en-US" altLang="zh-TW" sz="1400" dirty="0"/>
          </a:p>
          <a:p>
            <a:pPr algn="ctr"/>
            <a:endParaRPr lang="en-US" altLang="zh-TW" sz="1400" dirty="0"/>
          </a:p>
          <a:p>
            <a:pPr algn="ctr"/>
            <a:endParaRPr lang="en-US" altLang="zh-TW" sz="1400" dirty="0"/>
          </a:p>
        </p:txBody>
      </p:sp>
      <p:sp>
        <p:nvSpPr>
          <p:cNvPr id="12" name="AutoShape 12"/>
          <p:cNvSpPr>
            <a:spLocks noChangeArrowheads="1"/>
          </p:cNvSpPr>
          <p:nvPr/>
        </p:nvSpPr>
        <p:spPr bwMode="auto">
          <a:xfrm>
            <a:off x="5498902" y="4071727"/>
            <a:ext cx="1114425" cy="371475"/>
          </a:xfrm>
          <a:prstGeom prst="can">
            <a:avLst>
              <a:gd name="adj" fmla="val 25000"/>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1400"/>
              <a:t>CassetteWip</a:t>
            </a:r>
          </a:p>
        </p:txBody>
      </p:sp>
      <p:sp>
        <p:nvSpPr>
          <p:cNvPr id="13" name="AutoShape 13"/>
          <p:cNvSpPr>
            <a:spLocks noChangeArrowheads="1"/>
          </p:cNvSpPr>
          <p:nvPr/>
        </p:nvSpPr>
        <p:spPr bwMode="auto">
          <a:xfrm>
            <a:off x="5498902" y="4443202"/>
            <a:ext cx="1114425" cy="369887"/>
          </a:xfrm>
          <a:prstGeom prst="can">
            <a:avLst>
              <a:gd name="adj" fmla="val 250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1400"/>
              <a:t>EmptyCassette</a:t>
            </a:r>
          </a:p>
        </p:txBody>
      </p:sp>
      <p:sp>
        <p:nvSpPr>
          <p:cNvPr id="14" name="AutoShape 14"/>
          <p:cNvSpPr>
            <a:spLocks noChangeArrowheads="1"/>
          </p:cNvSpPr>
          <p:nvPr/>
        </p:nvSpPr>
        <p:spPr bwMode="auto">
          <a:xfrm>
            <a:off x="5498902" y="4813089"/>
            <a:ext cx="1114425" cy="369888"/>
          </a:xfrm>
          <a:prstGeom prst="can">
            <a:avLst>
              <a:gd name="adj" fmla="val 25000"/>
            </a:avLst>
          </a:prstGeom>
          <a:solidFill>
            <a:srgbClr val="99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1400"/>
              <a:t> </a:t>
            </a:r>
          </a:p>
        </p:txBody>
      </p:sp>
      <p:sp>
        <p:nvSpPr>
          <p:cNvPr id="15" name="AutoShape 15"/>
          <p:cNvSpPr>
            <a:spLocks noChangeArrowheads="1"/>
          </p:cNvSpPr>
          <p:nvPr/>
        </p:nvSpPr>
        <p:spPr bwMode="auto">
          <a:xfrm>
            <a:off x="6937177" y="3579602"/>
            <a:ext cx="1230313" cy="1787525"/>
          </a:xfrm>
          <a:prstGeom prst="can">
            <a:avLst>
              <a:gd name="adj" fmla="val 36323"/>
            </a:avLst>
          </a:prstGeom>
          <a:solidFill>
            <a:srgbClr val="CC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1400" dirty="0"/>
              <a:t>Carrier List</a:t>
            </a:r>
          </a:p>
          <a:p>
            <a:pPr algn="ctr"/>
            <a:endParaRPr lang="en-US" altLang="zh-TW" sz="1400" dirty="0"/>
          </a:p>
          <a:p>
            <a:pPr algn="ctr"/>
            <a:endParaRPr lang="en-US" altLang="zh-TW" sz="1400" dirty="0"/>
          </a:p>
          <a:p>
            <a:pPr algn="ctr"/>
            <a:endParaRPr lang="en-US" altLang="zh-TW" sz="1400" dirty="0"/>
          </a:p>
          <a:p>
            <a:pPr algn="ctr"/>
            <a:endParaRPr lang="en-US" altLang="zh-TW" sz="1400" dirty="0"/>
          </a:p>
          <a:p>
            <a:pPr algn="ctr"/>
            <a:endParaRPr lang="en-US" altLang="zh-TW" sz="1400" dirty="0"/>
          </a:p>
          <a:p>
            <a:pPr algn="ctr"/>
            <a:endParaRPr lang="en-US" altLang="zh-TW" sz="1400" dirty="0"/>
          </a:p>
          <a:p>
            <a:pPr algn="ctr"/>
            <a:endParaRPr lang="en-US" altLang="zh-TW" sz="1400" dirty="0"/>
          </a:p>
        </p:txBody>
      </p:sp>
      <p:sp>
        <p:nvSpPr>
          <p:cNvPr id="16" name="AutoShape 16"/>
          <p:cNvSpPr>
            <a:spLocks noChangeArrowheads="1"/>
          </p:cNvSpPr>
          <p:nvPr/>
        </p:nvSpPr>
        <p:spPr bwMode="auto">
          <a:xfrm>
            <a:off x="6995915" y="4071727"/>
            <a:ext cx="1114425" cy="371475"/>
          </a:xfrm>
          <a:prstGeom prst="can">
            <a:avLst>
              <a:gd name="adj" fmla="val 25000"/>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1400"/>
              <a:t>Eqp Status</a:t>
            </a:r>
          </a:p>
        </p:txBody>
      </p:sp>
      <p:sp>
        <p:nvSpPr>
          <p:cNvPr id="17" name="AutoShape 17" descr="30%"/>
          <p:cNvSpPr>
            <a:spLocks noChangeArrowheads="1"/>
          </p:cNvSpPr>
          <p:nvPr/>
        </p:nvSpPr>
        <p:spPr bwMode="auto">
          <a:xfrm>
            <a:off x="6995915" y="4443202"/>
            <a:ext cx="1114425" cy="369887"/>
          </a:xfrm>
          <a:prstGeom prst="can">
            <a:avLst>
              <a:gd name="adj" fmla="val 25000"/>
            </a:avLst>
          </a:prstGeom>
          <a:pattFill prst="pct30">
            <a:fgClr>
              <a:srgbClr val="FFFF99"/>
            </a:fgClr>
            <a:bgClr>
              <a:srgbClr val="FFCC99"/>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1400"/>
              <a:t>Max Q Time</a:t>
            </a:r>
          </a:p>
        </p:txBody>
      </p:sp>
      <p:sp>
        <p:nvSpPr>
          <p:cNvPr id="18" name="AutoShape 18"/>
          <p:cNvSpPr>
            <a:spLocks noChangeArrowheads="1"/>
          </p:cNvSpPr>
          <p:nvPr/>
        </p:nvSpPr>
        <p:spPr bwMode="auto">
          <a:xfrm>
            <a:off x="6995915" y="4813089"/>
            <a:ext cx="1114425" cy="369888"/>
          </a:xfrm>
          <a:prstGeom prst="can">
            <a:avLst>
              <a:gd name="adj" fmla="val 25000"/>
            </a:avLst>
          </a:prstGeom>
          <a:solidFill>
            <a:srgbClr val="99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1400"/>
              <a:t>Set Recipe</a:t>
            </a:r>
          </a:p>
        </p:txBody>
      </p:sp>
      <p:sp>
        <p:nvSpPr>
          <p:cNvPr id="19" name="AutoShape 19" descr="20%"/>
          <p:cNvSpPr>
            <a:spLocks noChangeArrowheads="1"/>
          </p:cNvSpPr>
          <p:nvPr/>
        </p:nvSpPr>
        <p:spPr bwMode="auto">
          <a:xfrm>
            <a:off x="6995915" y="4071727"/>
            <a:ext cx="1114425" cy="123825"/>
          </a:xfrm>
          <a:prstGeom prst="can">
            <a:avLst>
              <a:gd name="adj" fmla="val 25000"/>
            </a:avLst>
          </a:prstGeom>
          <a:pattFill prst="pct20">
            <a:fgClr>
              <a:srgbClr val="FFCCCC"/>
            </a:fgClr>
            <a:bgClr>
              <a:srgbClr val="FF7C80"/>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1400"/>
              <a:t>Mask</a:t>
            </a:r>
          </a:p>
        </p:txBody>
      </p:sp>
      <p:sp>
        <p:nvSpPr>
          <p:cNvPr id="20" name="Rectangle 20"/>
          <p:cNvSpPr>
            <a:spLocks noChangeArrowheads="1"/>
          </p:cNvSpPr>
          <p:nvPr/>
        </p:nvSpPr>
        <p:spPr bwMode="auto">
          <a:xfrm>
            <a:off x="5744920" y="5444914"/>
            <a:ext cx="644525" cy="184150"/>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1400"/>
              <a:t>List</a:t>
            </a:r>
          </a:p>
        </p:txBody>
      </p:sp>
      <p:sp>
        <p:nvSpPr>
          <p:cNvPr id="21" name="Rectangle 21"/>
          <p:cNvSpPr>
            <a:spLocks noChangeArrowheads="1"/>
          </p:cNvSpPr>
          <p:nvPr/>
        </p:nvSpPr>
        <p:spPr bwMode="auto">
          <a:xfrm>
            <a:off x="7240345" y="5444914"/>
            <a:ext cx="644525" cy="18415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1400"/>
              <a:t>Filter</a:t>
            </a:r>
          </a:p>
        </p:txBody>
      </p:sp>
      <p:sp>
        <p:nvSpPr>
          <p:cNvPr id="22" name="Rectangle 22"/>
          <p:cNvSpPr>
            <a:spLocks noChangeArrowheads="1"/>
          </p:cNvSpPr>
          <p:nvPr/>
        </p:nvSpPr>
        <p:spPr bwMode="auto">
          <a:xfrm>
            <a:off x="8789745" y="5444914"/>
            <a:ext cx="646112" cy="184150"/>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1400"/>
              <a:t>Sort</a:t>
            </a:r>
          </a:p>
        </p:txBody>
      </p:sp>
      <p:sp>
        <p:nvSpPr>
          <p:cNvPr id="23" name="AutoShape 23"/>
          <p:cNvSpPr>
            <a:spLocks noChangeArrowheads="1"/>
          </p:cNvSpPr>
          <p:nvPr/>
        </p:nvSpPr>
        <p:spPr bwMode="auto">
          <a:xfrm rot="21599999">
            <a:off x="8210352" y="4278102"/>
            <a:ext cx="220663" cy="36988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4" name="AutoShape 24"/>
          <p:cNvSpPr>
            <a:spLocks noChangeArrowheads="1"/>
          </p:cNvSpPr>
          <p:nvPr/>
        </p:nvSpPr>
        <p:spPr bwMode="auto">
          <a:xfrm>
            <a:off x="8432602" y="3579602"/>
            <a:ext cx="1231900" cy="1787525"/>
          </a:xfrm>
          <a:prstGeom prst="can">
            <a:avLst>
              <a:gd name="adj" fmla="val 36276"/>
            </a:avLst>
          </a:prstGeom>
          <a:solidFill>
            <a:srgbClr val="CC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1400" dirty="0"/>
              <a:t>Carrier List</a:t>
            </a:r>
          </a:p>
          <a:p>
            <a:pPr algn="ctr"/>
            <a:endParaRPr lang="en-US" altLang="zh-TW" sz="1400" dirty="0"/>
          </a:p>
          <a:p>
            <a:pPr algn="ctr"/>
            <a:endParaRPr lang="en-US" altLang="zh-TW" sz="1400" dirty="0"/>
          </a:p>
          <a:p>
            <a:pPr algn="ctr"/>
            <a:endParaRPr lang="en-US" altLang="zh-TW" sz="1400" dirty="0"/>
          </a:p>
          <a:p>
            <a:pPr algn="ctr"/>
            <a:endParaRPr lang="en-US" altLang="zh-TW" sz="1400" dirty="0"/>
          </a:p>
          <a:p>
            <a:pPr algn="ctr"/>
            <a:endParaRPr lang="en-US" altLang="zh-TW" sz="1400" dirty="0"/>
          </a:p>
          <a:p>
            <a:pPr algn="ctr"/>
            <a:endParaRPr lang="en-US" altLang="zh-TW" sz="1400" dirty="0"/>
          </a:p>
          <a:p>
            <a:pPr algn="ctr"/>
            <a:endParaRPr lang="en-US" altLang="zh-TW" sz="1400" dirty="0"/>
          </a:p>
        </p:txBody>
      </p:sp>
      <p:sp>
        <p:nvSpPr>
          <p:cNvPr id="25" name="AutoShape 25"/>
          <p:cNvSpPr>
            <a:spLocks noChangeArrowheads="1"/>
          </p:cNvSpPr>
          <p:nvPr/>
        </p:nvSpPr>
        <p:spPr bwMode="auto">
          <a:xfrm>
            <a:off x="8492927" y="4071727"/>
            <a:ext cx="1114425" cy="371475"/>
          </a:xfrm>
          <a:prstGeom prst="can">
            <a:avLst>
              <a:gd name="adj" fmla="val 25000"/>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1400"/>
              <a:t>Eqp Status</a:t>
            </a:r>
          </a:p>
        </p:txBody>
      </p:sp>
      <p:sp>
        <p:nvSpPr>
          <p:cNvPr id="26" name="AutoShape 26" descr="30%"/>
          <p:cNvSpPr>
            <a:spLocks noChangeArrowheads="1"/>
          </p:cNvSpPr>
          <p:nvPr/>
        </p:nvSpPr>
        <p:spPr bwMode="auto">
          <a:xfrm>
            <a:off x="8492927" y="4443202"/>
            <a:ext cx="1114425" cy="369887"/>
          </a:xfrm>
          <a:prstGeom prst="can">
            <a:avLst>
              <a:gd name="adj" fmla="val 25000"/>
            </a:avLst>
          </a:prstGeom>
          <a:pattFill prst="pct30">
            <a:fgClr>
              <a:srgbClr val="FFFF99"/>
            </a:fgClr>
            <a:bgClr>
              <a:srgbClr val="FFCC99"/>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1400" dirty="0"/>
              <a:t>Max Q Time</a:t>
            </a:r>
          </a:p>
        </p:txBody>
      </p:sp>
      <p:sp>
        <p:nvSpPr>
          <p:cNvPr id="27" name="AutoShape 27"/>
          <p:cNvSpPr>
            <a:spLocks noChangeArrowheads="1"/>
          </p:cNvSpPr>
          <p:nvPr/>
        </p:nvSpPr>
        <p:spPr bwMode="auto">
          <a:xfrm>
            <a:off x="8492927" y="4813089"/>
            <a:ext cx="1114425" cy="369888"/>
          </a:xfrm>
          <a:prstGeom prst="can">
            <a:avLst>
              <a:gd name="adj" fmla="val 25000"/>
            </a:avLst>
          </a:prstGeom>
          <a:solidFill>
            <a:srgbClr val="99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1400"/>
              <a:t>Set Recipe</a:t>
            </a:r>
          </a:p>
        </p:txBody>
      </p:sp>
      <p:sp>
        <p:nvSpPr>
          <p:cNvPr id="28" name="AutoShape 28" descr="20%"/>
          <p:cNvSpPr>
            <a:spLocks noChangeArrowheads="1"/>
          </p:cNvSpPr>
          <p:nvPr/>
        </p:nvSpPr>
        <p:spPr bwMode="auto">
          <a:xfrm>
            <a:off x="8492927" y="4071727"/>
            <a:ext cx="1114425" cy="123825"/>
          </a:xfrm>
          <a:prstGeom prst="can">
            <a:avLst>
              <a:gd name="adj" fmla="val 25000"/>
            </a:avLst>
          </a:prstGeom>
          <a:pattFill prst="pct20">
            <a:fgClr>
              <a:srgbClr val="FFCCCC"/>
            </a:fgClr>
            <a:bgClr>
              <a:srgbClr val="FF7C80"/>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1400"/>
              <a:t>Mask</a:t>
            </a:r>
          </a:p>
        </p:txBody>
      </p:sp>
      <p:sp>
        <p:nvSpPr>
          <p:cNvPr id="29" name="Text Box 30"/>
          <p:cNvSpPr txBox="1">
            <a:spLocks noChangeArrowheads="1"/>
          </p:cNvSpPr>
          <p:nvPr/>
        </p:nvSpPr>
        <p:spPr bwMode="auto">
          <a:xfrm>
            <a:off x="5973747" y="5629064"/>
            <a:ext cx="14791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TW">
                <a:ea typeface="細明體" panose="02020509000000000000" pitchFamily="49" charset="-120"/>
              </a:rPr>
              <a:t>Task Manager</a:t>
            </a:r>
          </a:p>
        </p:txBody>
      </p:sp>
      <p:sp>
        <p:nvSpPr>
          <p:cNvPr id="33" name="Text Box 49"/>
          <p:cNvSpPr txBox="1">
            <a:spLocks noChangeArrowheads="1"/>
          </p:cNvSpPr>
          <p:nvPr/>
        </p:nvSpPr>
        <p:spPr bwMode="auto">
          <a:xfrm rot="21274822">
            <a:off x="7531160" y="5705849"/>
            <a:ext cx="1299651" cy="338554"/>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1600" b="1" dirty="0">
                <a:solidFill>
                  <a:srgbClr val="FF0000"/>
                </a:solidFill>
              </a:rPr>
              <a:t>Find that CST</a:t>
            </a:r>
          </a:p>
        </p:txBody>
      </p:sp>
    </p:spTree>
    <p:extLst>
      <p:ext uri="{BB962C8B-B14F-4D97-AF65-F5344CB8AC3E}">
        <p14:creationId xmlns:p14="http://schemas.microsoft.com/office/powerpoint/2010/main" val="38513563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59296" y="524153"/>
            <a:ext cx="10515600" cy="744260"/>
          </a:xfrm>
        </p:spPr>
        <p:txBody>
          <a:bodyPr/>
          <a:lstStyle/>
          <a:p>
            <a:r>
              <a:rPr lang="en-US" altLang="zh-TW" sz="3600" b="1" dirty="0"/>
              <a:t>2.1 DCS Template Rule</a:t>
            </a:r>
          </a:p>
        </p:txBody>
      </p:sp>
      <p:grpSp>
        <p:nvGrpSpPr>
          <p:cNvPr id="52227" name="Group 3"/>
          <p:cNvGrpSpPr>
            <a:grpSpLocks/>
          </p:cNvGrpSpPr>
          <p:nvPr/>
        </p:nvGrpSpPr>
        <p:grpSpPr bwMode="auto">
          <a:xfrm>
            <a:off x="8378826" y="4414421"/>
            <a:ext cx="3200400" cy="885826"/>
            <a:chOff x="3216" y="672"/>
            <a:chExt cx="2016" cy="558"/>
          </a:xfrm>
        </p:grpSpPr>
        <p:sp>
          <p:nvSpPr>
            <p:cNvPr id="52228" name="Text Box 4"/>
            <p:cNvSpPr txBox="1">
              <a:spLocks noChangeArrowheads="1"/>
            </p:cNvSpPr>
            <p:nvPr/>
          </p:nvSpPr>
          <p:spPr bwMode="auto">
            <a:xfrm>
              <a:off x="3744" y="672"/>
              <a:ext cx="1488" cy="1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1200" b="1" dirty="0"/>
                <a:t>List Cassette condition</a:t>
              </a:r>
            </a:p>
          </p:txBody>
        </p:sp>
        <p:sp>
          <p:nvSpPr>
            <p:cNvPr id="52229" name="Text Box 5"/>
            <p:cNvSpPr txBox="1">
              <a:spLocks noChangeArrowheads="1"/>
            </p:cNvSpPr>
            <p:nvPr/>
          </p:nvSpPr>
          <p:spPr bwMode="auto">
            <a:xfrm>
              <a:off x="3744" y="864"/>
              <a:ext cx="1488" cy="1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1200" b="1" dirty="0"/>
                <a:t>Constraint for Cassette Selection</a:t>
              </a:r>
            </a:p>
          </p:txBody>
        </p:sp>
        <p:sp>
          <p:nvSpPr>
            <p:cNvPr id="52230" name="Text Box 6"/>
            <p:cNvSpPr txBox="1">
              <a:spLocks noChangeArrowheads="1"/>
            </p:cNvSpPr>
            <p:nvPr/>
          </p:nvSpPr>
          <p:spPr bwMode="auto">
            <a:xfrm>
              <a:off x="3744" y="1056"/>
              <a:ext cx="1488" cy="1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1200" b="1"/>
                <a:t>Priority</a:t>
              </a:r>
              <a:r>
                <a:rPr lang="en-US" altLang="ja-JP" sz="1200" b="1"/>
                <a:t> for Cassette Selection</a:t>
              </a:r>
            </a:p>
          </p:txBody>
        </p:sp>
        <p:sp>
          <p:nvSpPr>
            <p:cNvPr id="52231" name="Rectangle 7"/>
            <p:cNvSpPr>
              <a:spLocks noChangeArrowheads="1"/>
            </p:cNvSpPr>
            <p:nvPr/>
          </p:nvSpPr>
          <p:spPr bwMode="auto">
            <a:xfrm>
              <a:off x="3216" y="672"/>
              <a:ext cx="528" cy="144"/>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a:t>List</a:t>
              </a:r>
            </a:p>
          </p:txBody>
        </p:sp>
        <p:sp>
          <p:nvSpPr>
            <p:cNvPr id="52232" name="Rectangle 8"/>
            <p:cNvSpPr>
              <a:spLocks noChangeArrowheads="1"/>
            </p:cNvSpPr>
            <p:nvPr/>
          </p:nvSpPr>
          <p:spPr bwMode="auto">
            <a:xfrm>
              <a:off x="3216" y="864"/>
              <a:ext cx="528" cy="144"/>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a:t>Filter</a:t>
              </a:r>
            </a:p>
          </p:txBody>
        </p:sp>
        <p:sp>
          <p:nvSpPr>
            <p:cNvPr id="52233" name="Rectangle 9"/>
            <p:cNvSpPr>
              <a:spLocks noChangeArrowheads="1"/>
            </p:cNvSpPr>
            <p:nvPr/>
          </p:nvSpPr>
          <p:spPr bwMode="auto">
            <a:xfrm>
              <a:off x="3216" y="1056"/>
              <a:ext cx="528" cy="144"/>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a:t>Sort</a:t>
              </a:r>
            </a:p>
          </p:txBody>
        </p:sp>
      </p:grpSp>
      <p:sp>
        <p:nvSpPr>
          <p:cNvPr id="52234" name="Rectangle 10"/>
          <p:cNvSpPr>
            <a:spLocks noChangeArrowheads="1"/>
          </p:cNvSpPr>
          <p:nvPr/>
        </p:nvSpPr>
        <p:spPr bwMode="auto">
          <a:xfrm>
            <a:off x="2614615" y="3549234"/>
            <a:ext cx="5616575" cy="2808287"/>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zh-TW" altLang="zh-TW" sz="1600">
              <a:ea typeface="Taipei" charset="-120"/>
            </a:endParaRPr>
          </a:p>
        </p:txBody>
      </p:sp>
      <p:sp>
        <p:nvSpPr>
          <p:cNvPr id="52235" name="AutoShape 11"/>
          <p:cNvSpPr>
            <a:spLocks noChangeArrowheads="1"/>
          </p:cNvSpPr>
          <p:nvPr/>
        </p:nvSpPr>
        <p:spPr bwMode="auto">
          <a:xfrm rot="21599999">
            <a:off x="4270377" y="4557295"/>
            <a:ext cx="339725"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600"/>
          </a:p>
        </p:txBody>
      </p:sp>
      <p:grpSp>
        <p:nvGrpSpPr>
          <p:cNvPr id="52236" name="Group 12"/>
          <p:cNvGrpSpPr>
            <a:grpSpLocks/>
          </p:cNvGrpSpPr>
          <p:nvPr/>
        </p:nvGrpSpPr>
        <p:grpSpPr bwMode="auto">
          <a:xfrm>
            <a:off x="2686051" y="3693695"/>
            <a:ext cx="1600200" cy="2209800"/>
            <a:chOff x="768" y="1488"/>
            <a:chExt cx="1008" cy="1392"/>
          </a:xfrm>
        </p:grpSpPr>
        <p:sp>
          <p:nvSpPr>
            <p:cNvPr id="52237" name="AutoShape 13"/>
            <p:cNvSpPr>
              <a:spLocks noChangeArrowheads="1"/>
            </p:cNvSpPr>
            <p:nvPr/>
          </p:nvSpPr>
          <p:spPr bwMode="auto">
            <a:xfrm>
              <a:off x="768" y="1488"/>
              <a:ext cx="1008" cy="1392"/>
            </a:xfrm>
            <a:prstGeom prst="can">
              <a:avLst>
                <a:gd name="adj" fmla="val 34524"/>
              </a:avLst>
            </a:prstGeom>
            <a:solidFill>
              <a:srgbClr val="CC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dirty="0"/>
                <a:t>Carrier List</a:t>
              </a:r>
            </a:p>
            <a:p>
              <a:pPr algn="ctr"/>
              <a:endParaRPr lang="en-US" altLang="zh-TW" dirty="0"/>
            </a:p>
            <a:p>
              <a:pPr algn="ctr"/>
              <a:endParaRPr lang="en-US" altLang="zh-TW" dirty="0"/>
            </a:p>
            <a:p>
              <a:pPr algn="ctr"/>
              <a:endParaRPr lang="en-US" altLang="zh-TW" dirty="0"/>
            </a:p>
            <a:p>
              <a:pPr algn="ctr"/>
              <a:endParaRPr lang="en-US" altLang="zh-TW" dirty="0"/>
            </a:p>
            <a:p>
              <a:pPr algn="ctr"/>
              <a:endParaRPr lang="en-US" altLang="zh-TW" dirty="0"/>
            </a:p>
            <a:p>
              <a:pPr algn="ctr"/>
              <a:endParaRPr lang="en-US" altLang="zh-TW" dirty="0"/>
            </a:p>
            <a:p>
              <a:pPr algn="ctr"/>
              <a:endParaRPr lang="en-US" altLang="zh-TW" dirty="0"/>
            </a:p>
          </p:txBody>
        </p:sp>
        <p:sp>
          <p:nvSpPr>
            <p:cNvPr id="52238" name="AutoShape 14"/>
            <p:cNvSpPr>
              <a:spLocks noChangeArrowheads="1"/>
            </p:cNvSpPr>
            <p:nvPr/>
          </p:nvSpPr>
          <p:spPr bwMode="auto">
            <a:xfrm>
              <a:off x="816" y="1872"/>
              <a:ext cx="912" cy="288"/>
            </a:xfrm>
            <a:prstGeom prst="can">
              <a:avLst>
                <a:gd name="adj" fmla="val 25000"/>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a:t>CassetteWip</a:t>
              </a:r>
            </a:p>
          </p:txBody>
        </p:sp>
        <p:sp>
          <p:nvSpPr>
            <p:cNvPr id="52239" name="AutoShape 15"/>
            <p:cNvSpPr>
              <a:spLocks noChangeArrowheads="1"/>
            </p:cNvSpPr>
            <p:nvPr/>
          </p:nvSpPr>
          <p:spPr bwMode="auto">
            <a:xfrm>
              <a:off x="816" y="2160"/>
              <a:ext cx="912" cy="288"/>
            </a:xfrm>
            <a:prstGeom prst="can">
              <a:avLst>
                <a:gd name="adj" fmla="val 25000"/>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a:t>EmptyCassette</a:t>
              </a:r>
            </a:p>
          </p:txBody>
        </p:sp>
        <p:sp>
          <p:nvSpPr>
            <p:cNvPr id="52240" name="AutoShape 16"/>
            <p:cNvSpPr>
              <a:spLocks noChangeArrowheads="1"/>
            </p:cNvSpPr>
            <p:nvPr/>
          </p:nvSpPr>
          <p:spPr bwMode="auto">
            <a:xfrm>
              <a:off x="816" y="2448"/>
              <a:ext cx="912" cy="288"/>
            </a:xfrm>
            <a:prstGeom prst="can">
              <a:avLst>
                <a:gd name="adj" fmla="val 25000"/>
              </a:avLst>
            </a:prstGeom>
            <a:solidFill>
              <a:srgbClr val="99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a:t> </a:t>
              </a:r>
            </a:p>
          </p:txBody>
        </p:sp>
      </p:grpSp>
      <p:grpSp>
        <p:nvGrpSpPr>
          <p:cNvPr id="52241" name="Group 17"/>
          <p:cNvGrpSpPr>
            <a:grpSpLocks/>
          </p:cNvGrpSpPr>
          <p:nvPr/>
        </p:nvGrpSpPr>
        <p:grpSpPr bwMode="auto">
          <a:xfrm>
            <a:off x="4630739" y="3693695"/>
            <a:ext cx="1600200" cy="2209800"/>
            <a:chOff x="2208" y="1488"/>
            <a:chExt cx="1008" cy="1392"/>
          </a:xfrm>
        </p:grpSpPr>
        <p:sp>
          <p:nvSpPr>
            <p:cNvPr id="52242" name="AutoShape 18"/>
            <p:cNvSpPr>
              <a:spLocks noChangeArrowheads="1"/>
            </p:cNvSpPr>
            <p:nvPr/>
          </p:nvSpPr>
          <p:spPr bwMode="auto">
            <a:xfrm>
              <a:off x="2208" y="1488"/>
              <a:ext cx="1008" cy="1392"/>
            </a:xfrm>
            <a:prstGeom prst="can">
              <a:avLst>
                <a:gd name="adj" fmla="val 34524"/>
              </a:avLst>
            </a:prstGeom>
            <a:solidFill>
              <a:srgbClr val="CC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dirty="0"/>
                <a:t>Carrier List</a:t>
              </a:r>
            </a:p>
            <a:p>
              <a:pPr algn="ctr"/>
              <a:endParaRPr lang="en-US" altLang="zh-TW" dirty="0"/>
            </a:p>
            <a:p>
              <a:pPr algn="ctr"/>
              <a:endParaRPr lang="en-US" altLang="zh-TW" dirty="0"/>
            </a:p>
            <a:p>
              <a:pPr algn="ctr"/>
              <a:endParaRPr lang="en-US" altLang="zh-TW" dirty="0"/>
            </a:p>
            <a:p>
              <a:pPr algn="ctr"/>
              <a:endParaRPr lang="en-US" altLang="zh-TW" dirty="0"/>
            </a:p>
            <a:p>
              <a:pPr algn="ctr"/>
              <a:endParaRPr lang="en-US" altLang="zh-TW" dirty="0"/>
            </a:p>
            <a:p>
              <a:pPr algn="ctr"/>
              <a:endParaRPr lang="en-US" altLang="zh-TW" dirty="0"/>
            </a:p>
            <a:p>
              <a:pPr algn="ctr"/>
              <a:endParaRPr lang="en-US" altLang="zh-TW" dirty="0"/>
            </a:p>
          </p:txBody>
        </p:sp>
        <p:sp>
          <p:nvSpPr>
            <p:cNvPr id="52243" name="AutoShape 19"/>
            <p:cNvSpPr>
              <a:spLocks noChangeArrowheads="1"/>
            </p:cNvSpPr>
            <p:nvPr/>
          </p:nvSpPr>
          <p:spPr bwMode="auto">
            <a:xfrm>
              <a:off x="2256" y="1872"/>
              <a:ext cx="912" cy="288"/>
            </a:xfrm>
            <a:prstGeom prst="can">
              <a:avLst>
                <a:gd name="adj" fmla="val 25000"/>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a:t>Eqp Status</a:t>
              </a:r>
            </a:p>
          </p:txBody>
        </p:sp>
        <p:sp>
          <p:nvSpPr>
            <p:cNvPr id="52244" name="AutoShape 20" descr="30%"/>
            <p:cNvSpPr>
              <a:spLocks noChangeArrowheads="1"/>
            </p:cNvSpPr>
            <p:nvPr/>
          </p:nvSpPr>
          <p:spPr bwMode="auto">
            <a:xfrm>
              <a:off x="2256" y="2160"/>
              <a:ext cx="912" cy="288"/>
            </a:xfrm>
            <a:prstGeom prst="can">
              <a:avLst>
                <a:gd name="adj" fmla="val 25000"/>
              </a:avLst>
            </a:prstGeom>
            <a:pattFill prst="pct30">
              <a:fgClr>
                <a:srgbClr val="FFFF99"/>
              </a:fgClr>
              <a:bgClr>
                <a:srgbClr val="FFCC99"/>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a:t>Max Q Time</a:t>
              </a:r>
            </a:p>
          </p:txBody>
        </p:sp>
        <p:sp>
          <p:nvSpPr>
            <p:cNvPr id="52245" name="AutoShape 21"/>
            <p:cNvSpPr>
              <a:spLocks noChangeArrowheads="1"/>
            </p:cNvSpPr>
            <p:nvPr/>
          </p:nvSpPr>
          <p:spPr bwMode="auto">
            <a:xfrm>
              <a:off x="2256" y="2448"/>
              <a:ext cx="912" cy="288"/>
            </a:xfrm>
            <a:prstGeom prst="can">
              <a:avLst>
                <a:gd name="adj" fmla="val 25000"/>
              </a:avLst>
            </a:prstGeom>
            <a:solidFill>
              <a:srgbClr val="99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a:t>Set Recipe</a:t>
              </a:r>
            </a:p>
          </p:txBody>
        </p:sp>
        <p:sp>
          <p:nvSpPr>
            <p:cNvPr id="52246" name="AutoShape 22" descr="20%"/>
            <p:cNvSpPr>
              <a:spLocks noChangeArrowheads="1"/>
            </p:cNvSpPr>
            <p:nvPr/>
          </p:nvSpPr>
          <p:spPr bwMode="auto">
            <a:xfrm>
              <a:off x="2256" y="1872"/>
              <a:ext cx="912" cy="96"/>
            </a:xfrm>
            <a:prstGeom prst="can">
              <a:avLst>
                <a:gd name="adj" fmla="val 25000"/>
              </a:avLst>
            </a:prstGeom>
            <a:pattFill prst="pct20">
              <a:fgClr>
                <a:srgbClr val="FFCCCC"/>
              </a:fgClr>
              <a:bgClr>
                <a:srgbClr val="FF7C80"/>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1000" dirty="0"/>
                <a:t>Mask</a:t>
              </a:r>
            </a:p>
          </p:txBody>
        </p:sp>
      </p:grpSp>
      <p:sp>
        <p:nvSpPr>
          <p:cNvPr id="52247" name="Rectangle 23"/>
          <p:cNvSpPr>
            <a:spLocks noChangeArrowheads="1"/>
          </p:cNvSpPr>
          <p:nvPr/>
        </p:nvSpPr>
        <p:spPr bwMode="auto">
          <a:xfrm>
            <a:off x="3047923" y="5998745"/>
            <a:ext cx="838200" cy="228600"/>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1600"/>
              <a:t>List</a:t>
            </a:r>
          </a:p>
        </p:txBody>
      </p:sp>
      <p:sp>
        <p:nvSpPr>
          <p:cNvPr id="52248" name="Rectangle 24"/>
          <p:cNvSpPr>
            <a:spLocks noChangeArrowheads="1"/>
          </p:cNvSpPr>
          <p:nvPr/>
        </p:nvSpPr>
        <p:spPr bwMode="auto">
          <a:xfrm>
            <a:off x="5051183" y="5998745"/>
            <a:ext cx="838200" cy="2286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1600"/>
              <a:t>Filter</a:t>
            </a:r>
          </a:p>
        </p:txBody>
      </p:sp>
      <p:sp>
        <p:nvSpPr>
          <p:cNvPr id="52249" name="Rectangle 25"/>
          <p:cNvSpPr>
            <a:spLocks noChangeArrowheads="1"/>
          </p:cNvSpPr>
          <p:nvPr/>
        </p:nvSpPr>
        <p:spPr bwMode="auto">
          <a:xfrm>
            <a:off x="7007148" y="5998745"/>
            <a:ext cx="838200" cy="228600"/>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1600"/>
              <a:t>Sort</a:t>
            </a:r>
          </a:p>
        </p:txBody>
      </p:sp>
      <p:sp>
        <p:nvSpPr>
          <p:cNvPr id="52250" name="AutoShape 26"/>
          <p:cNvSpPr>
            <a:spLocks noChangeArrowheads="1"/>
          </p:cNvSpPr>
          <p:nvPr/>
        </p:nvSpPr>
        <p:spPr bwMode="auto">
          <a:xfrm rot="21599999">
            <a:off x="6286501" y="4557295"/>
            <a:ext cx="285750"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600"/>
          </a:p>
        </p:txBody>
      </p:sp>
      <p:grpSp>
        <p:nvGrpSpPr>
          <p:cNvPr id="52251" name="Group 27"/>
          <p:cNvGrpSpPr>
            <a:grpSpLocks/>
          </p:cNvGrpSpPr>
          <p:nvPr/>
        </p:nvGrpSpPr>
        <p:grpSpPr bwMode="auto">
          <a:xfrm>
            <a:off x="6575426" y="3693695"/>
            <a:ext cx="1600200" cy="2209800"/>
            <a:chOff x="2208" y="1488"/>
            <a:chExt cx="1008" cy="1392"/>
          </a:xfrm>
        </p:grpSpPr>
        <p:sp>
          <p:nvSpPr>
            <p:cNvPr id="52252" name="AutoShape 28"/>
            <p:cNvSpPr>
              <a:spLocks noChangeArrowheads="1"/>
            </p:cNvSpPr>
            <p:nvPr/>
          </p:nvSpPr>
          <p:spPr bwMode="auto">
            <a:xfrm>
              <a:off x="2208" y="1488"/>
              <a:ext cx="1008" cy="1392"/>
            </a:xfrm>
            <a:prstGeom prst="can">
              <a:avLst>
                <a:gd name="adj" fmla="val 34524"/>
              </a:avLst>
            </a:prstGeom>
            <a:solidFill>
              <a:srgbClr val="CC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dirty="0"/>
                <a:t>Carrier List</a:t>
              </a:r>
            </a:p>
            <a:p>
              <a:pPr algn="ctr"/>
              <a:endParaRPr lang="en-US" altLang="zh-TW" dirty="0"/>
            </a:p>
            <a:p>
              <a:pPr algn="ctr"/>
              <a:endParaRPr lang="en-US" altLang="zh-TW" dirty="0"/>
            </a:p>
            <a:p>
              <a:pPr algn="ctr"/>
              <a:endParaRPr lang="en-US" altLang="zh-TW" dirty="0"/>
            </a:p>
            <a:p>
              <a:pPr algn="ctr"/>
              <a:endParaRPr lang="en-US" altLang="zh-TW" dirty="0"/>
            </a:p>
            <a:p>
              <a:pPr algn="ctr"/>
              <a:endParaRPr lang="en-US" altLang="zh-TW" dirty="0"/>
            </a:p>
            <a:p>
              <a:pPr algn="ctr"/>
              <a:endParaRPr lang="en-US" altLang="zh-TW" dirty="0"/>
            </a:p>
            <a:p>
              <a:pPr algn="ctr"/>
              <a:endParaRPr lang="en-US" altLang="zh-TW" dirty="0"/>
            </a:p>
          </p:txBody>
        </p:sp>
        <p:sp>
          <p:nvSpPr>
            <p:cNvPr id="52253" name="AutoShape 29"/>
            <p:cNvSpPr>
              <a:spLocks noChangeArrowheads="1"/>
            </p:cNvSpPr>
            <p:nvPr/>
          </p:nvSpPr>
          <p:spPr bwMode="auto">
            <a:xfrm>
              <a:off x="2256" y="1872"/>
              <a:ext cx="912" cy="288"/>
            </a:xfrm>
            <a:prstGeom prst="can">
              <a:avLst>
                <a:gd name="adj" fmla="val 25000"/>
              </a:avLst>
            </a:prstGeom>
            <a:solidFill>
              <a:srgbClr val="FFCC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a:t>Eqp Status</a:t>
              </a:r>
            </a:p>
          </p:txBody>
        </p:sp>
        <p:sp>
          <p:nvSpPr>
            <p:cNvPr id="52254" name="AutoShape 30" descr="30%"/>
            <p:cNvSpPr>
              <a:spLocks noChangeArrowheads="1"/>
            </p:cNvSpPr>
            <p:nvPr/>
          </p:nvSpPr>
          <p:spPr bwMode="auto">
            <a:xfrm>
              <a:off x="2256" y="2160"/>
              <a:ext cx="912" cy="288"/>
            </a:xfrm>
            <a:prstGeom prst="can">
              <a:avLst>
                <a:gd name="adj" fmla="val 25000"/>
              </a:avLst>
            </a:prstGeom>
            <a:pattFill prst="pct30">
              <a:fgClr>
                <a:srgbClr val="FFFF99"/>
              </a:fgClr>
              <a:bgClr>
                <a:srgbClr val="FFCC99"/>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a:t>Max Q Time</a:t>
              </a:r>
            </a:p>
          </p:txBody>
        </p:sp>
        <p:sp>
          <p:nvSpPr>
            <p:cNvPr id="52255" name="AutoShape 31"/>
            <p:cNvSpPr>
              <a:spLocks noChangeArrowheads="1"/>
            </p:cNvSpPr>
            <p:nvPr/>
          </p:nvSpPr>
          <p:spPr bwMode="auto">
            <a:xfrm>
              <a:off x="2256" y="2448"/>
              <a:ext cx="912" cy="288"/>
            </a:xfrm>
            <a:prstGeom prst="can">
              <a:avLst>
                <a:gd name="adj" fmla="val 25000"/>
              </a:avLst>
            </a:prstGeom>
            <a:solidFill>
              <a:srgbClr val="99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a:t>Set Recipe</a:t>
              </a:r>
            </a:p>
          </p:txBody>
        </p:sp>
        <p:sp>
          <p:nvSpPr>
            <p:cNvPr id="52256" name="AutoShape 32" descr="20%"/>
            <p:cNvSpPr>
              <a:spLocks noChangeArrowheads="1"/>
            </p:cNvSpPr>
            <p:nvPr/>
          </p:nvSpPr>
          <p:spPr bwMode="auto">
            <a:xfrm>
              <a:off x="2256" y="1872"/>
              <a:ext cx="912" cy="96"/>
            </a:xfrm>
            <a:prstGeom prst="can">
              <a:avLst>
                <a:gd name="adj" fmla="val 25000"/>
              </a:avLst>
            </a:prstGeom>
            <a:pattFill prst="pct20">
              <a:fgClr>
                <a:srgbClr val="FFCCCC"/>
              </a:fgClr>
              <a:bgClr>
                <a:srgbClr val="FF7C80"/>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1000" dirty="0"/>
                <a:t>Mask</a:t>
              </a:r>
            </a:p>
          </p:txBody>
        </p:sp>
      </p:grpSp>
      <p:sp>
        <p:nvSpPr>
          <p:cNvPr id="52257" name="Text Box 33"/>
          <p:cNvSpPr txBox="1">
            <a:spLocks noChangeArrowheads="1"/>
          </p:cNvSpPr>
          <p:nvPr/>
        </p:nvSpPr>
        <p:spPr bwMode="auto">
          <a:xfrm>
            <a:off x="3333752" y="3188870"/>
            <a:ext cx="13251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b="1">
                <a:ea typeface="Taipei" charset="-120"/>
              </a:rPr>
              <a:t>Template ID</a:t>
            </a:r>
          </a:p>
        </p:txBody>
      </p:sp>
      <p:sp>
        <p:nvSpPr>
          <p:cNvPr id="52258" name="Rectangle 34"/>
          <p:cNvSpPr>
            <a:spLocks noChangeArrowheads="1"/>
          </p:cNvSpPr>
          <p:nvPr/>
        </p:nvSpPr>
        <p:spPr bwMode="auto">
          <a:xfrm>
            <a:off x="5894681" y="2600124"/>
            <a:ext cx="1655762" cy="504000"/>
          </a:xfrm>
          <a:prstGeom prst="rect">
            <a:avLst/>
          </a:prstGeom>
          <a:solidFill>
            <a:schemeClr val="bg1">
              <a:lumMod val="50000"/>
            </a:schemeClr>
          </a:solidFill>
          <a:ln w="9525">
            <a:solidFill>
              <a:srgbClr val="000000"/>
            </a:solidFill>
            <a:miter lim="800000"/>
            <a:headEnd/>
            <a:tailEnd/>
          </a:ln>
          <a:effectLst/>
        </p:spPr>
        <p:txBody>
          <a:bodyPr wrap="square" anchor="ctr">
            <a:spAutoFit/>
          </a:bodyPr>
          <a:lstStyle/>
          <a:p>
            <a:pPr algn="ctr"/>
            <a:r>
              <a:rPr lang="en-US" altLang="zh-TW" b="1" dirty="0">
                <a:ea typeface="Arial Unicode MS" pitchFamily="34" charset="-120"/>
              </a:rPr>
              <a:t>EQP</a:t>
            </a:r>
            <a:endParaRPr lang="zh-TW" altLang="en-US" dirty="0"/>
          </a:p>
        </p:txBody>
      </p:sp>
      <p:sp>
        <p:nvSpPr>
          <p:cNvPr id="52260" name="Rectangle 36"/>
          <p:cNvSpPr>
            <a:spLocks noChangeArrowheads="1"/>
          </p:cNvSpPr>
          <p:nvPr/>
        </p:nvSpPr>
        <p:spPr bwMode="auto">
          <a:xfrm>
            <a:off x="5543120" y="2601789"/>
            <a:ext cx="360363" cy="252000"/>
          </a:xfrm>
          <a:prstGeom prst="rect">
            <a:avLst/>
          </a:prstGeom>
          <a:solidFill>
            <a:srgbClr val="FFFF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TW" altLang="en-US"/>
          </a:p>
        </p:txBody>
      </p:sp>
      <p:sp>
        <p:nvSpPr>
          <p:cNvPr id="52262" name="Line 38"/>
          <p:cNvSpPr>
            <a:spLocks noChangeShapeType="1"/>
          </p:cNvSpPr>
          <p:nvPr/>
        </p:nvSpPr>
        <p:spPr bwMode="auto">
          <a:xfrm flipH="1">
            <a:off x="4454525" y="2998250"/>
            <a:ext cx="1088594" cy="273963"/>
          </a:xfrm>
          <a:prstGeom prst="line">
            <a:avLst/>
          </a:prstGeom>
          <a:noFill/>
          <a:ln w="76200">
            <a:solidFill>
              <a:srgbClr val="FF33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52263" name="Text Box 39"/>
          <p:cNvSpPr txBox="1">
            <a:spLocks noChangeArrowheads="1"/>
          </p:cNvSpPr>
          <p:nvPr/>
        </p:nvSpPr>
        <p:spPr bwMode="auto">
          <a:xfrm>
            <a:off x="540000" y="1440000"/>
            <a:ext cx="1076968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kumimoji="1">
                <a:solidFill>
                  <a:schemeClr val="tx1"/>
                </a:solidFill>
                <a:latin typeface="Arial" panose="020B0604020202020204" pitchFamily="34" charset="0"/>
                <a:ea typeface="新細明體" panose="02020500000000000000" pitchFamily="18" charset="-120"/>
              </a:defRPr>
            </a:lvl1pPr>
            <a:lvl2pPr marL="914400" indent="-457200">
              <a:defRPr kumimoji="1">
                <a:solidFill>
                  <a:schemeClr val="tx1"/>
                </a:solidFill>
                <a:latin typeface="Arial" panose="020B0604020202020204" pitchFamily="34" charset="0"/>
                <a:ea typeface="新細明體" panose="02020500000000000000" pitchFamily="18" charset="-120"/>
              </a:defRPr>
            </a:lvl2pPr>
            <a:lvl3pPr marL="1371600" indent="-457200">
              <a:defRPr kumimoji="1">
                <a:solidFill>
                  <a:schemeClr val="tx1"/>
                </a:solidFill>
                <a:latin typeface="Arial" panose="020B0604020202020204" pitchFamily="34" charset="0"/>
                <a:ea typeface="新細明體" panose="02020500000000000000" pitchFamily="18" charset="-120"/>
              </a:defRPr>
            </a:lvl3pPr>
            <a:lvl4pPr marL="1828800" indent="-457200">
              <a:defRPr kumimoji="1">
                <a:solidFill>
                  <a:schemeClr val="tx1"/>
                </a:solidFill>
                <a:latin typeface="Arial" panose="020B0604020202020204" pitchFamily="34" charset="0"/>
                <a:ea typeface="新細明體" panose="02020500000000000000" pitchFamily="18" charset="-120"/>
              </a:defRPr>
            </a:lvl4pPr>
            <a:lvl5pPr marL="2286000" indent="-457200">
              <a:defRPr kumimoji="1">
                <a:solidFill>
                  <a:schemeClr val="tx1"/>
                </a:solidFill>
                <a:latin typeface="Arial" panose="020B0604020202020204" pitchFamily="34" charset="0"/>
                <a:ea typeface="新細明體" panose="02020500000000000000" pitchFamily="18" charset="-120"/>
              </a:defRPr>
            </a:lvl5pPr>
            <a:lvl6pPr marL="2743200" indent="-4572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3200400" indent="-4572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657600" indent="-4572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4114800" indent="-4572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0" hangingPunct="0"/>
            <a:r>
              <a:rPr lang="en-US" altLang="zh-TW" dirty="0">
                <a:latin typeface="+mn-lt"/>
              </a:rPr>
              <a:t>When the EQP Port needs DCS to send a cassette up, DCS will perform the following actions</a:t>
            </a:r>
          </a:p>
          <a:p>
            <a:pPr eaLnBrk="0" hangingPunct="0">
              <a:buAutoNum type="arabicParenBoth"/>
            </a:pPr>
            <a:r>
              <a:rPr lang="en-US" altLang="zh-TW" dirty="0">
                <a:latin typeface="+mn-lt"/>
              </a:rPr>
              <a:t>Find the template ID about EQP and the dispatch rule about the EQP</a:t>
            </a:r>
          </a:p>
          <a:p>
            <a:pPr eaLnBrk="0" hangingPunct="0">
              <a:buAutoNum type="arabicParenBoth"/>
            </a:pPr>
            <a:r>
              <a:rPr lang="en-US" altLang="zh-TW" dirty="0">
                <a:latin typeface="+mn-lt"/>
              </a:rPr>
              <a:t>Use these rules to find out the cassette and decide theses cassette order.</a:t>
            </a:r>
          </a:p>
          <a:p>
            <a:pPr eaLnBrk="0" hangingPunct="0">
              <a:buAutoNum type="arabicParenBoth"/>
            </a:pPr>
            <a:r>
              <a:rPr lang="en-US" altLang="zh-TW" dirty="0">
                <a:latin typeface="+mn-lt"/>
              </a:rPr>
              <a:t>Execute the dispatch command to MCS by order and make the highest priority cassette to EQP.</a:t>
            </a:r>
          </a:p>
        </p:txBody>
      </p:sp>
      <p:sp>
        <p:nvSpPr>
          <p:cNvPr id="40" name="Rectangle 36"/>
          <p:cNvSpPr>
            <a:spLocks noChangeArrowheads="1"/>
          </p:cNvSpPr>
          <p:nvPr/>
        </p:nvSpPr>
        <p:spPr bwMode="auto">
          <a:xfrm>
            <a:off x="5543185" y="2850445"/>
            <a:ext cx="360363" cy="252000"/>
          </a:xfrm>
          <a:prstGeom prst="rect">
            <a:avLst/>
          </a:prstGeom>
          <a:solidFill>
            <a:srgbClr val="FFFF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TW" altLang="en-US"/>
          </a:p>
        </p:txBody>
      </p:sp>
    </p:spTree>
    <p:extLst>
      <p:ext uri="{BB962C8B-B14F-4D97-AF65-F5344CB8AC3E}">
        <p14:creationId xmlns:p14="http://schemas.microsoft.com/office/powerpoint/2010/main" val="15989636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zh-TW" sz="3600" b="1" dirty="0"/>
              <a:t>2.2.1  DCS Rule Example 1</a:t>
            </a:r>
          </a:p>
        </p:txBody>
      </p:sp>
      <p:sp>
        <p:nvSpPr>
          <p:cNvPr id="53251" name="Text Box 3"/>
          <p:cNvSpPr txBox="1">
            <a:spLocks noChangeArrowheads="1"/>
          </p:cNvSpPr>
          <p:nvPr/>
        </p:nvSpPr>
        <p:spPr bwMode="auto">
          <a:xfrm>
            <a:off x="1670050" y="2572505"/>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TW" altLang="zh-TW" sz="2000">
              <a:ea typeface="Taipei" charset="-120"/>
            </a:endParaRPr>
          </a:p>
        </p:txBody>
      </p:sp>
      <p:sp>
        <p:nvSpPr>
          <p:cNvPr id="53252" name="Text Box 4"/>
          <p:cNvSpPr txBox="1">
            <a:spLocks noChangeArrowheads="1"/>
          </p:cNvSpPr>
          <p:nvPr/>
        </p:nvSpPr>
        <p:spPr bwMode="auto">
          <a:xfrm>
            <a:off x="1457325" y="2386429"/>
            <a:ext cx="1164358" cy="338554"/>
          </a:xfrm>
          <a:prstGeom prst="rect">
            <a:avLst/>
          </a:prstGeom>
          <a:noFill/>
          <a:ln w="9525">
            <a:solidFill>
              <a:srgbClr val="FF99FF"/>
            </a:solidFill>
            <a:prstDash val="dash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1600" b="1" dirty="0"/>
              <a:t>Template 1</a:t>
            </a:r>
            <a:r>
              <a:rPr lang="en-US" altLang="zh-TW" sz="1600" dirty="0"/>
              <a:t> </a:t>
            </a:r>
          </a:p>
        </p:txBody>
      </p:sp>
      <p:sp>
        <p:nvSpPr>
          <p:cNvPr id="53253" name="Rectangle 5"/>
          <p:cNvSpPr>
            <a:spLocks noChangeArrowheads="1"/>
          </p:cNvSpPr>
          <p:nvPr/>
        </p:nvSpPr>
        <p:spPr bwMode="auto">
          <a:xfrm>
            <a:off x="3286125" y="2453442"/>
            <a:ext cx="838200" cy="228600"/>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1600" dirty="0"/>
              <a:t>List</a:t>
            </a:r>
          </a:p>
        </p:txBody>
      </p:sp>
      <p:sp>
        <p:nvSpPr>
          <p:cNvPr id="53254" name="Rectangle 6"/>
          <p:cNvSpPr>
            <a:spLocks noChangeArrowheads="1"/>
          </p:cNvSpPr>
          <p:nvPr/>
        </p:nvSpPr>
        <p:spPr bwMode="auto">
          <a:xfrm>
            <a:off x="5114925" y="2453442"/>
            <a:ext cx="838200" cy="2286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1600"/>
              <a:t>Mask</a:t>
            </a:r>
          </a:p>
        </p:txBody>
      </p:sp>
      <p:sp>
        <p:nvSpPr>
          <p:cNvPr id="53255" name="Text Box 7"/>
          <p:cNvSpPr txBox="1">
            <a:spLocks noChangeArrowheads="1"/>
          </p:cNvSpPr>
          <p:nvPr/>
        </p:nvSpPr>
        <p:spPr bwMode="auto">
          <a:xfrm>
            <a:off x="3296462" y="2726282"/>
            <a:ext cx="83869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1600" dirty="0">
                <a:ea typeface="Taipei" charset="-120"/>
              </a:rPr>
              <a:t>AA0041</a:t>
            </a:r>
          </a:p>
          <a:p>
            <a:r>
              <a:rPr lang="en-US" altLang="zh-TW" sz="1600" dirty="0">
                <a:ea typeface="Taipei" charset="-120"/>
              </a:rPr>
              <a:t>AA0023</a:t>
            </a:r>
          </a:p>
          <a:p>
            <a:r>
              <a:rPr lang="en-US" altLang="zh-TW" sz="1600" dirty="0">
                <a:ea typeface="Taipei" charset="-120"/>
              </a:rPr>
              <a:t>AA0125</a:t>
            </a:r>
          </a:p>
          <a:p>
            <a:r>
              <a:rPr lang="en-US" altLang="zh-TW" sz="1600" dirty="0">
                <a:ea typeface="Taipei" charset="-120"/>
              </a:rPr>
              <a:t>AA0352</a:t>
            </a:r>
          </a:p>
          <a:p>
            <a:r>
              <a:rPr lang="en-US" altLang="zh-TW" sz="1600" dirty="0">
                <a:ea typeface="Taipei" charset="-120"/>
              </a:rPr>
              <a:t>AA0413</a:t>
            </a:r>
          </a:p>
          <a:p>
            <a:r>
              <a:rPr lang="en-US" altLang="zh-TW" sz="1600" dirty="0">
                <a:ea typeface="Taipei" charset="-120"/>
              </a:rPr>
              <a:t>AA0003</a:t>
            </a:r>
          </a:p>
          <a:p>
            <a:r>
              <a:rPr lang="en-US" altLang="zh-TW" sz="1600" dirty="0">
                <a:ea typeface="Taipei" charset="-120"/>
              </a:rPr>
              <a:t>AA0302</a:t>
            </a:r>
          </a:p>
          <a:p>
            <a:r>
              <a:rPr lang="en-US" altLang="zh-TW" sz="1600" dirty="0">
                <a:ea typeface="Taipei" charset="-120"/>
              </a:rPr>
              <a:t>AA0333</a:t>
            </a:r>
          </a:p>
          <a:p>
            <a:r>
              <a:rPr lang="en-US" altLang="zh-TW" sz="1600" dirty="0">
                <a:ea typeface="Taipei" charset="-120"/>
              </a:rPr>
              <a:t>AA0122</a:t>
            </a:r>
          </a:p>
        </p:txBody>
      </p:sp>
      <p:sp>
        <p:nvSpPr>
          <p:cNvPr id="53256" name="Text Box 8"/>
          <p:cNvSpPr txBox="1">
            <a:spLocks noChangeArrowheads="1"/>
          </p:cNvSpPr>
          <p:nvPr/>
        </p:nvSpPr>
        <p:spPr bwMode="auto">
          <a:xfrm>
            <a:off x="5114434" y="2682042"/>
            <a:ext cx="83869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1600" dirty="0">
                <a:solidFill>
                  <a:srgbClr val="FF3300"/>
                </a:solidFill>
                <a:ea typeface="Taipei" charset="-120"/>
              </a:rPr>
              <a:t>AA0041</a:t>
            </a:r>
          </a:p>
          <a:p>
            <a:r>
              <a:rPr lang="en-US" altLang="zh-TW" sz="1600" dirty="0">
                <a:ea typeface="Taipei" charset="-120"/>
              </a:rPr>
              <a:t>AA0023</a:t>
            </a:r>
          </a:p>
          <a:p>
            <a:r>
              <a:rPr lang="en-US" altLang="zh-TW" sz="1600" dirty="0">
                <a:solidFill>
                  <a:srgbClr val="FF3300"/>
                </a:solidFill>
                <a:ea typeface="Taipei" charset="-120"/>
              </a:rPr>
              <a:t>AA0125</a:t>
            </a:r>
          </a:p>
          <a:p>
            <a:r>
              <a:rPr lang="en-US" altLang="zh-TW" sz="1600" dirty="0">
                <a:ea typeface="Taipei" charset="-120"/>
              </a:rPr>
              <a:t>AA0352</a:t>
            </a:r>
          </a:p>
          <a:p>
            <a:r>
              <a:rPr lang="en-US" altLang="zh-TW" sz="1600" dirty="0">
                <a:ea typeface="Taipei" charset="-120"/>
              </a:rPr>
              <a:t>AA0413</a:t>
            </a:r>
          </a:p>
          <a:p>
            <a:r>
              <a:rPr lang="en-US" altLang="zh-TW" sz="1600" dirty="0">
                <a:ea typeface="Taipei" charset="-120"/>
              </a:rPr>
              <a:t>AA0003</a:t>
            </a:r>
          </a:p>
          <a:p>
            <a:r>
              <a:rPr lang="en-US" altLang="zh-TW" sz="1600" dirty="0">
                <a:solidFill>
                  <a:srgbClr val="FF3300"/>
                </a:solidFill>
                <a:ea typeface="Taipei" charset="-120"/>
              </a:rPr>
              <a:t>AA0302</a:t>
            </a:r>
          </a:p>
          <a:p>
            <a:r>
              <a:rPr lang="en-US" altLang="zh-TW" sz="1600" dirty="0">
                <a:ea typeface="Taipei" charset="-120"/>
              </a:rPr>
              <a:t>AA0333</a:t>
            </a:r>
          </a:p>
          <a:p>
            <a:r>
              <a:rPr lang="en-US" altLang="zh-TW" sz="1600" dirty="0">
                <a:solidFill>
                  <a:srgbClr val="FF3300"/>
                </a:solidFill>
                <a:ea typeface="Taipei" charset="-120"/>
              </a:rPr>
              <a:t>AA0122</a:t>
            </a:r>
          </a:p>
        </p:txBody>
      </p:sp>
      <p:sp>
        <p:nvSpPr>
          <p:cNvPr id="53257" name="Text Box 9"/>
          <p:cNvSpPr txBox="1">
            <a:spLocks noChangeArrowheads="1"/>
          </p:cNvSpPr>
          <p:nvPr/>
        </p:nvSpPr>
        <p:spPr bwMode="auto">
          <a:xfrm>
            <a:off x="7172325" y="2682042"/>
            <a:ext cx="83869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1600" dirty="0">
                <a:ea typeface="Taipei" charset="-120"/>
              </a:rPr>
              <a:t>AA0003</a:t>
            </a:r>
          </a:p>
          <a:p>
            <a:r>
              <a:rPr lang="en-US" altLang="zh-TW" sz="1600" dirty="0">
                <a:ea typeface="Taipei" charset="-120"/>
              </a:rPr>
              <a:t>AA0352</a:t>
            </a:r>
          </a:p>
          <a:p>
            <a:r>
              <a:rPr lang="en-US" altLang="zh-TW" sz="1600" dirty="0">
                <a:ea typeface="Taipei" charset="-120"/>
              </a:rPr>
              <a:t>AA0333</a:t>
            </a:r>
          </a:p>
          <a:p>
            <a:r>
              <a:rPr lang="en-US" altLang="zh-TW" sz="1600" dirty="0">
                <a:ea typeface="Taipei" charset="-120"/>
              </a:rPr>
              <a:t>AA0023</a:t>
            </a:r>
          </a:p>
          <a:p>
            <a:r>
              <a:rPr lang="en-US" altLang="zh-TW" sz="1600" dirty="0">
                <a:ea typeface="Taipei" charset="-120"/>
              </a:rPr>
              <a:t>AA0413</a:t>
            </a:r>
          </a:p>
          <a:p>
            <a:r>
              <a:rPr lang="en-US" altLang="zh-TW" sz="1600" strike="sngStrike" dirty="0">
                <a:solidFill>
                  <a:srgbClr val="FF3300"/>
                </a:solidFill>
                <a:ea typeface="Taipei" charset="-120"/>
              </a:rPr>
              <a:t>AA0041</a:t>
            </a:r>
          </a:p>
          <a:p>
            <a:r>
              <a:rPr lang="en-US" altLang="zh-TW" sz="1600" strike="sngStrike" dirty="0">
                <a:solidFill>
                  <a:srgbClr val="FF3300"/>
                </a:solidFill>
                <a:ea typeface="Taipei" charset="-120"/>
              </a:rPr>
              <a:t>AA0125</a:t>
            </a:r>
          </a:p>
          <a:p>
            <a:r>
              <a:rPr lang="en-US" altLang="zh-TW" sz="1600" strike="sngStrike" dirty="0">
                <a:solidFill>
                  <a:srgbClr val="FF3300"/>
                </a:solidFill>
                <a:ea typeface="Taipei" charset="-120"/>
              </a:rPr>
              <a:t>AA0302</a:t>
            </a:r>
          </a:p>
          <a:p>
            <a:r>
              <a:rPr lang="en-US" altLang="zh-TW" sz="1600" strike="sngStrike" dirty="0">
                <a:solidFill>
                  <a:srgbClr val="FF3300"/>
                </a:solidFill>
                <a:ea typeface="Taipei" charset="-120"/>
              </a:rPr>
              <a:t>AA0122</a:t>
            </a:r>
          </a:p>
        </p:txBody>
      </p:sp>
      <p:sp>
        <p:nvSpPr>
          <p:cNvPr id="53258" name="Rectangle 10"/>
          <p:cNvSpPr>
            <a:spLocks noChangeArrowheads="1"/>
          </p:cNvSpPr>
          <p:nvPr/>
        </p:nvSpPr>
        <p:spPr bwMode="auto">
          <a:xfrm>
            <a:off x="7172325" y="2453442"/>
            <a:ext cx="838200" cy="228600"/>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1600"/>
              <a:t>Sort</a:t>
            </a:r>
          </a:p>
        </p:txBody>
      </p:sp>
      <p:sp>
        <p:nvSpPr>
          <p:cNvPr id="53259" name="Line 11"/>
          <p:cNvSpPr>
            <a:spLocks noChangeShapeType="1"/>
          </p:cNvSpPr>
          <p:nvPr/>
        </p:nvSpPr>
        <p:spPr bwMode="auto">
          <a:xfrm>
            <a:off x="4429125" y="2558217"/>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600"/>
          </a:p>
        </p:txBody>
      </p:sp>
      <p:sp>
        <p:nvSpPr>
          <p:cNvPr id="53260" name="Line 12"/>
          <p:cNvSpPr>
            <a:spLocks noChangeShapeType="1"/>
          </p:cNvSpPr>
          <p:nvPr/>
        </p:nvSpPr>
        <p:spPr bwMode="auto">
          <a:xfrm>
            <a:off x="6334125" y="25569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600"/>
          </a:p>
        </p:txBody>
      </p:sp>
      <p:sp>
        <p:nvSpPr>
          <p:cNvPr id="53261" name="Line 13"/>
          <p:cNvSpPr>
            <a:spLocks noChangeShapeType="1"/>
          </p:cNvSpPr>
          <p:nvPr/>
        </p:nvSpPr>
        <p:spPr bwMode="auto">
          <a:xfrm>
            <a:off x="2676525" y="2529642"/>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600"/>
          </a:p>
        </p:txBody>
      </p:sp>
      <p:sp>
        <p:nvSpPr>
          <p:cNvPr id="53262" name="Text Box 14"/>
          <p:cNvSpPr txBox="1">
            <a:spLocks noChangeArrowheads="1"/>
          </p:cNvSpPr>
          <p:nvPr/>
        </p:nvSpPr>
        <p:spPr bwMode="auto">
          <a:xfrm>
            <a:off x="1228725" y="4053643"/>
            <a:ext cx="16002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b="1" dirty="0">
                <a:ea typeface="Taipei" charset="-120"/>
              </a:rPr>
              <a:t>AAIEX200</a:t>
            </a:r>
          </a:p>
          <a:p>
            <a:r>
              <a:rPr lang="en-US" altLang="zh-TW" sz="1600" dirty="0">
                <a:ea typeface="Taipei" charset="-120"/>
              </a:rPr>
              <a:t>Port 2 Send</a:t>
            </a:r>
            <a:endParaRPr lang="zh-TW" altLang="en-US" sz="1600" dirty="0">
              <a:ea typeface="Taipei" charset="-120"/>
            </a:endParaRPr>
          </a:p>
          <a:p>
            <a:r>
              <a:rPr lang="en-US" altLang="zh-TW" sz="1600" dirty="0">
                <a:ea typeface="Taipei" charset="-120"/>
              </a:rPr>
              <a:t>Load Request</a:t>
            </a:r>
          </a:p>
        </p:txBody>
      </p:sp>
      <p:sp>
        <p:nvSpPr>
          <p:cNvPr id="53263" name="Line 15"/>
          <p:cNvSpPr>
            <a:spLocks noChangeShapeType="1"/>
          </p:cNvSpPr>
          <p:nvPr/>
        </p:nvSpPr>
        <p:spPr bwMode="auto">
          <a:xfrm flipV="1">
            <a:off x="1755775" y="2845555"/>
            <a:ext cx="228600" cy="1143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600"/>
          </a:p>
        </p:txBody>
      </p:sp>
      <p:sp>
        <p:nvSpPr>
          <p:cNvPr id="53264" name="Text Box 16"/>
          <p:cNvSpPr txBox="1">
            <a:spLocks noChangeArrowheads="1"/>
          </p:cNvSpPr>
          <p:nvPr/>
        </p:nvSpPr>
        <p:spPr bwMode="auto">
          <a:xfrm>
            <a:off x="3161809" y="5331657"/>
            <a:ext cx="110799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1400" dirty="0">
                <a:ea typeface="Taipei" charset="-120"/>
              </a:rPr>
              <a:t>EQP WIP List</a:t>
            </a:r>
          </a:p>
        </p:txBody>
      </p:sp>
      <p:sp>
        <p:nvSpPr>
          <p:cNvPr id="53265" name="Text Box 17"/>
          <p:cNvSpPr txBox="1">
            <a:spLocks noChangeArrowheads="1"/>
          </p:cNvSpPr>
          <p:nvPr/>
        </p:nvSpPr>
        <p:spPr bwMode="auto">
          <a:xfrm>
            <a:off x="5622925" y="6115805"/>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TW" altLang="zh-TW" sz="2000">
              <a:ea typeface="Taipei" charset="-120"/>
            </a:endParaRPr>
          </a:p>
        </p:txBody>
      </p:sp>
      <p:sp>
        <p:nvSpPr>
          <p:cNvPr id="53266" name="Text Box 18"/>
          <p:cNvSpPr txBox="1">
            <a:spLocks noChangeArrowheads="1"/>
          </p:cNvSpPr>
          <p:nvPr/>
        </p:nvSpPr>
        <p:spPr bwMode="auto">
          <a:xfrm>
            <a:off x="4851137" y="5236407"/>
            <a:ext cx="17115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zh-TW" sz="1400" dirty="0"/>
              <a:t>Filter </a:t>
            </a:r>
          </a:p>
          <a:p>
            <a:pPr algn="ctr"/>
            <a:r>
              <a:rPr lang="en-US" altLang="zh-TW" sz="1400" dirty="0"/>
              <a:t>unqualified cassettes</a:t>
            </a:r>
            <a:endParaRPr lang="en-US" altLang="zh-TW" sz="1100" dirty="0">
              <a:ea typeface="Taipei" charset="-120"/>
            </a:endParaRPr>
          </a:p>
        </p:txBody>
      </p:sp>
      <p:sp>
        <p:nvSpPr>
          <p:cNvPr id="53267" name="Text Box 19"/>
          <p:cNvSpPr txBox="1">
            <a:spLocks noChangeArrowheads="1"/>
          </p:cNvSpPr>
          <p:nvPr/>
        </p:nvSpPr>
        <p:spPr bwMode="auto">
          <a:xfrm>
            <a:off x="7053518" y="5331657"/>
            <a:ext cx="143026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1400" dirty="0"/>
              <a:t>Sort by Cassettes</a:t>
            </a:r>
            <a:endParaRPr lang="en-US" altLang="zh-TW" sz="1100" dirty="0">
              <a:ea typeface="Taipei" charset="-120"/>
            </a:endParaRPr>
          </a:p>
        </p:txBody>
      </p:sp>
      <p:sp>
        <p:nvSpPr>
          <p:cNvPr id="53269" name="Rectangle 21"/>
          <p:cNvSpPr>
            <a:spLocks noChangeArrowheads="1"/>
          </p:cNvSpPr>
          <p:nvPr/>
        </p:nvSpPr>
        <p:spPr bwMode="auto">
          <a:xfrm>
            <a:off x="2883767" y="2306854"/>
            <a:ext cx="5841133" cy="36462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600"/>
          </a:p>
        </p:txBody>
      </p:sp>
      <p:sp>
        <p:nvSpPr>
          <p:cNvPr id="53270" name="Text Box 22"/>
          <p:cNvSpPr txBox="1">
            <a:spLocks noChangeArrowheads="1"/>
          </p:cNvSpPr>
          <p:nvPr/>
        </p:nvSpPr>
        <p:spPr bwMode="auto">
          <a:xfrm>
            <a:off x="504001" y="1440000"/>
            <a:ext cx="1080568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zh-TW" dirty="0"/>
              <a:t>Through 4 steps </a:t>
            </a:r>
            <a:r>
              <a:rPr lang="en-US" altLang="zh-TW" dirty="0">
                <a:ea typeface="Taipei" charset="-120"/>
              </a:rPr>
              <a:t>(List </a:t>
            </a:r>
            <a:r>
              <a:rPr lang="en-US" altLang="zh-TW" dirty="0">
                <a:ea typeface="Taipei" charset="-120"/>
                <a:sym typeface="Wingdings" panose="05000000000000000000" pitchFamily="2" charset="2"/>
              </a:rPr>
              <a:t> Mask Sort  Position type </a:t>
            </a:r>
            <a:r>
              <a:rPr lang="en-US" altLang="zh-TW" dirty="0">
                <a:ea typeface="Taipei" charset="-120"/>
              </a:rPr>
              <a:t>)</a:t>
            </a:r>
            <a:r>
              <a:rPr lang="en-US" altLang="zh-TW" dirty="0"/>
              <a:t> , </a:t>
            </a:r>
          </a:p>
          <a:p>
            <a:pPr eaLnBrk="0" hangingPunct="0"/>
            <a:r>
              <a:rPr lang="en-US" altLang="zh-TW" dirty="0"/>
              <a:t>DCS can find the most suitable cassette to put on the machine </a:t>
            </a:r>
            <a:endParaRPr lang="zh-TW" altLang="en-US" dirty="0">
              <a:ea typeface="Taipei" charset="-120"/>
            </a:endParaRPr>
          </a:p>
        </p:txBody>
      </p:sp>
    </p:spTree>
    <p:extLst>
      <p:ext uri="{BB962C8B-B14F-4D97-AF65-F5344CB8AC3E}">
        <p14:creationId xmlns:p14="http://schemas.microsoft.com/office/powerpoint/2010/main" val="32093787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59296" y="524152"/>
            <a:ext cx="10515600" cy="693461"/>
          </a:xfrm>
        </p:spPr>
        <p:txBody>
          <a:bodyPr/>
          <a:lstStyle/>
          <a:p>
            <a:r>
              <a:rPr lang="en-US" altLang="zh-TW" sz="3600" b="1"/>
              <a:t>2.2.2  DCS Rule Example 1</a:t>
            </a:r>
          </a:p>
        </p:txBody>
      </p:sp>
      <p:sp>
        <p:nvSpPr>
          <p:cNvPr id="54275" name="Text Box 3"/>
          <p:cNvSpPr txBox="1">
            <a:spLocks noChangeArrowheads="1"/>
          </p:cNvSpPr>
          <p:nvPr/>
        </p:nvSpPr>
        <p:spPr bwMode="auto">
          <a:xfrm>
            <a:off x="1578261" y="2375238"/>
            <a:ext cx="83869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1600" dirty="0">
                <a:solidFill>
                  <a:srgbClr val="CC9900"/>
                </a:solidFill>
                <a:ea typeface="Taipei" charset="-120"/>
              </a:rPr>
              <a:t>AA0003</a:t>
            </a:r>
          </a:p>
          <a:p>
            <a:r>
              <a:rPr lang="en-US" altLang="zh-TW" sz="1600" dirty="0">
                <a:ea typeface="Taipei" charset="-120"/>
              </a:rPr>
              <a:t>AA0352</a:t>
            </a:r>
          </a:p>
          <a:p>
            <a:r>
              <a:rPr lang="en-US" altLang="zh-TW" sz="1600" dirty="0">
                <a:ea typeface="Taipei" charset="-120"/>
              </a:rPr>
              <a:t>AA0333</a:t>
            </a:r>
          </a:p>
          <a:p>
            <a:r>
              <a:rPr lang="en-US" altLang="zh-TW" sz="1600" dirty="0">
                <a:solidFill>
                  <a:srgbClr val="CC9900"/>
                </a:solidFill>
                <a:ea typeface="Taipei" charset="-120"/>
              </a:rPr>
              <a:t>AA0023</a:t>
            </a:r>
          </a:p>
          <a:p>
            <a:r>
              <a:rPr lang="en-US" altLang="zh-TW" sz="1600" dirty="0">
                <a:ea typeface="Taipei" charset="-120"/>
              </a:rPr>
              <a:t>AA0413</a:t>
            </a:r>
          </a:p>
          <a:p>
            <a:r>
              <a:rPr lang="en-US" altLang="zh-TW" sz="1600" dirty="0">
                <a:solidFill>
                  <a:srgbClr val="FF3300"/>
                </a:solidFill>
                <a:ea typeface="Taipei" charset="-120"/>
              </a:rPr>
              <a:t>AA0041</a:t>
            </a:r>
          </a:p>
          <a:p>
            <a:r>
              <a:rPr lang="en-US" altLang="zh-TW" sz="1600" dirty="0">
                <a:solidFill>
                  <a:srgbClr val="FF3300"/>
                </a:solidFill>
                <a:ea typeface="Taipei" charset="-120"/>
              </a:rPr>
              <a:t>AA0125</a:t>
            </a:r>
          </a:p>
          <a:p>
            <a:r>
              <a:rPr lang="en-US" altLang="zh-TW" sz="1600" dirty="0">
                <a:solidFill>
                  <a:srgbClr val="FF3300"/>
                </a:solidFill>
                <a:ea typeface="Taipei" charset="-120"/>
              </a:rPr>
              <a:t>AA0302</a:t>
            </a:r>
          </a:p>
          <a:p>
            <a:r>
              <a:rPr lang="en-US" altLang="zh-TW" sz="1600" dirty="0">
                <a:solidFill>
                  <a:srgbClr val="FF3300"/>
                </a:solidFill>
                <a:ea typeface="Taipei" charset="-120"/>
              </a:rPr>
              <a:t>AA0122</a:t>
            </a:r>
          </a:p>
        </p:txBody>
      </p:sp>
      <p:sp>
        <p:nvSpPr>
          <p:cNvPr id="54276" name="Rectangle 4"/>
          <p:cNvSpPr>
            <a:spLocks noChangeArrowheads="1"/>
          </p:cNvSpPr>
          <p:nvPr/>
        </p:nvSpPr>
        <p:spPr bwMode="auto">
          <a:xfrm>
            <a:off x="1552575" y="2095500"/>
            <a:ext cx="838200" cy="228600"/>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1600"/>
              <a:t>Sort</a:t>
            </a:r>
          </a:p>
        </p:txBody>
      </p:sp>
      <p:sp>
        <p:nvSpPr>
          <p:cNvPr id="54277" name="Rectangle 5"/>
          <p:cNvSpPr>
            <a:spLocks noChangeArrowheads="1"/>
          </p:cNvSpPr>
          <p:nvPr/>
        </p:nvSpPr>
        <p:spPr bwMode="auto">
          <a:xfrm>
            <a:off x="3059112" y="1671638"/>
            <a:ext cx="1112838"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1600" dirty="0">
                <a:ea typeface="Taipei" charset="-120"/>
              </a:rPr>
              <a:t>Position</a:t>
            </a:r>
          </a:p>
          <a:p>
            <a:pPr algn="ctr"/>
            <a:r>
              <a:rPr lang="en-US" altLang="zh-TW" sz="1600" dirty="0">
                <a:ea typeface="Taipei" charset="-120"/>
              </a:rPr>
              <a:t>Type Def.</a:t>
            </a:r>
          </a:p>
        </p:txBody>
      </p:sp>
      <p:sp>
        <p:nvSpPr>
          <p:cNvPr id="54278" name="Text Box 6"/>
          <p:cNvSpPr txBox="1">
            <a:spLocks noChangeArrowheads="1"/>
          </p:cNvSpPr>
          <p:nvPr/>
        </p:nvSpPr>
        <p:spPr bwMode="auto">
          <a:xfrm>
            <a:off x="3226575" y="2384763"/>
            <a:ext cx="67999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1600" dirty="0">
                <a:ea typeface="Taipei" charset="-120"/>
              </a:rPr>
              <a:t>NSTK</a:t>
            </a:r>
          </a:p>
          <a:p>
            <a:r>
              <a:rPr lang="en-US" altLang="zh-TW" sz="1600" dirty="0">
                <a:ea typeface="Taipei" charset="-120"/>
              </a:rPr>
              <a:t>SSTK</a:t>
            </a:r>
          </a:p>
          <a:p>
            <a:r>
              <a:rPr lang="en-US" altLang="zh-TW" sz="1600" dirty="0">
                <a:ea typeface="Taipei" charset="-120"/>
              </a:rPr>
              <a:t>DEQP</a:t>
            </a:r>
          </a:p>
          <a:p>
            <a:r>
              <a:rPr lang="en-US" altLang="zh-TW" sz="1600" dirty="0">
                <a:ea typeface="Taipei" charset="-120"/>
              </a:rPr>
              <a:t>NDEQ</a:t>
            </a:r>
          </a:p>
          <a:p>
            <a:r>
              <a:rPr lang="en-US" altLang="zh-TW" sz="1600" dirty="0">
                <a:ea typeface="Taipei" charset="-120"/>
              </a:rPr>
              <a:t>SSTK</a:t>
            </a:r>
          </a:p>
        </p:txBody>
      </p:sp>
      <p:sp>
        <p:nvSpPr>
          <p:cNvPr id="54283" name="Line 11"/>
          <p:cNvSpPr>
            <a:spLocks noChangeShapeType="1"/>
          </p:cNvSpPr>
          <p:nvPr/>
        </p:nvSpPr>
        <p:spPr bwMode="auto">
          <a:xfrm flipV="1">
            <a:off x="2543176" y="1958976"/>
            <a:ext cx="371475" cy="136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400"/>
          </a:p>
        </p:txBody>
      </p:sp>
      <p:sp>
        <p:nvSpPr>
          <p:cNvPr id="54284" name="Text Box 12"/>
          <p:cNvSpPr txBox="1">
            <a:spLocks noChangeArrowheads="1"/>
          </p:cNvSpPr>
          <p:nvPr/>
        </p:nvSpPr>
        <p:spPr bwMode="auto">
          <a:xfrm>
            <a:off x="5421314" y="1598236"/>
            <a:ext cx="52546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sz="1600" b="1" dirty="0"/>
              <a:t>Not in Supply Stocker</a:t>
            </a:r>
            <a:r>
              <a:rPr lang="en-US" altLang="zh-TW" sz="1600" dirty="0"/>
              <a:t>, </a:t>
            </a:r>
          </a:p>
          <a:p>
            <a:r>
              <a:rPr lang="en-US" altLang="zh-TW" sz="1600" dirty="0"/>
              <a:t>will not be sent to eqp port, but will be pulled to 101 zone of AAIEX200 supply Stocker. </a:t>
            </a:r>
            <a:endParaRPr lang="en-US" altLang="zh-TW" sz="1600" dirty="0">
              <a:latin typeface="Times" panose="02020603050405020304" pitchFamily="18" charset="0"/>
              <a:ea typeface="Taipei" charset="-120"/>
            </a:endParaRPr>
          </a:p>
        </p:txBody>
      </p:sp>
      <p:sp>
        <p:nvSpPr>
          <p:cNvPr id="54285" name="Text Box 13"/>
          <p:cNvSpPr txBox="1">
            <a:spLocks noChangeArrowheads="1"/>
          </p:cNvSpPr>
          <p:nvPr/>
        </p:nvSpPr>
        <p:spPr bwMode="auto">
          <a:xfrm>
            <a:off x="5437188" y="2474913"/>
            <a:ext cx="4114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TW" sz="1600" b="1" dirty="0"/>
              <a:t>In Supply Stocker</a:t>
            </a:r>
            <a:r>
              <a:rPr lang="en-US" altLang="zh-TW" sz="1600" dirty="0"/>
              <a:t>, </a:t>
            </a:r>
          </a:p>
          <a:p>
            <a:r>
              <a:rPr lang="en-US" altLang="zh-TW" sz="1600" dirty="0"/>
              <a:t>it will be automatically sent to the port of AAIEX200 </a:t>
            </a:r>
            <a:endParaRPr lang="zh-TW" altLang="en-US" sz="1600" dirty="0">
              <a:latin typeface="Times" panose="02020603050405020304" pitchFamily="18" charset="0"/>
              <a:ea typeface="Taipei" charset="-120"/>
            </a:endParaRPr>
          </a:p>
        </p:txBody>
      </p:sp>
      <p:sp>
        <p:nvSpPr>
          <p:cNvPr id="54286" name="Text Box 14"/>
          <p:cNvSpPr txBox="1">
            <a:spLocks noChangeArrowheads="1"/>
          </p:cNvSpPr>
          <p:nvPr/>
        </p:nvSpPr>
        <p:spPr bwMode="auto">
          <a:xfrm>
            <a:off x="5437188" y="3323810"/>
            <a:ext cx="398621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1600" b="1" dirty="0"/>
              <a:t>On the EQP that can be directly transmitted</a:t>
            </a:r>
            <a:r>
              <a:rPr lang="en-US" altLang="zh-TW" sz="1600" dirty="0"/>
              <a:t>, </a:t>
            </a:r>
          </a:p>
          <a:p>
            <a:r>
              <a:rPr lang="en-US" altLang="zh-TW" sz="1600" dirty="0"/>
              <a:t>it may also be sent to the EQP port </a:t>
            </a:r>
            <a:endParaRPr lang="en-US" altLang="zh-TW" sz="1600" dirty="0">
              <a:latin typeface="Times" panose="02020603050405020304" pitchFamily="18" charset="0"/>
              <a:ea typeface="Taipei" charset="-120"/>
            </a:endParaRPr>
          </a:p>
        </p:txBody>
      </p:sp>
      <p:sp>
        <p:nvSpPr>
          <p:cNvPr id="54287" name="Text Box 15"/>
          <p:cNvSpPr txBox="1">
            <a:spLocks noChangeArrowheads="1"/>
          </p:cNvSpPr>
          <p:nvPr/>
        </p:nvSpPr>
        <p:spPr bwMode="auto">
          <a:xfrm>
            <a:off x="5437188" y="3939521"/>
            <a:ext cx="418018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1600" b="1" dirty="0"/>
              <a:t>On the EQP that cannot be directly transmitted</a:t>
            </a:r>
          </a:p>
          <a:p>
            <a:r>
              <a:rPr lang="en-US" altLang="zh-TW" sz="1600" dirty="0"/>
              <a:t>, it will not be sent directly to the Eqp port </a:t>
            </a:r>
            <a:endParaRPr lang="en-US" altLang="zh-TW" sz="1600" dirty="0">
              <a:latin typeface="Times" panose="02020603050405020304" pitchFamily="18" charset="0"/>
              <a:ea typeface="Taipei" charset="-120"/>
            </a:endParaRPr>
          </a:p>
        </p:txBody>
      </p:sp>
      <p:sp>
        <p:nvSpPr>
          <p:cNvPr id="54288" name="Line 16"/>
          <p:cNvSpPr>
            <a:spLocks noChangeShapeType="1"/>
          </p:cNvSpPr>
          <p:nvPr/>
        </p:nvSpPr>
        <p:spPr bwMode="auto">
          <a:xfrm flipV="1">
            <a:off x="3838575" y="1866900"/>
            <a:ext cx="1524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54289" name="Line 17"/>
          <p:cNvSpPr>
            <a:spLocks noChangeShapeType="1"/>
          </p:cNvSpPr>
          <p:nvPr/>
        </p:nvSpPr>
        <p:spPr bwMode="auto">
          <a:xfrm>
            <a:off x="3838575" y="2728358"/>
            <a:ext cx="1600200" cy="5294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54290" name="Line 18"/>
          <p:cNvSpPr>
            <a:spLocks noChangeShapeType="1"/>
          </p:cNvSpPr>
          <p:nvPr/>
        </p:nvSpPr>
        <p:spPr bwMode="auto">
          <a:xfrm>
            <a:off x="3838575" y="2963862"/>
            <a:ext cx="1523999" cy="5794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54291" name="Line 19"/>
          <p:cNvSpPr>
            <a:spLocks noChangeShapeType="1"/>
          </p:cNvSpPr>
          <p:nvPr/>
        </p:nvSpPr>
        <p:spPr bwMode="auto">
          <a:xfrm>
            <a:off x="3861885" y="3193495"/>
            <a:ext cx="1500689" cy="95940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54292" name="Text Box 20"/>
          <p:cNvSpPr txBox="1">
            <a:spLocks noChangeArrowheads="1"/>
          </p:cNvSpPr>
          <p:nvPr/>
        </p:nvSpPr>
        <p:spPr bwMode="auto">
          <a:xfrm>
            <a:off x="5437188" y="4680853"/>
            <a:ext cx="589756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b="1" dirty="0">
                <a:solidFill>
                  <a:srgbClr val="0000FF"/>
                </a:solidFill>
                <a:ea typeface="Taipei" charset="-120"/>
              </a:rPr>
              <a:t>Result :</a:t>
            </a:r>
            <a:r>
              <a:rPr lang="zh-TW" altLang="en-US" b="1" dirty="0">
                <a:solidFill>
                  <a:srgbClr val="0000FF"/>
                </a:solidFill>
                <a:ea typeface="Taipei" charset="-120"/>
              </a:rPr>
              <a:t> </a:t>
            </a:r>
            <a:endParaRPr lang="en-US" altLang="zh-TW" b="1" dirty="0">
              <a:solidFill>
                <a:srgbClr val="0000FF"/>
              </a:solidFill>
              <a:ea typeface="Taipei" charset="-120"/>
            </a:endParaRPr>
          </a:p>
          <a:p>
            <a:r>
              <a:rPr lang="en-US" altLang="zh-TW" dirty="0">
                <a:solidFill>
                  <a:srgbClr val="0000FF"/>
                </a:solidFill>
              </a:rPr>
              <a:t>AA0352 will be automatically sent to the port of AAIEX200 by DCS </a:t>
            </a:r>
            <a:endParaRPr lang="zh-TW" altLang="en-US" dirty="0">
              <a:solidFill>
                <a:srgbClr val="0000FF"/>
              </a:solidFill>
              <a:ea typeface="Taipei" charset="-120"/>
            </a:endParaRPr>
          </a:p>
        </p:txBody>
      </p:sp>
      <p:sp>
        <p:nvSpPr>
          <p:cNvPr id="54294" name="Text Box 22"/>
          <p:cNvSpPr txBox="1">
            <a:spLocks noChangeArrowheads="1"/>
          </p:cNvSpPr>
          <p:nvPr/>
        </p:nvSpPr>
        <p:spPr bwMode="auto">
          <a:xfrm>
            <a:off x="2854073" y="3673197"/>
            <a:ext cx="141813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sz="1200" dirty="0"/>
              <a:t>Define the position type of Cassette that meets the conditions </a:t>
            </a:r>
            <a:endParaRPr lang="en-US" altLang="zh-TW" sz="1050" dirty="0">
              <a:ea typeface="Taipei" charset="-120"/>
            </a:endParaRPr>
          </a:p>
        </p:txBody>
      </p:sp>
      <p:sp>
        <p:nvSpPr>
          <p:cNvPr id="54295" name="Rectangle 23"/>
          <p:cNvSpPr>
            <a:spLocks noChangeArrowheads="1"/>
          </p:cNvSpPr>
          <p:nvPr/>
        </p:nvSpPr>
        <p:spPr bwMode="auto">
          <a:xfrm>
            <a:off x="1080002" y="1514475"/>
            <a:ext cx="3561850" cy="41052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Tree>
    <p:extLst>
      <p:ext uri="{BB962C8B-B14F-4D97-AF65-F5344CB8AC3E}">
        <p14:creationId xmlns:p14="http://schemas.microsoft.com/office/powerpoint/2010/main" val="4595779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59296" y="524153"/>
            <a:ext cx="10515600" cy="601386"/>
          </a:xfrm>
        </p:spPr>
        <p:txBody>
          <a:bodyPr/>
          <a:lstStyle/>
          <a:p>
            <a:r>
              <a:rPr lang="en-US" altLang="zh-TW" sz="3600" b="1" dirty="0"/>
              <a:t>2.3 List Rule  </a:t>
            </a:r>
          </a:p>
        </p:txBody>
      </p:sp>
      <p:graphicFrame>
        <p:nvGraphicFramePr>
          <p:cNvPr id="55322" name="Group 26"/>
          <p:cNvGraphicFramePr>
            <a:graphicFrameLocks noGrp="1"/>
          </p:cNvGraphicFramePr>
          <p:nvPr>
            <p:ph sz="half" idx="4294967295"/>
            <p:extLst>
              <p:ext uri="{D42A27DB-BD31-4B8C-83A1-F6EECF244321}">
                <p14:modId xmlns:p14="http://schemas.microsoft.com/office/powerpoint/2010/main" val="882337312"/>
              </p:ext>
            </p:extLst>
          </p:nvPr>
        </p:nvGraphicFramePr>
        <p:xfrm>
          <a:off x="540000" y="1440000"/>
          <a:ext cx="10756650" cy="2663826"/>
        </p:xfrm>
        <a:graphic>
          <a:graphicData uri="http://schemas.openxmlformats.org/drawingml/2006/table">
            <a:tbl>
              <a:tblPr/>
              <a:tblGrid>
                <a:gridCol w="2160588">
                  <a:extLst>
                    <a:ext uri="{9D8B030D-6E8A-4147-A177-3AD203B41FA5}">
                      <a16:colId xmlns:a16="http://schemas.microsoft.com/office/drawing/2014/main" val="684923379"/>
                    </a:ext>
                  </a:extLst>
                </a:gridCol>
                <a:gridCol w="2182812">
                  <a:extLst>
                    <a:ext uri="{9D8B030D-6E8A-4147-A177-3AD203B41FA5}">
                      <a16:colId xmlns:a16="http://schemas.microsoft.com/office/drawing/2014/main" val="1041821200"/>
                    </a:ext>
                  </a:extLst>
                </a:gridCol>
                <a:gridCol w="6413250">
                  <a:extLst>
                    <a:ext uri="{9D8B030D-6E8A-4147-A177-3AD203B41FA5}">
                      <a16:colId xmlns:a16="http://schemas.microsoft.com/office/drawing/2014/main" val="1457253811"/>
                    </a:ext>
                  </a:extLst>
                </a:gridCol>
              </a:tblGrid>
              <a:tr h="625475">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400" b="1" i="0" u="none" strike="noStrike" cap="none" normalizeH="0" baseline="0" dirty="0">
                          <a:ln>
                            <a:noFill/>
                          </a:ln>
                          <a:solidFill>
                            <a:schemeClr val="bg1"/>
                          </a:solidFill>
                          <a:effectLst/>
                          <a:latin typeface="+mn-lt"/>
                          <a:ea typeface="新細明體" panose="02020500000000000000" pitchFamily="18" charset="-120"/>
                        </a:rPr>
                        <a:t>Rule Name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400" b="1" i="0" u="none" strike="noStrike" cap="none" normalizeH="0" baseline="0">
                          <a:ln>
                            <a:noFill/>
                          </a:ln>
                          <a:solidFill>
                            <a:schemeClr val="bg1"/>
                          </a:solidFill>
                          <a:effectLst/>
                          <a:latin typeface="+mn-lt"/>
                          <a:ea typeface="新細明體" panose="02020500000000000000" pitchFamily="18" charset="-120"/>
                        </a:rPr>
                        <a:t>Definition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400" b="1" i="0" u="none" strike="noStrike" cap="none" normalizeH="0" baseline="0" dirty="0">
                          <a:ln>
                            <a:noFill/>
                          </a:ln>
                          <a:solidFill>
                            <a:schemeClr val="bg1"/>
                          </a:solidFill>
                          <a:effectLst/>
                          <a:latin typeface="+mn-lt"/>
                          <a:ea typeface="新細明體" panose="02020500000000000000" pitchFamily="18" charset="-120"/>
                        </a:rPr>
                        <a:t>Description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602349718"/>
                  </a:ext>
                </a:extLst>
              </a:tr>
              <a:tr h="582613">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dirty="0" err="1">
                          <a:ln>
                            <a:noFill/>
                          </a:ln>
                          <a:solidFill>
                            <a:schemeClr val="tx1"/>
                          </a:solidFill>
                          <a:effectLst/>
                          <a:latin typeface="+mn-lt"/>
                          <a:ea typeface="Taipei" charset="-120"/>
                        </a:rPr>
                        <a:t>ListCassetteWip</a:t>
                      </a:r>
                      <a:endParaRPr kumimoji="1" lang="en-US" altLang="zh-TW" sz="1400" b="0" i="0" u="none" strike="noStrike" cap="none" normalizeH="0" baseline="0" dirty="0">
                        <a:ln>
                          <a:noFill/>
                        </a:ln>
                        <a:solidFill>
                          <a:schemeClr val="tx1"/>
                        </a:solidFill>
                        <a:effectLst/>
                        <a:latin typeface="+mn-lt"/>
                        <a:ea typeface="Taipei" charset="-12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dirty="0">
                          <a:ln>
                            <a:noFill/>
                          </a:ln>
                          <a:solidFill>
                            <a:schemeClr val="tx1"/>
                          </a:solidFill>
                          <a:effectLst/>
                          <a:latin typeface="+mn-lt"/>
                          <a:ea typeface="新細明體" panose="02020500000000000000" pitchFamily="18" charset="-120"/>
                        </a:rPr>
                        <a:t>List EQP WIP</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kern="1200" dirty="0">
                          <a:solidFill>
                            <a:schemeClr val="tx1"/>
                          </a:solidFill>
                          <a:effectLst/>
                          <a:latin typeface="+mn-lt"/>
                          <a:ea typeface="新細明體" panose="02020500000000000000" pitchFamily="18" charset="-120"/>
                          <a:cs typeface="+mn-cs"/>
                        </a:rPr>
                        <a:t>List WIPs for a specified EQP</a:t>
                      </a:r>
                      <a:endParaRPr kumimoji="1" lang="en-US" altLang="zh-TW" sz="1400" b="1" i="0" u="none" strike="noStrike" cap="none" normalizeH="0" baseline="0" dirty="0">
                        <a:ln>
                          <a:noFill/>
                        </a:ln>
                        <a:solidFill>
                          <a:schemeClr val="tx1"/>
                        </a:solidFill>
                        <a:effectLst/>
                        <a:latin typeface="+mn-lt"/>
                        <a:ea typeface="Taipei" charset="-12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28213473"/>
                  </a:ext>
                </a:extLst>
              </a:tr>
              <a:tr h="873125">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1" i="0" u="none" strike="noStrike" cap="none" normalizeH="0" baseline="0" dirty="0" err="1">
                          <a:ln>
                            <a:noFill/>
                          </a:ln>
                          <a:solidFill>
                            <a:schemeClr val="tx1"/>
                          </a:solidFill>
                          <a:effectLst/>
                          <a:latin typeface="+mn-lt"/>
                          <a:ea typeface="Taipei" charset="-120"/>
                        </a:rPr>
                        <a:t>ListEmptyCassette</a:t>
                      </a:r>
                      <a:endParaRPr kumimoji="1" lang="en-US" altLang="zh-TW" sz="1400" b="1" i="0" u="none" strike="noStrike" cap="none" normalizeH="0" baseline="0" dirty="0">
                        <a:ln>
                          <a:noFill/>
                        </a:ln>
                        <a:solidFill>
                          <a:schemeClr val="tx1"/>
                        </a:solidFill>
                        <a:effectLst/>
                        <a:latin typeface="+mn-lt"/>
                        <a:ea typeface="Taipei" charset="-12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dirty="0">
                          <a:ln>
                            <a:noFill/>
                          </a:ln>
                          <a:solidFill>
                            <a:schemeClr val="tx1"/>
                          </a:solidFill>
                          <a:effectLst/>
                          <a:latin typeface="+mn-lt"/>
                          <a:ea typeface="新細明體" panose="02020500000000000000" pitchFamily="18" charset="-120"/>
                        </a:rPr>
                        <a:t>List Empty cassette</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kern="1200" dirty="0">
                          <a:solidFill>
                            <a:schemeClr val="tx1"/>
                          </a:solidFill>
                          <a:effectLst/>
                          <a:latin typeface="+mn-lt"/>
                          <a:ea typeface="新細明體" panose="02020500000000000000" pitchFamily="18" charset="-120"/>
                          <a:cs typeface="+mn-cs"/>
                        </a:rPr>
                        <a:t>List empty cassettes </a:t>
                      </a:r>
                      <a:endParaRPr kumimoji="1" lang="en-US" altLang="zh-TW" sz="1400" b="1" i="0" u="none" strike="noStrike" cap="none" normalizeH="0" baseline="0" dirty="0">
                        <a:ln>
                          <a:noFill/>
                        </a:ln>
                        <a:solidFill>
                          <a:schemeClr val="tx1"/>
                        </a:solidFill>
                        <a:effectLst/>
                        <a:latin typeface="+mn-lt"/>
                        <a:ea typeface="Taipei" charset="-12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63498767"/>
                  </a:ext>
                </a:extLst>
              </a:tr>
              <a:tr h="582613">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dirty="0" err="1">
                          <a:ln>
                            <a:noFill/>
                          </a:ln>
                          <a:solidFill>
                            <a:schemeClr val="tx1"/>
                          </a:solidFill>
                          <a:effectLst/>
                          <a:latin typeface="+mn-lt"/>
                          <a:ea typeface="Taipei" charset="-120"/>
                        </a:rPr>
                        <a:t>LListEmptyCassette</a:t>
                      </a:r>
                      <a:endParaRPr kumimoji="1" lang="en-US" altLang="zh-TW" sz="1400" b="0" i="0" u="none" strike="noStrike" cap="none" normalizeH="0" baseline="0" dirty="0">
                        <a:ln>
                          <a:noFill/>
                        </a:ln>
                        <a:solidFill>
                          <a:schemeClr val="tx1"/>
                        </a:solidFill>
                        <a:effectLst/>
                        <a:latin typeface="+mn-lt"/>
                        <a:ea typeface="Taipei" charset="-12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dirty="0">
                          <a:ln>
                            <a:noFill/>
                          </a:ln>
                          <a:solidFill>
                            <a:schemeClr val="tx1"/>
                          </a:solidFill>
                          <a:effectLst/>
                          <a:latin typeface="+mn-lt"/>
                          <a:ea typeface="新細明體" panose="02020500000000000000" pitchFamily="18" charset="-120"/>
                        </a:rPr>
                        <a:t>List Empty cassette</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1" i="0" u="none" strike="noStrike" cap="none" normalizeH="0" baseline="0" dirty="0">
                          <a:ln>
                            <a:noFill/>
                          </a:ln>
                          <a:solidFill>
                            <a:schemeClr val="tx1"/>
                          </a:solidFill>
                          <a:effectLst/>
                          <a:latin typeface="+mn-lt"/>
                          <a:ea typeface="Taipei" charset="-120"/>
                        </a:rPr>
                        <a:t>List empty cassettes, </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kern="1200" dirty="0">
                          <a:solidFill>
                            <a:schemeClr val="tx1"/>
                          </a:solidFill>
                          <a:effectLst/>
                          <a:latin typeface="+mn-lt"/>
                          <a:ea typeface="新細明體" panose="02020500000000000000" pitchFamily="18" charset="-120"/>
                          <a:cs typeface="+mn-cs"/>
                        </a:rPr>
                        <a:t>In addition, according to the location conditions of the machine </a:t>
                      </a:r>
                      <a:endParaRPr kumimoji="1" lang="en-US" altLang="zh-TW" sz="1400" b="1" i="0" u="none" strike="noStrike" cap="none" normalizeH="0" baseline="0" dirty="0">
                        <a:ln>
                          <a:noFill/>
                        </a:ln>
                        <a:solidFill>
                          <a:schemeClr val="tx1"/>
                        </a:solidFill>
                        <a:effectLst/>
                        <a:latin typeface="+mn-lt"/>
                        <a:ea typeface="Taipei" charset="-12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300658274"/>
                  </a:ext>
                </a:extLst>
              </a:tr>
            </a:tbl>
          </a:graphicData>
        </a:graphic>
      </p:graphicFrame>
      <p:sp>
        <p:nvSpPr>
          <p:cNvPr id="2" name="橢圓 1"/>
          <p:cNvSpPr/>
          <p:nvPr/>
        </p:nvSpPr>
        <p:spPr>
          <a:xfrm>
            <a:off x="2305050" y="2257425"/>
            <a:ext cx="285750" cy="25717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1</a:t>
            </a:r>
            <a:endParaRPr lang="zh-TW" altLang="en-US" dirty="0"/>
          </a:p>
        </p:txBody>
      </p:sp>
      <p:sp>
        <p:nvSpPr>
          <p:cNvPr id="8" name="橢圓 7"/>
          <p:cNvSpPr/>
          <p:nvPr/>
        </p:nvSpPr>
        <p:spPr>
          <a:xfrm>
            <a:off x="2305050" y="2955512"/>
            <a:ext cx="285750" cy="25717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2</a:t>
            </a:r>
            <a:endParaRPr lang="zh-TW" altLang="en-US" dirty="0"/>
          </a:p>
        </p:txBody>
      </p:sp>
      <p:sp>
        <p:nvSpPr>
          <p:cNvPr id="9" name="橢圓 8"/>
          <p:cNvSpPr/>
          <p:nvPr/>
        </p:nvSpPr>
        <p:spPr>
          <a:xfrm>
            <a:off x="2305050" y="3762375"/>
            <a:ext cx="285750" cy="257175"/>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3</a:t>
            </a:r>
            <a:endParaRPr lang="zh-TW" altLang="en-US" dirty="0"/>
          </a:p>
        </p:txBody>
      </p:sp>
    </p:spTree>
    <p:extLst>
      <p:ext uri="{BB962C8B-B14F-4D97-AF65-F5344CB8AC3E}">
        <p14:creationId xmlns:p14="http://schemas.microsoft.com/office/powerpoint/2010/main" val="15895961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59296" y="524153"/>
            <a:ext cx="10515600" cy="777598"/>
          </a:xfrm>
        </p:spPr>
        <p:txBody>
          <a:bodyPr/>
          <a:lstStyle/>
          <a:p>
            <a:r>
              <a:rPr lang="en-US" altLang="zh-TW" sz="3600" b="1" dirty="0"/>
              <a:t>2.4.1 Filter Rule 1</a:t>
            </a:r>
          </a:p>
        </p:txBody>
      </p:sp>
      <p:graphicFrame>
        <p:nvGraphicFramePr>
          <p:cNvPr id="56372" name="Group 52"/>
          <p:cNvGraphicFramePr>
            <a:graphicFrameLocks noGrp="1"/>
          </p:cNvGraphicFramePr>
          <p:nvPr>
            <p:ph idx="4294967295"/>
            <p:extLst>
              <p:ext uri="{D42A27DB-BD31-4B8C-83A1-F6EECF244321}">
                <p14:modId xmlns:p14="http://schemas.microsoft.com/office/powerpoint/2010/main" val="1209921254"/>
              </p:ext>
            </p:extLst>
          </p:nvPr>
        </p:nvGraphicFramePr>
        <p:xfrm>
          <a:off x="539999" y="1440003"/>
          <a:ext cx="10785225" cy="4617984"/>
        </p:xfrm>
        <a:graphic>
          <a:graphicData uri="http://schemas.openxmlformats.org/drawingml/2006/table">
            <a:tbl>
              <a:tblPr/>
              <a:tblGrid>
                <a:gridCol w="2755651">
                  <a:extLst>
                    <a:ext uri="{9D8B030D-6E8A-4147-A177-3AD203B41FA5}">
                      <a16:colId xmlns:a16="http://schemas.microsoft.com/office/drawing/2014/main" val="1741872328"/>
                    </a:ext>
                  </a:extLst>
                </a:gridCol>
                <a:gridCol w="3238500">
                  <a:extLst>
                    <a:ext uri="{9D8B030D-6E8A-4147-A177-3AD203B41FA5}">
                      <a16:colId xmlns:a16="http://schemas.microsoft.com/office/drawing/2014/main" val="1207154199"/>
                    </a:ext>
                  </a:extLst>
                </a:gridCol>
                <a:gridCol w="4791074">
                  <a:extLst>
                    <a:ext uri="{9D8B030D-6E8A-4147-A177-3AD203B41FA5}">
                      <a16:colId xmlns:a16="http://schemas.microsoft.com/office/drawing/2014/main" val="2705354672"/>
                    </a:ext>
                  </a:extLst>
                </a:gridCol>
              </a:tblGrid>
              <a:tr h="360000">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400" b="1" i="0" u="none" strike="noStrike" cap="none" normalizeH="0" baseline="0" dirty="0">
                          <a:ln>
                            <a:noFill/>
                          </a:ln>
                          <a:solidFill>
                            <a:schemeClr val="bg1"/>
                          </a:solidFill>
                          <a:effectLst/>
                          <a:latin typeface="+mn-lt"/>
                          <a:ea typeface="新細明體" panose="02020500000000000000" pitchFamily="18" charset="-120"/>
                        </a:rPr>
                        <a:t>Rule Name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400" b="1" i="0" u="none" strike="noStrike" cap="none" normalizeH="0" baseline="0" dirty="0">
                          <a:ln>
                            <a:noFill/>
                          </a:ln>
                          <a:solidFill>
                            <a:schemeClr val="bg1"/>
                          </a:solidFill>
                          <a:effectLst/>
                          <a:latin typeface="+mn-lt"/>
                          <a:ea typeface="新細明體" panose="02020500000000000000" pitchFamily="18" charset="-120"/>
                        </a:rPr>
                        <a:t>Definition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400" b="1" i="0" u="none" strike="noStrike" cap="none" normalizeH="0" baseline="0" dirty="0">
                          <a:ln>
                            <a:noFill/>
                          </a:ln>
                          <a:solidFill>
                            <a:schemeClr val="bg1"/>
                          </a:solidFill>
                          <a:effectLst/>
                          <a:latin typeface="+mn-lt"/>
                          <a:ea typeface="新細明體" panose="02020500000000000000" pitchFamily="18" charset="-120"/>
                        </a:rPr>
                        <a:t>Description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91949139"/>
                  </a:ext>
                </a:extLst>
              </a:tr>
              <a:tr h="540000">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dirty="0" err="1">
                          <a:ln>
                            <a:noFill/>
                          </a:ln>
                          <a:solidFill>
                            <a:schemeClr val="tx1"/>
                          </a:solidFill>
                          <a:effectLst/>
                          <a:latin typeface="+mn-lt"/>
                          <a:ea typeface="新細明體" panose="02020500000000000000" pitchFamily="18" charset="-120"/>
                        </a:rPr>
                        <a:t>FCassetteStatus</a:t>
                      </a:r>
                      <a:endParaRPr kumimoji="1" lang="en-US" altLang="zh-TW" sz="1400" b="0" i="0" u="none" strike="noStrike" cap="none" normalizeH="0" baseline="0" dirty="0">
                        <a:ln>
                          <a:noFill/>
                        </a:ln>
                        <a:solidFill>
                          <a:schemeClr val="tx1"/>
                        </a:solidFill>
                        <a:effectLst/>
                        <a:latin typeface="+mn-lt"/>
                        <a:ea typeface="新細明體" panose="02020500000000000000" pitchFamily="18" charset="-12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dirty="0">
                          <a:ln>
                            <a:noFill/>
                          </a:ln>
                          <a:solidFill>
                            <a:schemeClr val="tx1"/>
                          </a:solidFill>
                          <a:effectLst/>
                          <a:latin typeface="+mn-lt"/>
                          <a:ea typeface="新細明體" panose="02020500000000000000" pitchFamily="18" charset="-120"/>
                        </a:rPr>
                        <a:t>Filter Cassette Status is  Run and Hold</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kern="1200" dirty="0">
                          <a:solidFill>
                            <a:schemeClr val="tx1"/>
                          </a:solidFill>
                          <a:effectLst/>
                          <a:latin typeface="+mn-lt"/>
                          <a:ea typeface="新細明體" panose="02020500000000000000" pitchFamily="18" charset="-120"/>
                          <a:cs typeface="+mn-cs"/>
                        </a:rPr>
                        <a:t>Filter cassettes with the Cassette Status as Run and Hold </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kern="1200" cap="none" normalizeH="0" baseline="0" dirty="0">
                          <a:ln>
                            <a:noFill/>
                          </a:ln>
                          <a:solidFill>
                            <a:schemeClr val="tx1"/>
                          </a:solidFill>
                          <a:effectLst/>
                          <a:latin typeface="+mn-lt"/>
                          <a:ea typeface="新細明體" panose="02020500000000000000" pitchFamily="18" charset="-120"/>
                          <a:cs typeface="+mn-cs"/>
                          <a:sym typeface="Wingdings" panose="05000000000000000000" pitchFamily="2" charset="2"/>
                        </a:rPr>
                        <a:t> </a:t>
                      </a:r>
                      <a:r>
                        <a:rPr kumimoji="1" lang="en-US" altLang="zh-TW" sz="1400" b="0" i="0" u="none" strike="noStrike" cap="none" normalizeH="0" baseline="0" dirty="0">
                          <a:ln>
                            <a:noFill/>
                          </a:ln>
                          <a:solidFill>
                            <a:schemeClr val="tx1"/>
                          </a:solidFill>
                          <a:effectLst/>
                          <a:latin typeface="+mn-lt"/>
                          <a:ea typeface="新細明體" panose="02020500000000000000" pitchFamily="18" charset="-120"/>
                        </a:rPr>
                        <a:t>Cassette Status </a:t>
                      </a:r>
                      <a:r>
                        <a:rPr kumimoji="1" lang="en-US" altLang="zh-TW" sz="1400" b="0" i="0" u="none" strike="noStrike" kern="1200" cap="none" normalizeH="0" baseline="0" dirty="0">
                          <a:ln>
                            <a:noFill/>
                          </a:ln>
                          <a:solidFill>
                            <a:schemeClr val="tx1"/>
                          </a:solidFill>
                          <a:effectLst/>
                          <a:latin typeface="+mn-lt"/>
                          <a:ea typeface="新細明體" panose="02020500000000000000" pitchFamily="18" charset="-120"/>
                          <a:cs typeface="+mn-cs"/>
                        </a:rPr>
                        <a:t>m</a:t>
                      </a:r>
                      <a:r>
                        <a:rPr kumimoji="1" lang="en-US" altLang="zh-TW" sz="1400" b="0" i="0" kern="1200" dirty="0">
                          <a:solidFill>
                            <a:schemeClr val="tx1"/>
                          </a:solidFill>
                          <a:effectLst/>
                          <a:latin typeface="+mn-lt"/>
                          <a:ea typeface="新細明體" panose="02020500000000000000" pitchFamily="18" charset="-120"/>
                          <a:cs typeface="+mn-cs"/>
                        </a:rPr>
                        <a:t>ust be “Wait”</a:t>
                      </a:r>
                      <a:endParaRPr kumimoji="1" lang="en-US" altLang="zh-TW" sz="1400" b="0" i="0" u="none" strike="noStrike" cap="none" normalizeH="0" baseline="0" dirty="0">
                        <a:ln>
                          <a:noFill/>
                        </a:ln>
                        <a:solidFill>
                          <a:schemeClr val="tx1"/>
                        </a:solidFill>
                        <a:effectLst/>
                        <a:latin typeface="+mn-lt"/>
                        <a:ea typeface="新細明體" panose="02020500000000000000" pitchFamily="18" charset="-12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97712220"/>
                  </a:ext>
                </a:extLst>
              </a:tr>
              <a:tr h="540000">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dirty="0" err="1">
                          <a:ln>
                            <a:noFill/>
                          </a:ln>
                          <a:solidFill>
                            <a:schemeClr val="tx1"/>
                          </a:solidFill>
                          <a:effectLst/>
                          <a:latin typeface="+mn-lt"/>
                          <a:ea typeface="新細明體" panose="02020500000000000000" pitchFamily="18" charset="-120"/>
                        </a:rPr>
                        <a:t>FEqpCapability</a:t>
                      </a:r>
                      <a:endParaRPr kumimoji="1" lang="en-US" altLang="zh-TW" sz="1400" b="0" i="0" u="none" strike="noStrike" cap="none" normalizeH="0" baseline="0" dirty="0">
                        <a:ln>
                          <a:noFill/>
                        </a:ln>
                        <a:solidFill>
                          <a:schemeClr val="tx1"/>
                        </a:solidFill>
                        <a:effectLst/>
                        <a:latin typeface="+mn-lt"/>
                        <a:ea typeface="新細明體" panose="02020500000000000000" pitchFamily="18" charset="-12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dirty="0">
                          <a:ln>
                            <a:noFill/>
                          </a:ln>
                          <a:solidFill>
                            <a:schemeClr val="tx1"/>
                          </a:solidFill>
                          <a:effectLst/>
                          <a:latin typeface="+mn-lt"/>
                          <a:ea typeface="新細明體" panose="02020500000000000000" pitchFamily="18" charset="-120"/>
                        </a:rPr>
                        <a:t>Filter Eqp Capability is “N”</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kern="1200" dirty="0">
                          <a:solidFill>
                            <a:schemeClr val="tx1"/>
                          </a:solidFill>
                          <a:effectLst/>
                          <a:latin typeface="+mn-lt"/>
                          <a:ea typeface="新細明體" panose="02020500000000000000" pitchFamily="18" charset="-120"/>
                          <a:cs typeface="+mn-cs"/>
                        </a:rPr>
                        <a:t>Filter Cassettes whose Eqp Capability is N </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zh-TW" sz="1400" b="0" i="0" u="none" strike="noStrike" cap="none" normalizeH="0" baseline="0" dirty="0">
                          <a:ln>
                            <a:noFill/>
                          </a:ln>
                          <a:solidFill>
                            <a:schemeClr val="tx1"/>
                          </a:solidFill>
                          <a:effectLst/>
                          <a:latin typeface="+mn-lt"/>
                          <a:ea typeface="新細明體" panose="02020500000000000000" pitchFamily="18" charset="-120"/>
                          <a:sym typeface="Wingdings" panose="05000000000000000000" pitchFamily="2" charset="2"/>
                        </a:rPr>
                        <a:t> </a:t>
                      </a:r>
                      <a:r>
                        <a:rPr kumimoji="1" lang="en-US" altLang="zh-TW" sz="1400" b="0" i="0" u="none" strike="noStrike" cap="none" normalizeH="0" baseline="0" dirty="0">
                          <a:ln>
                            <a:noFill/>
                          </a:ln>
                          <a:solidFill>
                            <a:schemeClr val="tx1"/>
                          </a:solidFill>
                          <a:effectLst/>
                          <a:latin typeface="+mn-lt"/>
                          <a:ea typeface="新細明體" panose="02020500000000000000" pitchFamily="18" charset="-120"/>
                        </a:rPr>
                        <a:t>EQP Capability </a:t>
                      </a:r>
                      <a:r>
                        <a:rPr kumimoji="1" lang="en-US" altLang="zh-TW" sz="1400" b="0" i="0" u="none" strike="noStrike" kern="1200" cap="none" normalizeH="0" baseline="0" dirty="0">
                          <a:ln>
                            <a:noFill/>
                          </a:ln>
                          <a:solidFill>
                            <a:schemeClr val="tx1"/>
                          </a:solidFill>
                          <a:effectLst/>
                          <a:latin typeface="+mn-lt"/>
                          <a:ea typeface="新細明體" panose="02020500000000000000" pitchFamily="18" charset="-120"/>
                          <a:cs typeface="+mn-cs"/>
                        </a:rPr>
                        <a:t>m</a:t>
                      </a:r>
                      <a:r>
                        <a:rPr kumimoji="1" lang="en-US" altLang="zh-TW" sz="1400" b="0" i="0" kern="1200" dirty="0">
                          <a:solidFill>
                            <a:schemeClr val="tx1"/>
                          </a:solidFill>
                          <a:effectLst/>
                          <a:latin typeface="+mn-lt"/>
                          <a:ea typeface="新細明體" panose="02020500000000000000" pitchFamily="18" charset="-120"/>
                          <a:cs typeface="+mn-cs"/>
                        </a:rPr>
                        <a:t>ust be “Y” </a:t>
                      </a:r>
                      <a:endParaRPr kumimoji="1" lang="en-US" altLang="zh-TW" sz="1400" b="0" i="0" u="none" strike="noStrike" kern="1200" cap="none" normalizeH="0" baseline="0" dirty="0">
                        <a:ln>
                          <a:noFill/>
                        </a:ln>
                        <a:solidFill>
                          <a:schemeClr val="tx1"/>
                        </a:solidFill>
                        <a:effectLst/>
                        <a:latin typeface="+mn-lt"/>
                        <a:ea typeface="新細明體" panose="02020500000000000000" pitchFamily="18" charset="-120"/>
                        <a:cs typeface="+mn-cs"/>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40234920"/>
                  </a:ext>
                </a:extLst>
              </a:tr>
              <a:tr h="432000">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dirty="0" err="1">
                          <a:ln>
                            <a:noFill/>
                          </a:ln>
                          <a:solidFill>
                            <a:schemeClr val="tx1"/>
                          </a:solidFill>
                          <a:effectLst/>
                          <a:latin typeface="+mn-lt"/>
                          <a:ea typeface="新細明體" panose="02020500000000000000" pitchFamily="18" charset="-120"/>
                        </a:rPr>
                        <a:t>FCassetteGroup</a:t>
                      </a:r>
                      <a:endParaRPr kumimoji="1" lang="en-US" altLang="zh-TW" sz="1400" b="0" i="0" u="none" strike="noStrike" cap="none" normalizeH="0" baseline="0" dirty="0">
                        <a:ln>
                          <a:noFill/>
                        </a:ln>
                        <a:solidFill>
                          <a:schemeClr val="tx1"/>
                        </a:solidFill>
                        <a:effectLst/>
                        <a:latin typeface="+mn-lt"/>
                        <a:ea typeface="新細明體" panose="02020500000000000000" pitchFamily="18" charset="-12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dirty="0">
                          <a:ln>
                            <a:noFill/>
                          </a:ln>
                          <a:solidFill>
                            <a:schemeClr val="tx1"/>
                          </a:solidFill>
                          <a:effectLst/>
                          <a:latin typeface="+mn-lt"/>
                          <a:ea typeface="新細明體" panose="02020500000000000000" pitchFamily="18" charset="-120"/>
                        </a:rPr>
                        <a:t>Must the same as Tool Setting</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kern="1200" dirty="0">
                          <a:solidFill>
                            <a:schemeClr val="tx1"/>
                          </a:solidFill>
                          <a:effectLst/>
                          <a:latin typeface="+mn-lt"/>
                          <a:ea typeface="新細明體" panose="02020500000000000000" pitchFamily="18" charset="-120"/>
                          <a:cs typeface="+mn-cs"/>
                        </a:rPr>
                        <a:t>Cassette Group must be set the same as EQP </a:t>
                      </a:r>
                      <a:endParaRPr kumimoji="1" lang="zh-TW" altLang="en-US" sz="1400" b="0" i="0" u="none" strike="noStrike" cap="none" normalizeH="0" baseline="0" dirty="0">
                        <a:ln>
                          <a:noFill/>
                        </a:ln>
                        <a:solidFill>
                          <a:schemeClr val="tx1"/>
                        </a:solidFill>
                        <a:effectLst/>
                        <a:latin typeface="+mn-lt"/>
                        <a:ea typeface="新細明體" panose="02020500000000000000" pitchFamily="18" charset="-12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01733590"/>
                  </a:ext>
                </a:extLst>
              </a:tr>
              <a:tr h="432000">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a:ln>
                            <a:noFill/>
                          </a:ln>
                          <a:solidFill>
                            <a:schemeClr val="tx1"/>
                          </a:solidFill>
                          <a:effectLst/>
                          <a:latin typeface="+mn-lt"/>
                          <a:ea typeface="新細明體" panose="02020500000000000000" pitchFamily="18" charset="-120"/>
                        </a:rPr>
                        <a:t>FEqpStatus</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dirty="0">
                          <a:ln>
                            <a:noFill/>
                          </a:ln>
                          <a:solidFill>
                            <a:schemeClr val="tx1"/>
                          </a:solidFill>
                          <a:effectLst/>
                          <a:latin typeface="+mn-lt"/>
                          <a:ea typeface="新細明體" panose="02020500000000000000" pitchFamily="18" charset="-120"/>
                        </a:rPr>
                        <a:t>Must be “IDLE” or “RUN” or “DMQC”</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kern="1200" dirty="0">
                          <a:solidFill>
                            <a:schemeClr val="tx1"/>
                          </a:solidFill>
                          <a:effectLst/>
                          <a:latin typeface="+mn-lt"/>
                          <a:ea typeface="新細明體" panose="02020500000000000000" pitchFamily="18" charset="-120"/>
                          <a:cs typeface="+mn-cs"/>
                        </a:rPr>
                        <a:t>Machine status must be in 'IDLE', 'RUN', 'DMQC' state </a:t>
                      </a:r>
                      <a:endParaRPr kumimoji="1" lang="zh-TW" altLang="en-US" sz="1400" b="0" i="0" u="none" strike="noStrike" cap="none" normalizeH="0" baseline="0" dirty="0">
                        <a:ln>
                          <a:noFill/>
                        </a:ln>
                        <a:solidFill>
                          <a:schemeClr val="tx1"/>
                        </a:solidFill>
                        <a:effectLst/>
                        <a:latin typeface="+mn-lt"/>
                        <a:ea typeface="新細明體" panose="02020500000000000000" pitchFamily="18" charset="-12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94195642"/>
                  </a:ext>
                </a:extLst>
              </a:tr>
              <a:tr h="432000">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a:ln>
                            <a:noFill/>
                          </a:ln>
                          <a:solidFill>
                            <a:schemeClr val="tx1"/>
                          </a:solidFill>
                          <a:effectLst/>
                          <a:latin typeface="+mn-lt"/>
                          <a:ea typeface="新細明體" panose="02020500000000000000" pitchFamily="18" charset="-120"/>
                        </a:rPr>
                        <a:t>FCassetteTransferInstructionStatus</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dirty="0">
                          <a:ln>
                            <a:noFill/>
                          </a:ln>
                          <a:solidFill>
                            <a:schemeClr val="tx1"/>
                          </a:solidFill>
                          <a:effectLst/>
                          <a:latin typeface="+mn-lt"/>
                          <a:ea typeface="新細明體" panose="02020500000000000000" pitchFamily="18" charset="-120"/>
                        </a:rPr>
                        <a:t>Isn’t </a:t>
                      </a:r>
                      <a:r>
                        <a:rPr kumimoji="1" lang="en-US" altLang="zh-TW" sz="1400" b="0" i="0" u="none" strike="noStrike" cap="none" normalizeH="0" baseline="0" dirty="0" err="1">
                          <a:ln>
                            <a:noFill/>
                          </a:ln>
                          <a:solidFill>
                            <a:schemeClr val="tx1"/>
                          </a:solidFill>
                          <a:effectLst/>
                          <a:latin typeface="+mn-lt"/>
                          <a:ea typeface="新細明體" panose="02020500000000000000" pitchFamily="18" charset="-120"/>
                        </a:rPr>
                        <a:t>Xfering</a:t>
                      </a:r>
                      <a:endParaRPr kumimoji="1" lang="en-US" altLang="zh-TW" sz="1400" b="0" i="0" u="none" strike="noStrike" cap="none" normalizeH="0" baseline="0" dirty="0">
                        <a:ln>
                          <a:noFill/>
                        </a:ln>
                        <a:solidFill>
                          <a:schemeClr val="tx1"/>
                        </a:solidFill>
                        <a:effectLst/>
                        <a:latin typeface="+mn-lt"/>
                        <a:ea typeface="新細明體" panose="02020500000000000000" pitchFamily="18" charset="-12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kern="1200" dirty="0">
                          <a:solidFill>
                            <a:schemeClr val="tx1"/>
                          </a:solidFill>
                          <a:effectLst/>
                          <a:latin typeface="+mn-lt"/>
                          <a:ea typeface="新細明體" panose="02020500000000000000" pitchFamily="18" charset="-120"/>
                          <a:cs typeface="+mn-cs"/>
                        </a:rPr>
                        <a:t>Cassette must not be in transit</a:t>
                      </a:r>
                      <a:endParaRPr kumimoji="1" lang="zh-TW" altLang="en-US" sz="1400" b="0" i="0" u="none" strike="noStrike" cap="none" normalizeH="0" baseline="0" dirty="0">
                        <a:ln>
                          <a:noFill/>
                        </a:ln>
                        <a:solidFill>
                          <a:schemeClr val="tx1"/>
                        </a:solidFill>
                        <a:effectLst/>
                        <a:latin typeface="+mn-lt"/>
                        <a:ea typeface="新細明體" panose="02020500000000000000" pitchFamily="18" charset="-12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49113501"/>
                  </a:ext>
                </a:extLst>
              </a:tr>
              <a:tr h="432000">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a:ln>
                            <a:noFill/>
                          </a:ln>
                          <a:solidFill>
                            <a:schemeClr val="tx1"/>
                          </a:solidFill>
                          <a:effectLst/>
                          <a:latin typeface="+mn-lt"/>
                          <a:ea typeface="新細明體" panose="02020500000000000000" pitchFamily="18" charset="-120"/>
                        </a:rPr>
                        <a:t>FCassetteModelSelect</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dirty="0">
                          <a:ln>
                            <a:noFill/>
                          </a:ln>
                          <a:solidFill>
                            <a:schemeClr val="tx1"/>
                          </a:solidFill>
                          <a:effectLst/>
                          <a:latin typeface="+mn-lt"/>
                          <a:ea typeface="新細明體" panose="02020500000000000000" pitchFamily="18" charset="-120"/>
                        </a:rPr>
                        <a:t>Must the same as </a:t>
                      </a:r>
                      <a:r>
                        <a:rPr kumimoji="1" lang="en-US" altLang="zh-TW" sz="1400" b="0" i="0" u="none" strike="noStrike" cap="none" normalizeH="0" baseline="0" dirty="0" err="1">
                          <a:ln>
                            <a:noFill/>
                          </a:ln>
                          <a:solidFill>
                            <a:schemeClr val="tx1"/>
                          </a:solidFill>
                          <a:effectLst/>
                          <a:latin typeface="+mn-lt"/>
                          <a:ea typeface="新細明體" panose="02020500000000000000" pitchFamily="18" charset="-120"/>
                        </a:rPr>
                        <a:t>ToolModelSel</a:t>
                      </a:r>
                      <a:r>
                        <a:rPr kumimoji="1" lang="en-US" altLang="zh-TW" sz="1400" b="0" i="0" u="none" strike="noStrike" cap="none" normalizeH="0" baseline="0" dirty="0">
                          <a:ln>
                            <a:noFill/>
                          </a:ln>
                          <a:solidFill>
                            <a:schemeClr val="tx1"/>
                          </a:solidFill>
                          <a:effectLst/>
                          <a:latin typeface="+mn-lt"/>
                          <a:ea typeface="新細明體" panose="02020500000000000000" pitchFamily="18" charset="-120"/>
                        </a:rPr>
                        <a:t> setting</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kern="1200" dirty="0">
                          <a:solidFill>
                            <a:schemeClr val="tx1"/>
                          </a:solidFill>
                          <a:effectLst/>
                          <a:latin typeface="+mn-lt"/>
                          <a:ea typeface="新細明體" panose="02020500000000000000" pitchFamily="18" charset="-120"/>
                          <a:cs typeface="+mn-cs"/>
                        </a:rPr>
                        <a:t>Set which Model has unique priority </a:t>
                      </a:r>
                      <a:endParaRPr kumimoji="1" lang="zh-TW" altLang="en-US" sz="1400" b="0" i="0" u="none" strike="noStrike" cap="none" normalizeH="0" baseline="0" dirty="0">
                        <a:ln>
                          <a:noFill/>
                        </a:ln>
                        <a:solidFill>
                          <a:schemeClr val="tx1"/>
                        </a:solidFill>
                        <a:effectLst/>
                        <a:latin typeface="+mn-lt"/>
                        <a:ea typeface="新細明體" panose="02020500000000000000" pitchFamily="18" charset="-12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72346911"/>
                  </a:ext>
                </a:extLst>
              </a:tr>
              <a:tr h="432000">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a:ln>
                            <a:noFill/>
                          </a:ln>
                          <a:solidFill>
                            <a:schemeClr val="tx1"/>
                          </a:solidFill>
                          <a:effectLst/>
                          <a:latin typeface="+mn-lt"/>
                          <a:ea typeface="新細明體" panose="02020500000000000000" pitchFamily="18" charset="-120"/>
                        </a:rPr>
                        <a:t>FMaxQTime</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dirty="0">
                          <a:ln>
                            <a:noFill/>
                          </a:ln>
                          <a:solidFill>
                            <a:schemeClr val="tx1"/>
                          </a:solidFill>
                          <a:effectLst/>
                          <a:latin typeface="+mn-lt"/>
                          <a:ea typeface="新細明體" panose="02020500000000000000" pitchFamily="18" charset="-120"/>
                        </a:rPr>
                        <a:t>Not over Q-Time</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kern="1200" dirty="0">
                          <a:solidFill>
                            <a:schemeClr val="tx1"/>
                          </a:solidFill>
                          <a:effectLst/>
                          <a:latin typeface="+mn-lt"/>
                          <a:ea typeface="新細明體" panose="02020500000000000000" pitchFamily="18" charset="-120"/>
                          <a:cs typeface="+mn-cs"/>
                        </a:rPr>
                        <a:t>Cassette must be within Q-Time </a:t>
                      </a:r>
                      <a:endParaRPr kumimoji="1" lang="en-US" altLang="zh-TW" sz="1400" b="0" i="0" u="none" strike="noStrike" cap="none" normalizeH="0" baseline="0" dirty="0">
                        <a:ln>
                          <a:noFill/>
                        </a:ln>
                        <a:solidFill>
                          <a:schemeClr val="tx1"/>
                        </a:solidFill>
                        <a:effectLst/>
                        <a:latin typeface="+mn-lt"/>
                        <a:ea typeface="新細明體" panose="02020500000000000000" pitchFamily="18" charset="-12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61189671"/>
                  </a:ext>
                </a:extLst>
              </a:tr>
              <a:tr h="432000">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a:ln>
                            <a:noFill/>
                          </a:ln>
                          <a:solidFill>
                            <a:schemeClr val="tx1"/>
                          </a:solidFill>
                          <a:effectLst/>
                          <a:latin typeface="+mn-lt"/>
                          <a:ea typeface="新細明體" panose="02020500000000000000" pitchFamily="18" charset="-120"/>
                        </a:rPr>
                        <a:t>FMinQTime</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dirty="0">
                          <a:ln>
                            <a:noFill/>
                          </a:ln>
                          <a:solidFill>
                            <a:schemeClr val="tx1"/>
                          </a:solidFill>
                          <a:effectLst/>
                          <a:latin typeface="+mn-lt"/>
                          <a:ea typeface="新細明體" panose="02020500000000000000" pitchFamily="18" charset="-120"/>
                        </a:rPr>
                        <a:t>Not less than Min Q time</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kern="1200" dirty="0">
                          <a:solidFill>
                            <a:schemeClr val="tx1"/>
                          </a:solidFill>
                          <a:effectLst/>
                          <a:latin typeface="+mn-lt"/>
                          <a:ea typeface="新細明體" panose="02020500000000000000" pitchFamily="18" charset="-120"/>
                          <a:cs typeface="+mn-cs"/>
                        </a:rPr>
                        <a:t>Cassette must be greater than Min Q-Time</a:t>
                      </a:r>
                      <a:endParaRPr kumimoji="1" lang="en-US" altLang="zh-TW" sz="1400" b="0" i="0" u="none" strike="noStrike" kern="1200" cap="none" normalizeH="0" baseline="0" dirty="0">
                        <a:ln>
                          <a:noFill/>
                        </a:ln>
                        <a:solidFill>
                          <a:schemeClr val="tx1"/>
                        </a:solidFill>
                        <a:effectLst/>
                        <a:latin typeface="+mn-lt"/>
                        <a:ea typeface="新細明體" panose="02020500000000000000" pitchFamily="18" charset="-120"/>
                        <a:cs typeface="+mn-cs"/>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70436193"/>
                  </a:ext>
                </a:extLst>
              </a:tr>
              <a:tr h="540000">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dirty="0" err="1">
                          <a:ln>
                            <a:noFill/>
                          </a:ln>
                          <a:solidFill>
                            <a:schemeClr val="tx1"/>
                          </a:solidFill>
                          <a:effectLst/>
                          <a:latin typeface="+mn-lt"/>
                          <a:ea typeface="新細明體" panose="02020500000000000000" pitchFamily="18" charset="-120"/>
                        </a:rPr>
                        <a:t>FMaxQTimeWithOp</a:t>
                      </a:r>
                      <a:endParaRPr kumimoji="1" lang="en-US" altLang="zh-TW" sz="1400" b="0" i="0" u="none" strike="noStrike" cap="none" normalizeH="0" baseline="0" dirty="0">
                        <a:ln>
                          <a:noFill/>
                        </a:ln>
                        <a:solidFill>
                          <a:schemeClr val="tx1"/>
                        </a:solidFill>
                        <a:effectLst/>
                        <a:latin typeface="+mn-lt"/>
                        <a:ea typeface="新細明體" panose="02020500000000000000" pitchFamily="18" charset="-12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dirty="0">
                          <a:ln>
                            <a:noFill/>
                          </a:ln>
                          <a:solidFill>
                            <a:schemeClr val="tx1"/>
                          </a:solidFill>
                          <a:effectLst/>
                          <a:latin typeface="+mn-lt"/>
                          <a:ea typeface="新細明體" panose="02020500000000000000" pitchFamily="18" charset="-120"/>
                        </a:rPr>
                        <a:t>Cassette’s current position not belong to the same Tool Group</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kern="1200" dirty="0">
                          <a:solidFill>
                            <a:schemeClr val="tx1"/>
                          </a:solidFill>
                          <a:effectLst/>
                          <a:latin typeface="+mn-lt"/>
                          <a:ea typeface="新細明體" panose="02020500000000000000" pitchFamily="18" charset="-120"/>
                          <a:cs typeface="+mn-cs"/>
                        </a:rPr>
                        <a:t>Cassette has not exceeded the Q-Time in front of the workstation</a:t>
                      </a:r>
                      <a:endParaRPr kumimoji="1" lang="en-US" altLang="zh-TW" sz="1400" b="0" i="0" u="none" strike="noStrike" kern="1200" cap="none" normalizeH="0" baseline="0" dirty="0">
                        <a:ln>
                          <a:noFill/>
                        </a:ln>
                        <a:solidFill>
                          <a:schemeClr val="tx1"/>
                        </a:solidFill>
                        <a:effectLst/>
                        <a:latin typeface="+mn-lt"/>
                        <a:ea typeface="新細明體" panose="02020500000000000000" pitchFamily="18" charset="-120"/>
                        <a:cs typeface="+mn-cs"/>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18843077"/>
                  </a:ext>
                </a:extLst>
              </a:tr>
            </a:tbl>
          </a:graphicData>
        </a:graphic>
      </p:graphicFrame>
    </p:spTree>
    <p:extLst>
      <p:ext uri="{BB962C8B-B14F-4D97-AF65-F5344CB8AC3E}">
        <p14:creationId xmlns:p14="http://schemas.microsoft.com/office/powerpoint/2010/main" val="4078390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圖片 51"/>
          <p:cNvPicPr>
            <a:picLocks noChangeAspect="1"/>
          </p:cNvPicPr>
          <p:nvPr/>
        </p:nvPicPr>
        <p:blipFill>
          <a:blip r:embed="rId2"/>
          <a:stretch>
            <a:fillRect/>
          </a:stretch>
        </p:blipFill>
        <p:spPr>
          <a:xfrm>
            <a:off x="762004" y="1752411"/>
            <a:ext cx="10031892" cy="4406497"/>
          </a:xfrm>
          <a:prstGeom prst="rect">
            <a:avLst/>
          </a:prstGeom>
        </p:spPr>
      </p:pic>
      <p:sp>
        <p:nvSpPr>
          <p:cNvPr id="2" name="標題 1"/>
          <p:cNvSpPr>
            <a:spLocks noGrp="1"/>
          </p:cNvSpPr>
          <p:nvPr>
            <p:ph type="title"/>
          </p:nvPr>
        </p:nvSpPr>
        <p:spPr/>
        <p:txBody>
          <a:bodyPr/>
          <a:lstStyle/>
          <a:p>
            <a:r>
              <a:rPr lang="en-US" altLang="zh-TW" sz="3600" b="1" dirty="0"/>
              <a:t>DCS Architecture</a:t>
            </a:r>
            <a:endParaRPr lang="zh-TW" altLang="en-US" sz="3600" b="1" dirty="0"/>
          </a:p>
        </p:txBody>
      </p:sp>
      <p:sp>
        <p:nvSpPr>
          <p:cNvPr id="49" name="Text Box 49"/>
          <p:cNvSpPr txBox="1">
            <a:spLocks noChangeArrowheads="1"/>
          </p:cNvSpPr>
          <p:nvPr/>
        </p:nvSpPr>
        <p:spPr bwMode="auto">
          <a:xfrm rot="21274822">
            <a:off x="7627241" y="5164183"/>
            <a:ext cx="1225079" cy="338554"/>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1600" b="1" dirty="0">
                <a:solidFill>
                  <a:srgbClr val="FF0000"/>
                </a:solidFill>
              </a:rPr>
              <a:t>What’s Next</a:t>
            </a:r>
          </a:p>
        </p:txBody>
      </p:sp>
      <p:sp>
        <p:nvSpPr>
          <p:cNvPr id="53" name="Text Box 49"/>
          <p:cNvSpPr txBox="1">
            <a:spLocks noChangeArrowheads="1"/>
          </p:cNvSpPr>
          <p:nvPr/>
        </p:nvSpPr>
        <p:spPr bwMode="auto">
          <a:xfrm rot="21274822">
            <a:off x="7635474" y="3608660"/>
            <a:ext cx="1282852" cy="338554"/>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1600" b="1" dirty="0">
                <a:solidFill>
                  <a:srgbClr val="FF0000"/>
                </a:solidFill>
              </a:rPr>
              <a:t>Where to go </a:t>
            </a:r>
          </a:p>
        </p:txBody>
      </p:sp>
    </p:spTree>
    <p:extLst>
      <p:ext uri="{BB962C8B-B14F-4D97-AF65-F5344CB8AC3E}">
        <p14:creationId xmlns:p14="http://schemas.microsoft.com/office/powerpoint/2010/main" val="32629381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59296" y="524152"/>
            <a:ext cx="10515600" cy="685523"/>
          </a:xfrm>
        </p:spPr>
        <p:txBody>
          <a:bodyPr/>
          <a:lstStyle/>
          <a:p>
            <a:r>
              <a:rPr lang="en-US" altLang="zh-TW" sz="3600" b="1"/>
              <a:t>2.4.2  Filter Rule 2</a:t>
            </a:r>
          </a:p>
        </p:txBody>
      </p:sp>
      <p:graphicFrame>
        <p:nvGraphicFramePr>
          <p:cNvPr id="57382" name="Group 38"/>
          <p:cNvGraphicFramePr>
            <a:graphicFrameLocks noGrp="1"/>
          </p:cNvGraphicFramePr>
          <p:nvPr>
            <p:ph idx="4294967295"/>
            <p:extLst>
              <p:ext uri="{D42A27DB-BD31-4B8C-83A1-F6EECF244321}">
                <p14:modId xmlns:p14="http://schemas.microsoft.com/office/powerpoint/2010/main" val="2282324589"/>
              </p:ext>
            </p:extLst>
          </p:nvPr>
        </p:nvGraphicFramePr>
        <p:xfrm>
          <a:off x="539999" y="1440000"/>
          <a:ext cx="10785225" cy="3600000"/>
        </p:xfrm>
        <a:graphic>
          <a:graphicData uri="http://schemas.openxmlformats.org/drawingml/2006/table">
            <a:tbl>
              <a:tblPr/>
              <a:tblGrid>
                <a:gridCol w="2069851">
                  <a:extLst>
                    <a:ext uri="{9D8B030D-6E8A-4147-A177-3AD203B41FA5}">
                      <a16:colId xmlns:a16="http://schemas.microsoft.com/office/drawing/2014/main" val="117823204"/>
                    </a:ext>
                  </a:extLst>
                </a:gridCol>
                <a:gridCol w="3440638">
                  <a:extLst>
                    <a:ext uri="{9D8B030D-6E8A-4147-A177-3AD203B41FA5}">
                      <a16:colId xmlns:a16="http://schemas.microsoft.com/office/drawing/2014/main" val="606149313"/>
                    </a:ext>
                  </a:extLst>
                </a:gridCol>
                <a:gridCol w="5274736">
                  <a:extLst>
                    <a:ext uri="{9D8B030D-6E8A-4147-A177-3AD203B41FA5}">
                      <a16:colId xmlns:a16="http://schemas.microsoft.com/office/drawing/2014/main" val="3614541716"/>
                    </a:ext>
                  </a:extLst>
                </a:gridCol>
              </a:tblGrid>
              <a:tr h="360000">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400" b="1" i="0" u="none" strike="noStrike" cap="none" normalizeH="0" baseline="0" dirty="0">
                          <a:ln>
                            <a:noFill/>
                          </a:ln>
                          <a:solidFill>
                            <a:schemeClr val="bg1"/>
                          </a:solidFill>
                          <a:effectLst/>
                          <a:latin typeface="+mn-lt"/>
                          <a:ea typeface="新細明體" panose="02020500000000000000" pitchFamily="18" charset="-120"/>
                        </a:rPr>
                        <a:t>Rule Name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400" b="1" i="0" u="none" strike="noStrike" cap="none" normalizeH="0" baseline="0" dirty="0">
                          <a:ln>
                            <a:noFill/>
                          </a:ln>
                          <a:solidFill>
                            <a:schemeClr val="bg1"/>
                          </a:solidFill>
                          <a:effectLst/>
                          <a:latin typeface="+mn-lt"/>
                          <a:ea typeface="新細明體" panose="02020500000000000000" pitchFamily="18" charset="-120"/>
                        </a:rPr>
                        <a:t>Definition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400" b="1" i="0" u="none" strike="noStrike" cap="none" normalizeH="0" baseline="0" dirty="0">
                          <a:ln>
                            <a:noFill/>
                          </a:ln>
                          <a:solidFill>
                            <a:schemeClr val="bg1"/>
                          </a:solidFill>
                          <a:effectLst/>
                          <a:latin typeface="+mn-lt"/>
                          <a:ea typeface="新細明體" panose="02020500000000000000" pitchFamily="18" charset="-120"/>
                        </a:rPr>
                        <a:t>Description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2940981652"/>
                  </a:ext>
                </a:extLst>
              </a:tr>
              <a:tr h="540000">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dirty="0" err="1">
                          <a:ln>
                            <a:noFill/>
                          </a:ln>
                          <a:solidFill>
                            <a:schemeClr val="tx1"/>
                          </a:solidFill>
                          <a:effectLst/>
                          <a:latin typeface="+mn-lt"/>
                          <a:ea typeface="新細明體" panose="02020500000000000000" pitchFamily="18" charset="-120"/>
                        </a:rPr>
                        <a:t>FAbbrCatSelect</a:t>
                      </a:r>
                      <a:endParaRPr kumimoji="1" lang="en-US" altLang="zh-TW" sz="1400" b="0" i="0" u="none" strike="noStrike" cap="none" normalizeH="0" baseline="0" dirty="0">
                        <a:ln>
                          <a:noFill/>
                        </a:ln>
                        <a:solidFill>
                          <a:schemeClr val="tx1"/>
                        </a:solidFill>
                        <a:effectLst/>
                        <a:latin typeface="+mn-lt"/>
                        <a:ea typeface="新細明體" panose="02020500000000000000" pitchFamily="18" charset="-12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kern="1200" dirty="0">
                          <a:solidFill>
                            <a:schemeClr val="tx1"/>
                          </a:solidFill>
                          <a:effectLst/>
                          <a:latin typeface="+mn-lt"/>
                          <a:ea typeface="新細明體" panose="02020500000000000000" pitchFamily="18" charset="-120"/>
                          <a:cs typeface="+mn-cs"/>
                        </a:rPr>
                        <a:t>The </a:t>
                      </a:r>
                      <a:r>
                        <a:rPr kumimoji="1" lang="en-US" altLang="zh-TW" sz="1400" b="0" i="0" kern="1200" dirty="0" err="1">
                          <a:solidFill>
                            <a:schemeClr val="tx1"/>
                          </a:solidFill>
                          <a:effectLst/>
                          <a:latin typeface="+mn-lt"/>
                          <a:ea typeface="新細明體" panose="02020500000000000000" pitchFamily="18" charset="-120"/>
                          <a:cs typeface="+mn-cs"/>
                        </a:rPr>
                        <a:t>Abbr_cat</a:t>
                      </a:r>
                      <a:r>
                        <a:rPr kumimoji="1" lang="en-US" altLang="zh-TW" sz="1400" b="0" i="0" kern="1200" dirty="0">
                          <a:solidFill>
                            <a:schemeClr val="tx1"/>
                          </a:solidFill>
                          <a:effectLst/>
                          <a:latin typeface="+mn-lt"/>
                          <a:ea typeface="新細明體" panose="02020500000000000000" pitchFamily="18" charset="-120"/>
                          <a:cs typeface="+mn-cs"/>
                        </a:rPr>
                        <a:t> of the Filter Cassette and the </a:t>
                      </a:r>
                      <a:r>
                        <a:rPr kumimoji="1" lang="en-US" altLang="zh-TW" sz="1400" b="0" i="0" kern="1200" dirty="0" err="1">
                          <a:solidFill>
                            <a:schemeClr val="tx1"/>
                          </a:solidFill>
                          <a:effectLst/>
                          <a:latin typeface="+mn-lt"/>
                          <a:ea typeface="新細明體" panose="02020500000000000000" pitchFamily="18" charset="-120"/>
                          <a:cs typeface="+mn-cs"/>
                        </a:rPr>
                        <a:t>Abbr_cat</a:t>
                      </a:r>
                      <a:r>
                        <a:rPr kumimoji="1" lang="en-US" altLang="zh-TW" sz="1400" b="0" i="0" kern="1200" dirty="0">
                          <a:solidFill>
                            <a:schemeClr val="tx1"/>
                          </a:solidFill>
                          <a:effectLst/>
                          <a:latin typeface="+mn-lt"/>
                          <a:ea typeface="新細明體" panose="02020500000000000000" pitchFamily="18" charset="-120"/>
                          <a:cs typeface="+mn-cs"/>
                        </a:rPr>
                        <a:t> of the Port of the EQP are different </a:t>
                      </a:r>
                      <a:endParaRPr kumimoji="1" lang="zh-TW" altLang="en-US" sz="1400" b="0" i="0" u="none" strike="noStrike" cap="none" normalizeH="0" baseline="0" dirty="0">
                        <a:ln>
                          <a:noFill/>
                        </a:ln>
                        <a:solidFill>
                          <a:schemeClr val="tx1"/>
                        </a:solidFill>
                        <a:effectLst/>
                        <a:latin typeface="+mn-lt"/>
                        <a:ea typeface="新細明體" panose="02020500000000000000" pitchFamily="18" charset="-12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kern="1200" dirty="0">
                          <a:solidFill>
                            <a:schemeClr val="tx1"/>
                          </a:solidFill>
                          <a:effectLst/>
                          <a:latin typeface="+mn-lt"/>
                          <a:ea typeface="新細明體" panose="02020500000000000000" pitchFamily="18" charset="-120"/>
                          <a:cs typeface="+mn-cs"/>
                        </a:rPr>
                        <a:t>EQP can be set by port. </a:t>
                      </a:r>
                      <a:r>
                        <a:rPr kumimoji="1" lang="en-US" altLang="zh-TW" sz="1400" b="0" i="0" kern="1200" dirty="0" err="1">
                          <a:solidFill>
                            <a:schemeClr val="tx1"/>
                          </a:solidFill>
                          <a:effectLst/>
                          <a:latin typeface="+mn-lt"/>
                          <a:ea typeface="新細明體" panose="02020500000000000000" pitchFamily="18" charset="-120"/>
                          <a:cs typeface="+mn-cs"/>
                        </a:rPr>
                        <a:t>Abbr_Cat</a:t>
                      </a:r>
                      <a:r>
                        <a:rPr kumimoji="1" lang="en-US" altLang="zh-TW" sz="1400" b="0" i="0" kern="1200" dirty="0">
                          <a:solidFill>
                            <a:schemeClr val="tx1"/>
                          </a:solidFill>
                          <a:effectLst/>
                          <a:latin typeface="+mn-lt"/>
                          <a:ea typeface="新細明體" panose="02020500000000000000" pitchFamily="18" charset="-120"/>
                          <a:cs typeface="+mn-cs"/>
                        </a:rPr>
                        <a:t> and Cassette's </a:t>
                      </a:r>
                      <a:r>
                        <a:rPr kumimoji="1" lang="en-US" altLang="zh-TW" sz="1400" b="0" i="0" kern="1200" dirty="0" err="1">
                          <a:solidFill>
                            <a:schemeClr val="tx1"/>
                          </a:solidFill>
                          <a:effectLst/>
                          <a:latin typeface="+mn-lt"/>
                          <a:ea typeface="新細明體" panose="02020500000000000000" pitchFamily="18" charset="-120"/>
                          <a:cs typeface="+mn-cs"/>
                        </a:rPr>
                        <a:t>Abbr_cat</a:t>
                      </a:r>
                      <a:r>
                        <a:rPr kumimoji="1" lang="en-US" altLang="zh-TW" sz="1400" b="0" i="0" kern="1200" dirty="0">
                          <a:solidFill>
                            <a:schemeClr val="tx1"/>
                          </a:solidFill>
                          <a:effectLst/>
                          <a:latin typeface="+mn-lt"/>
                          <a:ea typeface="新細明體" panose="02020500000000000000" pitchFamily="18" charset="-120"/>
                          <a:cs typeface="+mn-cs"/>
                        </a:rPr>
                        <a:t> are different, they will be filtered </a:t>
                      </a:r>
                      <a:endParaRPr kumimoji="1" lang="en-US" altLang="zh-TW" sz="1400" b="0" i="0" u="none" strike="noStrike" cap="none" normalizeH="0" baseline="0" dirty="0">
                        <a:ln>
                          <a:noFill/>
                        </a:ln>
                        <a:solidFill>
                          <a:schemeClr val="tx1"/>
                        </a:solidFill>
                        <a:effectLst/>
                        <a:latin typeface="+mn-lt"/>
                        <a:ea typeface="新細明體" panose="02020500000000000000" pitchFamily="18" charset="-12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45402893"/>
                  </a:ext>
                </a:extLst>
              </a:tr>
              <a:tr h="540000">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a:ln>
                            <a:noFill/>
                          </a:ln>
                          <a:solidFill>
                            <a:schemeClr val="tx1"/>
                          </a:solidFill>
                          <a:effectLst/>
                          <a:latin typeface="+mn-lt"/>
                          <a:ea typeface="新細明體" panose="02020500000000000000" pitchFamily="18" charset="-120"/>
                        </a:rPr>
                        <a:t>FSameEqpGroup</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dirty="0">
                          <a:ln>
                            <a:noFill/>
                          </a:ln>
                          <a:solidFill>
                            <a:schemeClr val="tx1"/>
                          </a:solidFill>
                          <a:effectLst/>
                          <a:latin typeface="+mn-lt"/>
                          <a:ea typeface="新細明體" panose="02020500000000000000" pitchFamily="18" charset="-120"/>
                        </a:rPr>
                        <a:t>Cassette’s current position not belong to the same Tool Group</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kern="1200" dirty="0">
                          <a:solidFill>
                            <a:schemeClr val="tx1"/>
                          </a:solidFill>
                          <a:effectLst/>
                          <a:latin typeface="+mn-lt"/>
                          <a:ea typeface="新細明體" panose="02020500000000000000" pitchFamily="18" charset="-120"/>
                          <a:cs typeface="+mn-cs"/>
                        </a:rPr>
                        <a:t>Avoid being picked when Cassette is already on the EQP of the same EQP Group</a:t>
                      </a:r>
                      <a:endParaRPr kumimoji="1" lang="zh-TW" altLang="en-US" sz="1400" b="0" i="0" u="none" strike="noStrike" cap="none" normalizeH="0" baseline="0" dirty="0">
                        <a:ln>
                          <a:noFill/>
                        </a:ln>
                        <a:solidFill>
                          <a:schemeClr val="tx1"/>
                        </a:solidFill>
                        <a:effectLst/>
                        <a:latin typeface="+mn-lt"/>
                        <a:ea typeface="新細明體" panose="02020500000000000000" pitchFamily="18" charset="-12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78555143"/>
                  </a:ext>
                </a:extLst>
              </a:tr>
              <a:tr h="540000">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a:ln>
                            <a:noFill/>
                          </a:ln>
                          <a:solidFill>
                            <a:schemeClr val="tx1"/>
                          </a:solidFill>
                          <a:effectLst/>
                          <a:latin typeface="+mn-lt"/>
                          <a:ea typeface="新細明體" panose="02020500000000000000" pitchFamily="18" charset="-120"/>
                        </a:rPr>
                        <a:t>FProcessKanban</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dirty="0">
                          <a:ln>
                            <a:noFill/>
                          </a:ln>
                          <a:solidFill>
                            <a:schemeClr val="tx1"/>
                          </a:solidFill>
                          <a:effectLst/>
                          <a:latin typeface="+mn-lt"/>
                          <a:ea typeface="新細明體" panose="02020500000000000000" pitchFamily="18" charset="-120"/>
                        </a:rPr>
                        <a:t>Next WIP </a:t>
                      </a:r>
                      <a:r>
                        <a:rPr kumimoji="1" lang="en-US" altLang="zh-TW" sz="1400" b="0" i="0" u="none" strike="noStrike" cap="none" normalizeH="0" baseline="0" dirty="0" err="1">
                          <a:ln>
                            <a:noFill/>
                          </a:ln>
                          <a:solidFill>
                            <a:schemeClr val="tx1"/>
                          </a:solidFill>
                          <a:effectLst/>
                          <a:latin typeface="+mn-lt"/>
                          <a:ea typeface="新細明體" panose="02020500000000000000" pitchFamily="18" charset="-120"/>
                        </a:rPr>
                        <a:t>Q’ty</a:t>
                      </a:r>
                      <a:r>
                        <a:rPr kumimoji="1" lang="en-US" altLang="zh-TW" sz="1400" b="0" i="0" u="none" strike="noStrike" cap="none" normalizeH="0" baseline="0" dirty="0">
                          <a:ln>
                            <a:noFill/>
                          </a:ln>
                          <a:solidFill>
                            <a:schemeClr val="tx1"/>
                          </a:solidFill>
                          <a:effectLst/>
                          <a:latin typeface="+mn-lt"/>
                          <a:ea typeface="新細明體" panose="02020500000000000000" pitchFamily="18" charset="-120"/>
                        </a:rPr>
                        <a:t> must less than EQ Kanban</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kern="1200" dirty="0">
                          <a:solidFill>
                            <a:schemeClr val="tx1"/>
                          </a:solidFill>
                          <a:effectLst/>
                          <a:latin typeface="+mn-lt"/>
                          <a:ea typeface="新細明體" panose="02020500000000000000" pitchFamily="18" charset="-120"/>
                          <a:cs typeface="+mn-cs"/>
                        </a:rPr>
                        <a:t>Whether the number of WIP has exceeded the Kanban setting of the machine in the BRM </a:t>
                      </a:r>
                      <a:endParaRPr kumimoji="1" lang="zh-TW" altLang="en-US" sz="1400" b="0" i="0" u="none" strike="noStrike" cap="none" normalizeH="0" baseline="0" dirty="0">
                        <a:ln>
                          <a:noFill/>
                        </a:ln>
                        <a:solidFill>
                          <a:schemeClr val="tx1"/>
                        </a:solidFill>
                        <a:effectLst/>
                        <a:latin typeface="+mn-lt"/>
                        <a:ea typeface="新細明體" panose="02020500000000000000" pitchFamily="18" charset="-12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76864393"/>
                  </a:ext>
                </a:extLst>
              </a:tr>
              <a:tr h="540000">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a:ln>
                            <a:noFill/>
                          </a:ln>
                          <a:solidFill>
                            <a:schemeClr val="tx1"/>
                          </a:solidFill>
                          <a:effectLst/>
                          <a:latin typeface="+mn-lt"/>
                          <a:ea typeface="新細明體" panose="02020500000000000000" pitchFamily="18" charset="-120"/>
                        </a:rPr>
                        <a:t>FCassetteSettingCode</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a:ln>
                            <a:noFill/>
                          </a:ln>
                          <a:solidFill>
                            <a:schemeClr val="tx1"/>
                          </a:solidFill>
                          <a:effectLst/>
                          <a:latin typeface="+mn-lt"/>
                          <a:ea typeface="新細明體" panose="02020500000000000000" pitchFamily="18" charset="-120"/>
                        </a:rPr>
                        <a:t>Cassette setting code should match eqp port setting code</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kern="1200" dirty="0">
                          <a:solidFill>
                            <a:schemeClr val="tx1"/>
                          </a:solidFill>
                          <a:effectLst/>
                          <a:latin typeface="+mn-lt"/>
                          <a:ea typeface="新細明體" panose="02020500000000000000" pitchFamily="18" charset="-120"/>
                          <a:cs typeface="+mn-cs"/>
                        </a:rPr>
                        <a:t>The Setting code set by EQP should be the same as the SETTING CODE on EQP Port</a:t>
                      </a:r>
                      <a:endParaRPr kumimoji="1" lang="zh-TW" altLang="en-US" sz="1400" b="0" i="0" u="none" strike="noStrike" cap="none" normalizeH="0" baseline="0" dirty="0">
                        <a:ln>
                          <a:noFill/>
                        </a:ln>
                        <a:solidFill>
                          <a:schemeClr val="tx1"/>
                        </a:solidFill>
                        <a:effectLst/>
                        <a:latin typeface="+mn-lt"/>
                        <a:ea typeface="新細明體" panose="02020500000000000000" pitchFamily="18" charset="-12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96895729"/>
                  </a:ext>
                </a:extLst>
              </a:tr>
              <a:tr h="540000">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dirty="0" err="1">
                          <a:ln>
                            <a:noFill/>
                          </a:ln>
                          <a:solidFill>
                            <a:schemeClr val="tx1"/>
                          </a:solidFill>
                          <a:effectLst/>
                          <a:latin typeface="+mn-lt"/>
                          <a:ea typeface="新細明體" panose="02020500000000000000" pitchFamily="18" charset="-120"/>
                        </a:rPr>
                        <a:t>FEqpMask</a:t>
                      </a:r>
                      <a:endParaRPr kumimoji="1" lang="en-US" altLang="zh-TW" sz="1400" b="0" i="0" u="none" strike="noStrike" cap="none" normalizeH="0" baseline="0" dirty="0">
                        <a:ln>
                          <a:noFill/>
                        </a:ln>
                        <a:solidFill>
                          <a:schemeClr val="tx1"/>
                        </a:solidFill>
                        <a:effectLst/>
                        <a:latin typeface="+mn-lt"/>
                        <a:ea typeface="新細明體" panose="02020500000000000000" pitchFamily="18" charset="-12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a:ln>
                            <a:noFill/>
                          </a:ln>
                          <a:solidFill>
                            <a:schemeClr val="tx1"/>
                          </a:solidFill>
                          <a:effectLst/>
                          <a:latin typeface="+mn-lt"/>
                          <a:ea typeface="新細明體" panose="02020500000000000000" pitchFamily="18" charset="-120"/>
                        </a:rPr>
                        <a:t>Reticle must be mounted on EQ</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kern="1200" dirty="0">
                          <a:solidFill>
                            <a:schemeClr val="tx1"/>
                          </a:solidFill>
                          <a:effectLst/>
                          <a:latin typeface="+mn-lt"/>
                          <a:ea typeface="新細明體" panose="02020500000000000000" pitchFamily="18" charset="-120"/>
                          <a:cs typeface="+mn-cs"/>
                        </a:rPr>
                        <a:t>Reticle must be mounted on the machine </a:t>
                      </a:r>
                      <a:endParaRPr kumimoji="1" lang="zh-TW" altLang="en-US" sz="1400" b="0" i="0" u="none" strike="noStrike" cap="none" normalizeH="0" baseline="0" dirty="0">
                        <a:ln>
                          <a:noFill/>
                        </a:ln>
                        <a:solidFill>
                          <a:schemeClr val="tx1"/>
                        </a:solidFill>
                        <a:effectLst/>
                        <a:latin typeface="+mn-lt"/>
                        <a:ea typeface="新細明體" panose="02020500000000000000" pitchFamily="18" charset="-12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303622"/>
                  </a:ext>
                </a:extLst>
              </a:tr>
              <a:tr h="540000">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a:ln>
                            <a:noFill/>
                          </a:ln>
                          <a:solidFill>
                            <a:schemeClr val="tx1"/>
                          </a:solidFill>
                          <a:effectLst/>
                          <a:latin typeface="+mn-lt"/>
                          <a:ea typeface="新細明體" panose="02020500000000000000" pitchFamily="18" charset="-120"/>
                        </a:rPr>
                        <a:t>FEqpConstraintMask</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a:ln>
                            <a:noFill/>
                          </a:ln>
                          <a:solidFill>
                            <a:schemeClr val="tx1"/>
                          </a:solidFill>
                          <a:effectLst/>
                          <a:latin typeface="+mn-lt"/>
                          <a:ea typeface="新細明體" panose="02020500000000000000" pitchFamily="18" charset="-120"/>
                        </a:rPr>
                        <a:t>EQP has constraint </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kern="1200" dirty="0">
                          <a:solidFill>
                            <a:schemeClr val="tx1"/>
                          </a:solidFill>
                          <a:effectLst/>
                          <a:latin typeface="+mn-lt"/>
                          <a:ea typeface="新細明體" panose="02020500000000000000" pitchFamily="18" charset="-120"/>
                          <a:cs typeface="+mn-cs"/>
                        </a:rPr>
                        <a:t>The delivery of the </a:t>
                      </a:r>
                      <a:r>
                        <a:rPr kumimoji="1" lang="en-US" altLang="zh-TW" sz="1400" b="0" i="0" kern="1200" dirty="0" err="1">
                          <a:solidFill>
                            <a:schemeClr val="tx1"/>
                          </a:solidFill>
                          <a:effectLst/>
                          <a:latin typeface="+mn-lt"/>
                          <a:ea typeface="新細明體" panose="02020500000000000000" pitchFamily="18" charset="-120"/>
                          <a:cs typeface="+mn-cs"/>
                        </a:rPr>
                        <a:t>Huangguang</a:t>
                      </a:r>
                      <a:r>
                        <a:rPr kumimoji="1" lang="en-US" altLang="zh-TW" sz="1400" b="0" i="0" kern="1200" dirty="0">
                          <a:solidFill>
                            <a:schemeClr val="tx1"/>
                          </a:solidFill>
                          <a:effectLst/>
                          <a:latin typeface="+mn-lt"/>
                          <a:ea typeface="新細明體" panose="02020500000000000000" pitchFamily="18" charset="-120"/>
                          <a:cs typeface="+mn-cs"/>
                        </a:rPr>
                        <a:t> machine is affected by the standard machine and the limited machine</a:t>
                      </a:r>
                      <a:endParaRPr kumimoji="1" lang="en-US" altLang="zh-TW" sz="1400" b="0" i="0" u="none" strike="noStrike" cap="none" normalizeH="0" baseline="0" dirty="0">
                        <a:ln>
                          <a:noFill/>
                        </a:ln>
                        <a:solidFill>
                          <a:schemeClr val="tx1"/>
                        </a:solidFill>
                        <a:effectLst/>
                        <a:latin typeface="+mn-lt"/>
                        <a:ea typeface="新細明體" panose="02020500000000000000" pitchFamily="18" charset="-12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39313824"/>
                  </a:ext>
                </a:extLst>
              </a:tr>
            </a:tbl>
          </a:graphicData>
        </a:graphic>
      </p:graphicFrame>
    </p:spTree>
    <p:extLst>
      <p:ext uri="{BB962C8B-B14F-4D97-AF65-F5344CB8AC3E}">
        <p14:creationId xmlns:p14="http://schemas.microsoft.com/office/powerpoint/2010/main" val="26012249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59296" y="524153"/>
            <a:ext cx="10515600" cy="688694"/>
          </a:xfrm>
        </p:spPr>
        <p:txBody>
          <a:bodyPr/>
          <a:lstStyle/>
          <a:p>
            <a:r>
              <a:rPr lang="en-US" altLang="zh-TW" sz="3600" b="1" dirty="0"/>
              <a:t>2.5 Sort Rule</a:t>
            </a:r>
          </a:p>
        </p:txBody>
      </p:sp>
      <p:graphicFrame>
        <p:nvGraphicFramePr>
          <p:cNvPr id="58417" name="Group 49"/>
          <p:cNvGraphicFramePr>
            <a:graphicFrameLocks noGrp="1"/>
          </p:cNvGraphicFramePr>
          <p:nvPr>
            <p:ph idx="4294967295"/>
            <p:extLst>
              <p:ext uri="{D42A27DB-BD31-4B8C-83A1-F6EECF244321}">
                <p14:modId xmlns:p14="http://schemas.microsoft.com/office/powerpoint/2010/main" val="1866254718"/>
              </p:ext>
            </p:extLst>
          </p:nvPr>
        </p:nvGraphicFramePr>
        <p:xfrm>
          <a:off x="540000" y="1440000"/>
          <a:ext cx="10794750" cy="4572000"/>
        </p:xfrm>
        <a:graphic>
          <a:graphicData uri="http://schemas.openxmlformats.org/drawingml/2006/table">
            <a:tbl>
              <a:tblPr/>
              <a:tblGrid>
                <a:gridCol w="1974600">
                  <a:extLst>
                    <a:ext uri="{9D8B030D-6E8A-4147-A177-3AD203B41FA5}">
                      <a16:colId xmlns:a16="http://schemas.microsoft.com/office/drawing/2014/main" val="1949828370"/>
                    </a:ext>
                  </a:extLst>
                </a:gridCol>
                <a:gridCol w="3095625">
                  <a:extLst>
                    <a:ext uri="{9D8B030D-6E8A-4147-A177-3AD203B41FA5}">
                      <a16:colId xmlns:a16="http://schemas.microsoft.com/office/drawing/2014/main" val="3011768184"/>
                    </a:ext>
                  </a:extLst>
                </a:gridCol>
                <a:gridCol w="5724525">
                  <a:extLst>
                    <a:ext uri="{9D8B030D-6E8A-4147-A177-3AD203B41FA5}">
                      <a16:colId xmlns:a16="http://schemas.microsoft.com/office/drawing/2014/main" val="2852943851"/>
                    </a:ext>
                  </a:extLst>
                </a:gridCol>
              </a:tblGrid>
              <a:tr h="360000">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400" b="1" i="0" u="none" strike="noStrike" cap="none" normalizeH="0" baseline="0" dirty="0">
                          <a:ln>
                            <a:noFill/>
                          </a:ln>
                          <a:solidFill>
                            <a:schemeClr val="bg1"/>
                          </a:solidFill>
                          <a:effectLst/>
                          <a:latin typeface="+mn-lt"/>
                          <a:ea typeface="新細明體" panose="02020500000000000000" pitchFamily="18" charset="-120"/>
                        </a:rPr>
                        <a:t>Rule Name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400" b="1" i="0" u="none" strike="noStrike" cap="none" normalizeH="0" baseline="0" dirty="0">
                          <a:ln>
                            <a:noFill/>
                          </a:ln>
                          <a:solidFill>
                            <a:schemeClr val="bg1"/>
                          </a:solidFill>
                          <a:effectLst/>
                          <a:latin typeface="+mn-lt"/>
                          <a:ea typeface="新細明體" panose="02020500000000000000" pitchFamily="18" charset="-120"/>
                        </a:rPr>
                        <a:t>Definition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400" b="1" i="0" u="none" strike="noStrike" cap="none" normalizeH="0" baseline="0" dirty="0">
                          <a:ln>
                            <a:noFill/>
                          </a:ln>
                          <a:solidFill>
                            <a:schemeClr val="bg1"/>
                          </a:solidFill>
                          <a:effectLst/>
                          <a:latin typeface="+mn-lt"/>
                          <a:ea typeface="新細明體" panose="02020500000000000000" pitchFamily="18" charset="-120"/>
                        </a:rPr>
                        <a:t>Description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3649723576"/>
                  </a:ext>
                </a:extLst>
              </a:tr>
              <a:tr h="432000">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dirty="0" err="1">
                          <a:ln>
                            <a:noFill/>
                          </a:ln>
                          <a:solidFill>
                            <a:schemeClr val="tx1"/>
                          </a:solidFill>
                          <a:effectLst/>
                          <a:latin typeface="+mn-lt"/>
                          <a:ea typeface="新細明體" panose="02020500000000000000" pitchFamily="18" charset="-120"/>
                        </a:rPr>
                        <a:t>SAlmostQTime</a:t>
                      </a:r>
                      <a:endParaRPr kumimoji="1" lang="en-US" altLang="zh-TW" sz="1400" b="0" i="0" u="none" strike="noStrike" cap="none" normalizeH="0" baseline="0" dirty="0">
                        <a:ln>
                          <a:noFill/>
                        </a:ln>
                        <a:solidFill>
                          <a:schemeClr val="tx1"/>
                        </a:solidFill>
                        <a:effectLst/>
                        <a:latin typeface="+mn-lt"/>
                        <a:ea typeface="新細明體" panose="02020500000000000000" pitchFamily="18" charset="-12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dirty="0">
                          <a:ln>
                            <a:noFill/>
                          </a:ln>
                          <a:solidFill>
                            <a:schemeClr val="tx1"/>
                          </a:solidFill>
                          <a:effectLst/>
                          <a:latin typeface="+mn-lt"/>
                          <a:ea typeface="新細明體" panose="02020500000000000000" pitchFamily="18" charset="-120"/>
                        </a:rPr>
                        <a:t>Q-Time will expire within 2 hours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kern="1200" dirty="0">
                          <a:solidFill>
                            <a:schemeClr val="tx1"/>
                          </a:solidFill>
                          <a:effectLst/>
                          <a:latin typeface="+mn-lt"/>
                          <a:ea typeface="新細明體" panose="02020500000000000000" pitchFamily="18" charset="-120"/>
                          <a:cs typeface="+mn-cs"/>
                        </a:rPr>
                        <a:t>When the Q-Time is less than two hours, adjust the priority to the highest </a:t>
                      </a:r>
                      <a:endParaRPr kumimoji="1" lang="zh-TW" altLang="en-US" sz="1400" b="0" i="0" u="none" strike="noStrike" cap="none" normalizeH="0" baseline="0" dirty="0">
                        <a:ln>
                          <a:noFill/>
                        </a:ln>
                        <a:solidFill>
                          <a:schemeClr val="tx1"/>
                        </a:solidFill>
                        <a:effectLst/>
                        <a:latin typeface="+mn-lt"/>
                        <a:ea typeface="新細明體" panose="02020500000000000000" pitchFamily="18" charset="-12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05066295"/>
                  </a:ext>
                </a:extLst>
              </a:tr>
              <a:tr h="540000">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a:ln>
                            <a:noFill/>
                          </a:ln>
                          <a:solidFill>
                            <a:schemeClr val="tx1"/>
                          </a:solidFill>
                          <a:effectLst/>
                          <a:latin typeface="+mn-lt"/>
                          <a:ea typeface="新細明體" panose="02020500000000000000" pitchFamily="18" charset="-120"/>
                        </a:rPr>
                        <a:t>SCassettePriority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dirty="0">
                          <a:ln>
                            <a:noFill/>
                          </a:ln>
                          <a:solidFill>
                            <a:schemeClr val="tx1"/>
                          </a:solidFill>
                          <a:effectLst/>
                          <a:latin typeface="+mn-lt"/>
                          <a:ea typeface="新細明體" panose="02020500000000000000" pitchFamily="18" charset="-120"/>
                        </a:rPr>
                        <a:t>Super &gt; Rush &gt; Normal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kern="1200" dirty="0">
                          <a:solidFill>
                            <a:schemeClr val="tx1"/>
                          </a:solidFill>
                          <a:effectLst/>
                          <a:latin typeface="+mn-lt"/>
                          <a:ea typeface="新細明體" panose="02020500000000000000" pitchFamily="18" charset="-120"/>
                          <a:cs typeface="+mn-cs"/>
                        </a:rPr>
                        <a:t>After the Lot is promoted to "Super"/"Rush", the priority is the second highest</a:t>
                      </a:r>
                      <a:endParaRPr kumimoji="1" lang="zh-TW" altLang="en-US" sz="1400" b="0" i="0" u="none" strike="noStrike" cap="none" normalizeH="0" baseline="0" dirty="0">
                        <a:ln>
                          <a:noFill/>
                        </a:ln>
                        <a:solidFill>
                          <a:schemeClr val="tx1"/>
                        </a:solidFill>
                        <a:effectLst/>
                        <a:latin typeface="+mn-lt"/>
                        <a:ea typeface="新細明體" panose="02020500000000000000" pitchFamily="18" charset="-12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48768382"/>
                  </a:ext>
                </a:extLst>
              </a:tr>
              <a:tr h="540000">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a:ln>
                            <a:noFill/>
                          </a:ln>
                          <a:solidFill>
                            <a:schemeClr val="tx1"/>
                          </a:solidFill>
                          <a:effectLst/>
                          <a:latin typeface="+mn-lt"/>
                          <a:ea typeface="新細明體" panose="02020500000000000000" pitchFamily="18" charset="-120"/>
                        </a:rPr>
                        <a:t>SDirectTransfer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dirty="0">
                          <a:ln>
                            <a:noFill/>
                          </a:ln>
                          <a:solidFill>
                            <a:schemeClr val="tx1"/>
                          </a:solidFill>
                          <a:effectLst/>
                          <a:latin typeface="+mn-lt"/>
                          <a:ea typeface="新細明體" panose="02020500000000000000" pitchFamily="18" charset="-120"/>
                        </a:rPr>
                        <a:t>EQ to EQ (</a:t>
                      </a:r>
                      <a:r>
                        <a:rPr kumimoji="1" lang="en-US" altLang="zh-TW" sz="1400" b="0" i="0" u="none" strike="noStrike" cap="none" normalizeH="0" baseline="0" dirty="0" err="1">
                          <a:ln>
                            <a:noFill/>
                          </a:ln>
                          <a:solidFill>
                            <a:schemeClr val="tx1"/>
                          </a:solidFill>
                          <a:effectLst/>
                          <a:latin typeface="+mn-lt"/>
                          <a:ea typeface="新細明體" panose="02020500000000000000" pitchFamily="18" charset="-120"/>
                        </a:rPr>
                        <a:t>Intrabay</a:t>
                      </a:r>
                      <a:r>
                        <a:rPr kumimoji="1" lang="en-US" altLang="zh-TW" sz="1400" b="0" i="0" u="none" strike="noStrike" cap="none" normalizeH="0" baseline="0" dirty="0">
                          <a:ln>
                            <a:noFill/>
                          </a:ln>
                          <a:solidFill>
                            <a:schemeClr val="tx1"/>
                          </a:solidFill>
                          <a:effectLst/>
                          <a:latin typeface="+mn-lt"/>
                          <a:ea typeface="新細明體" panose="02020500000000000000" pitchFamily="18" charset="-120"/>
                        </a:rPr>
                        <a:t> </a:t>
                      </a:r>
                      <a:r>
                        <a:rPr kumimoji="1" lang="en-US" altLang="zh-TW" sz="1400" b="0" i="0" u="none" strike="noStrike" cap="none" normalizeH="0" baseline="0" dirty="0" err="1">
                          <a:ln>
                            <a:noFill/>
                          </a:ln>
                          <a:solidFill>
                            <a:schemeClr val="tx1"/>
                          </a:solidFill>
                          <a:effectLst/>
                          <a:latin typeface="+mn-lt"/>
                          <a:ea typeface="新細明體" panose="02020500000000000000" pitchFamily="18" charset="-120"/>
                        </a:rPr>
                        <a:t>Xfer</a:t>
                      </a:r>
                      <a:r>
                        <a:rPr kumimoji="1" lang="en-US" altLang="zh-TW" sz="1400" b="0" i="0" u="none" strike="noStrike" cap="none" normalizeH="0" baseline="0" dirty="0">
                          <a:ln>
                            <a:noFill/>
                          </a:ln>
                          <a:solidFill>
                            <a:schemeClr val="tx1"/>
                          </a:solidFill>
                          <a:effectLst/>
                          <a:latin typeface="+mn-lt"/>
                          <a:ea typeface="新細明體" panose="02020500000000000000" pitchFamily="18" charset="-12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kern="1200" dirty="0">
                          <a:solidFill>
                            <a:schemeClr val="tx1"/>
                          </a:solidFill>
                          <a:effectLst/>
                          <a:latin typeface="+mn-lt"/>
                          <a:ea typeface="新細明體" panose="02020500000000000000" pitchFamily="18" charset="-120"/>
                          <a:cs typeface="+mn-cs"/>
                        </a:rPr>
                        <a:t>If direct transmission is possible within the same Bay, the priority will also be increased</a:t>
                      </a:r>
                      <a:endParaRPr kumimoji="1" lang="zh-TW" altLang="en-US" sz="1400" b="0" i="0" u="none" strike="noStrike" cap="none" normalizeH="0" baseline="0" dirty="0">
                        <a:ln>
                          <a:noFill/>
                        </a:ln>
                        <a:solidFill>
                          <a:schemeClr val="tx1"/>
                        </a:solidFill>
                        <a:effectLst/>
                        <a:latin typeface="+mn-lt"/>
                        <a:ea typeface="新細明體" panose="02020500000000000000" pitchFamily="18" charset="-12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19356155"/>
                  </a:ext>
                </a:extLst>
              </a:tr>
              <a:tr h="432000">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dirty="0" err="1">
                          <a:ln>
                            <a:noFill/>
                          </a:ln>
                          <a:solidFill>
                            <a:schemeClr val="tx1"/>
                          </a:solidFill>
                          <a:effectLst/>
                          <a:latin typeface="+mn-lt"/>
                          <a:ea typeface="新細明體" panose="02020500000000000000" pitchFamily="18" charset="-120"/>
                        </a:rPr>
                        <a:t>SPortAssign</a:t>
                      </a:r>
                      <a:endParaRPr kumimoji="1" lang="en-US" altLang="zh-TW" sz="1400" b="0" i="0" u="none" strike="noStrike" cap="none" normalizeH="0" baseline="0" dirty="0">
                        <a:ln>
                          <a:noFill/>
                        </a:ln>
                        <a:solidFill>
                          <a:schemeClr val="tx1"/>
                        </a:solidFill>
                        <a:effectLst/>
                        <a:latin typeface="+mn-lt"/>
                        <a:ea typeface="新細明體" panose="02020500000000000000" pitchFamily="18" charset="-12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dirty="0" err="1">
                          <a:ln>
                            <a:noFill/>
                          </a:ln>
                          <a:solidFill>
                            <a:schemeClr val="tx1"/>
                          </a:solidFill>
                          <a:effectLst/>
                          <a:latin typeface="+mn-lt"/>
                          <a:ea typeface="新細明體" panose="02020500000000000000" pitchFamily="18" charset="-120"/>
                        </a:rPr>
                        <a:t>ToolModelSet</a:t>
                      </a:r>
                      <a:r>
                        <a:rPr kumimoji="1" lang="en-US" altLang="zh-TW" sz="1400" b="0" i="0" u="none" strike="noStrike" cap="none" normalizeH="0" baseline="0" dirty="0">
                          <a:ln>
                            <a:noFill/>
                          </a:ln>
                          <a:solidFill>
                            <a:schemeClr val="tx1"/>
                          </a:solidFill>
                          <a:effectLst/>
                          <a:latin typeface="+mn-lt"/>
                          <a:ea typeface="新細明體" panose="02020500000000000000" pitchFamily="18" charset="-120"/>
                        </a:rPr>
                        <a:t> will be highest priority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kern="1200" dirty="0">
                          <a:solidFill>
                            <a:schemeClr val="tx1"/>
                          </a:solidFill>
                          <a:effectLst/>
                          <a:latin typeface="+mn-lt"/>
                          <a:ea typeface="新細明體" panose="02020500000000000000" pitchFamily="18" charset="-120"/>
                          <a:cs typeface="+mn-cs"/>
                        </a:rPr>
                        <a:t>Lot with the same setting as </a:t>
                      </a:r>
                      <a:r>
                        <a:rPr kumimoji="1" lang="en-US" altLang="zh-TW" sz="1400" b="0" i="0" kern="1200" dirty="0" err="1">
                          <a:solidFill>
                            <a:schemeClr val="tx1"/>
                          </a:solidFill>
                          <a:effectLst/>
                          <a:latin typeface="+mn-lt"/>
                          <a:ea typeface="新細明體" panose="02020500000000000000" pitchFamily="18" charset="-120"/>
                          <a:cs typeface="+mn-cs"/>
                        </a:rPr>
                        <a:t>ToolModelSel</a:t>
                      </a:r>
                      <a:r>
                        <a:rPr kumimoji="1" lang="en-US" altLang="zh-TW" sz="1400" b="0" i="0" kern="1200" dirty="0">
                          <a:solidFill>
                            <a:schemeClr val="tx1"/>
                          </a:solidFill>
                          <a:effectLst/>
                          <a:latin typeface="+mn-lt"/>
                          <a:ea typeface="新細明體" panose="02020500000000000000" pitchFamily="18" charset="-120"/>
                          <a:cs typeface="+mn-cs"/>
                        </a:rPr>
                        <a:t> has higher priority </a:t>
                      </a:r>
                      <a:r>
                        <a:rPr kumimoji="1" lang="en-US" altLang="zh-TW" sz="1400" b="0" i="0" u="none" strike="noStrike" cap="none" normalizeH="0" baseline="0" dirty="0">
                          <a:ln>
                            <a:noFill/>
                          </a:ln>
                          <a:solidFill>
                            <a:schemeClr val="tx1"/>
                          </a:solidFill>
                          <a:effectLst/>
                          <a:latin typeface="+mn-lt"/>
                          <a:ea typeface="新細明體" panose="02020500000000000000" pitchFamily="18" charset="-120"/>
                        </a:rPr>
                        <a:t>(Process EQ)</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1630500"/>
                  </a:ext>
                </a:extLst>
              </a:tr>
              <a:tr h="432000">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a:ln>
                            <a:noFill/>
                          </a:ln>
                          <a:solidFill>
                            <a:schemeClr val="tx1"/>
                          </a:solidFill>
                          <a:effectLst/>
                          <a:latin typeface="+mn-lt"/>
                          <a:ea typeface="新細明體" panose="02020500000000000000" pitchFamily="18" charset="-120"/>
                        </a:rPr>
                        <a:t>SModelCatSelect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dirty="0">
                          <a:ln>
                            <a:noFill/>
                          </a:ln>
                          <a:solidFill>
                            <a:schemeClr val="tx1"/>
                          </a:solidFill>
                          <a:effectLst/>
                          <a:latin typeface="+mn-lt"/>
                          <a:ea typeface="新細明體" panose="02020500000000000000" pitchFamily="18" charset="-120"/>
                        </a:rPr>
                        <a:t>“PROD” &gt; “MQC”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dirty="0">
                          <a:ln>
                            <a:noFill/>
                          </a:ln>
                          <a:solidFill>
                            <a:schemeClr val="tx1"/>
                          </a:solidFill>
                          <a:effectLst/>
                          <a:latin typeface="+mn-lt"/>
                          <a:ea typeface="新細明體" panose="02020500000000000000" pitchFamily="18" charset="-120"/>
                        </a:rPr>
                        <a:t>By EQP set</a:t>
                      </a:r>
                      <a:r>
                        <a:rPr kumimoji="1" lang="zh-TW" altLang="en-US" sz="1400" b="0" i="0" u="none" strike="noStrike" cap="none" normalizeH="0" baseline="0" dirty="0">
                          <a:ln>
                            <a:noFill/>
                          </a:ln>
                          <a:solidFill>
                            <a:schemeClr val="tx1"/>
                          </a:solidFill>
                          <a:effectLst/>
                          <a:latin typeface="+mn-lt"/>
                          <a:ea typeface="新細明體" panose="02020500000000000000" pitchFamily="18" charset="-120"/>
                        </a:rPr>
                        <a:t> </a:t>
                      </a:r>
                      <a:r>
                        <a:rPr kumimoji="1" lang="en-US" altLang="zh-TW" sz="1400" b="0" i="0" u="none" strike="noStrike" cap="none" normalizeH="0" baseline="0" dirty="0" err="1">
                          <a:ln>
                            <a:noFill/>
                          </a:ln>
                          <a:solidFill>
                            <a:schemeClr val="tx1"/>
                          </a:solidFill>
                          <a:effectLst/>
                          <a:latin typeface="+mn-lt"/>
                          <a:ea typeface="新細明體" panose="02020500000000000000" pitchFamily="18" charset="-120"/>
                        </a:rPr>
                        <a:t>Model_Cat</a:t>
                      </a:r>
                      <a:r>
                        <a:rPr kumimoji="1" lang="en-US" altLang="zh-TW" sz="1400" b="0" i="0" u="none" strike="noStrike" cap="none" normalizeH="0" baseline="0" dirty="0">
                          <a:ln>
                            <a:noFill/>
                          </a:ln>
                          <a:solidFill>
                            <a:schemeClr val="tx1"/>
                          </a:solidFill>
                          <a:effectLst/>
                          <a:latin typeface="+mn-lt"/>
                          <a:ea typeface="新細明體" panose="02020500000000000000" pitchFamily="18" charset="-120"/>
                        </a:rPr>
                        <a:t>(PROD, MQC, ENG, DUMMY) </a:t>
                      </a:r>
                      <a:r>
                        <a:rPr kumimoji="1" lang="en-US" altLang="zh-TW" sz="1400" b="0" i="0" kern="1200" dirty="0">
                          <a:solidFill>
                            <a:schemeClr val="tx1"/>
                          </a:solidFill>
                          <a:effectLst/>
                          <a:latin typeface="+mn-lt"/>
                          <a:ea typeface="新細明體" panose="02020500000000000000" pitchFamily="18" charset="-120"/>
                          <a:cs typeface="+mn-cs"/>
                        </a:rPr>
                        <a:t>to determine </a:t>
                      </a:r>
                      <a:r>
                        <a:rPr kumimoji="1" lang="en-US" altLang="zh-TW" sz="1400" b="0" i="0" u="none" strike="noStrike" cap="none" normalizeH="0" baseline="0" dirty="0">
                          <a:ln>
                            <a:noFill/>
                          </a:ln>
                          <a:solidFill>
                            <a:schemeClr val="tx1"/>
                          </a:solidFill>
                          <a:effectLst/>
                          <a:latin typeface="+mn-lt"/>
                          <a:ea typeface="新細明體" panose="02020500000000000000" pitchFamily="18" charset="-120"/>
                        </a:rPr>
                        <a:t>priority</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30604971"/>
                  </a:ext>
                </a:extLst>
              </a:tr>
              <a:tr h="432000">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dirty="0" err="1">
                          <a:ln>
                            <a:noFill/>
                          </a:ln>
                          <a:solidFill>
                            <a:schemeClr val="tx1"/>
                          </a:solidFill>
                          <a:effectLst/>
                          <a:latin typeface="+mn-lt"/>
                          <a:ea typeface="新細明體" panose="02020500000000000000" pitchFamily="18" charset="-120"/>
                        </a:rPr>
                        <a:t>SFifo</a:t>
                      </a:r>
                      <a:endParaRPr kumimoji="1" lang="en-US" altLang="zh-TW" sz="1400" b="0" i="0" u="none" strike="noStrike" cap="none" normalizeH="0" baseline="0" dirty="0">
                        <a:ln>
                          <a:noFill/>
                        </a:ln>
                        <a:solidFill>
                          <a:schemeClr val="tx1"/>
                        </a:solidFill>
                        <a:effectLst/>
                        <a:latin typeface="+mn-lt"/>
                        <a:ea typeface="新細明體" panose="02020500000000000000" pitchFamily="18" charset="-12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a:ln>
                            <a:noFill/>
                          </a:ln>
                          <a:solidFill>
                            <a:schemeClr val="tx1"/>
                          </a:solidFill>
                          <a:effectLst/>
                          <a:latin typeface="+mn-lt"/>
                          <a:ea typeface="新細明體" panose="02020500000000000000" pitchFamily="18" charset="-120"/>
                        </a:rPr>
                        <a:t>First in, First out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kern="1200" dirty="0">
                          <a:solidFill>
                            <a:schemeClr val="tx1"/>
                          </a:solidFill>
                          <a:effectLst/>
                          <a:latin typeface="+mn-lt"/>
                          <a:ea typeface="新細明體" panose="02020500000000000000" pitchFamily="18" charset="-120"/>
                          <a:cs typeface="+mn-cs"/>
                        </a:rPr>
                        <a:t>FIFO (compared with </a:t>
                      </a:r>
                      <a:r>
                        <a:rPr kumimoji="1" lang="en-US" altLang="zh-TW" sz="1400" b="0" i="0" kern="1200" dirty="0" err="1">
                          <a:solidFill>
                            <a:schemeClr val="tx1"/>
                          </a:solidFill>
                          <a:effectLst/>
                          <a:latin typeface="+mn-lt"/>
                          <a:ea typeface="新細明體" panose="02020500000000000000" pitchFamily="18" charset="-120"/>
                          <a:cs typeface="+mn-cs"/>
                        </a:rPr>
                        <a:t>LogOff</a:t>
                      </a:r>
                      <a:r>
                        <a:rPr kumimoji="1" lang="en-US" altLang="zh-TW" sz="1400" b="0" i="0" kern="1200" dirty="0">
                          <a:solidFill>
                            <a:schemeClr val="tx1"/>
                          </a:solidFill>
                          <a:effectLst/>
                          <a:latin typeface="+mn-lt"/>
                          <a:ea typeface="新細明體" panose="02020500000000000000" pitchFamily="18" charset="-120"/>
                          <a:cs typeface="+mn-cs"/>
                        </a:rPr>
                        <a:t> Time) </a:t>
                      </a:r>
                      <a:endParaRPr kumimoji="1" lang="zh-TW" altLang="en-US" sz="1400" b="0" i="0" u="none" strike="noStrike" cap="none" normalizeH="0" baseline="0" dirty="0">
                        <a:ln>
                          <a:noFill/>
                        </a:ln>
                        <a:solidFill>
                          <a:schemeClr val="tx1"/>
                        </a:solidFill>
                        <a:effectLst/>
                        <a:latin typeface="+mn-lt"/>
                        <a:ea typeface="新細明體" panose="02020500000000000000" pitchFamily="18" charset="-12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0037255"/>
                  </a:ext>
                </a:extLst>
              </a:tr>
              <a:tr h="540000">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a:ln>
                            <a:noFill/>
                          </a:ln>
                          <a:solidFill>
                            <a:schemeClr val="tx1"/>
                          </a:solidFill>
                          <a:effectLst/>
                          <a:latin typeface="+mn-lt"/>
                          <a:ea typeface="新細明體" panose="02020500000000000000" pitchFamily="18" charset="-120"/>
                        </a:rPr>
                        <a:t>SSameRecipe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a:ln>
                            <a:noFill/>
                          </a:ln>
                          <a:solidFill>
                            <a:schemeClr val="tx1"/>
                          </a:solidFill>
                          <a:effectLst/>
                          <a:latin typeface="+mn-lt"/>
                          <a:ea typeface="新細明體" panose="02020500000000000000" pitchFamily="18" charset="-120"/>
                        </a:rPr>
                        <a:t>Same Recipe with previous Lot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kern="1200" dirty="0">
                          <a:solidFill>
                            <a:schemeClr val="tx1"/>
                          </a:solidFill>
                          <a:effectLst/>
                          <a:latin typeface="+mn-lt"/>
                          <a:ea typeface="新細明體" panose="02020500000000000000" pitchFamily="18" charset="-120"/>
                          <a:cs typeface="+mn-cs"/>
                        </a:rPr>
                        <a:t>Cassettes using the same recipe as the previous batch of Lots in the machine process have higher priority</a:t>
                      </a:r>
                      <a:endParaRPr kumimoji="1" lang="zh-TW" altLang="en-US" sz="1400" b="0" i="0" u="none" strike="noStrike" cap="none" normalizeH="0" baseline="0" dirty="0">
                        <a:ln>
                          <a:noFill/>
                        </a:ln>
                        <a:solidFill>
                          <a:schemeClr val="tx1"/>
                        </a:solidFill>
                        <a:effectLst/>
                        <a:latin typeface="+mn-lt"/>
                        <a:ea typeface="新細明體" panose="02020500000000000000" pitchFamily="18" charset="-12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64502966"/>
                  </a:ext>
                </a:extLst>
              </a:tr>
              <a:tr h="432000">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dirty="0" err="1">
                          <a:ln>
                            <a:noFill/>
                          </a:ln>
                          <a:solidFill>
                            <a:schemeClr val="tx1"/>
                          </a:solidFill>
                          <a:effectLst/>
                          <a:latin typeface="+mn-lt"/>
                          <a:ea typeface="新細明體" panose="02020500000000000000" pitchFamily="18" charset="-120"/>
                        </a:rPr>
                        <a:t>EQGroupPriority</a:t>
                      </a:r>
                      <a:endParaRPr kumimoji="1" lang="en-US" altLang="zh-TW" sz="1400" b="0" i="0" u="none" strike="noStrike" cap="none" normalizeH="0" baseline="0" dirty="0">
                        <a:ln>
                          <a:noFill/>
                        </a:ln>
                        <a:solidFill>
                          <a:schemeClr val="tx1"/>
                        </a:solidFill>
                        <a:effectLst/>
                        <a:latin typeface="+mn-lt"/>
                        <a:ea typeface="新細明體" panose="02020500000000000000" pitchFamily="18" charset="-12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dirty="0">
                          <a:ln>
                            <a:noFill/>
                          </a:ln>
                          <a:solidFill>
                            <a:schemeClr val="tx1"/>
                          </a:solidFill>
                          <a:effectLst/>
                          <a:latin typeface="+mn-lt"/>
                          <a:ea typeface="新細明體" panose="02020500000000000000" pitchFamily="18" charset="-120"/>
                        </a:rPr>
                        <a:t>Tool priority in Tool-Group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kern="1200" dirty="0">
                          <a:solidFill>
                            <a:schemeClr val="tx1"/>
                          </a:solidFill>
                          <a:effectLst/>
                          <a:latin typeface="+mn-lt"/>
                          <a:ea typeface="新細明體" panose="02020500000000000000" pitchFamily="18" charset="-120"/>
                          <a:cs typeface="+mn-cs"/>
                        </a:rPr>
                        <a:t>Set a tool's </a:t>
                      </a:r>
                      <a:r>
                        <a:rPr kumimoji="1" lang="en-US" altLang="zh-TW" sz="1400" b="0" i="0" kern="1200" dirty="0" err="1">
                          <a:solidFill>
                            <a:schemeClr val="tx1"/>
                          </a:solidFill>
                          <a:effectLst/>
                          <a:latin typeface="+mn-lt"/>
                          <a:ea typeface="新細明體" panose="02020500000000000000" pitchFamily="18" charset="-120"/>
                          <a:cs typeface="+mn-cs"/>
                        </a:rPr>
                        <a:t>ToolSetToolGPrty</a:t>
                      </a:r>
                      <a:r>
                        <a:rPr kumimoji="1" lang="en-US" altLang="zh-TW" sz="1400" b="0" i="0" kern="1200" dirty="0">
                          <a:solidFill>
                            <a:schemeClr val="tx1"/>
                          </a:solidFill>
                          <a:effectLst/>
                          <a:latin typeface="+mn-lt"/>
                          <a:ea typeface="新細明體" panose="02020500000000000000" pitchFamily="18" charset="-120"/>
                          <a:cs typeface="+mn-cs"/>
                        </a:rPr>
                        <a:t> to high</a:t>
                      </a:r>
                      <a:endParaRPr kumimoji="1" lang="zh-TW" altLang="en-US" sz="1400" b="0" i="0" u="none" strike="noStrike" cap="none" normalizeH="0" baseline="0" dirty="0">
                        <a:ln>
                          <a:noFill/>
                        </a:ln>
                        <a:solidFill>
                          <a:schemeClr val="tx1"/>
                        </a:solidFill>
                        <a:effectLst/>
                        <a:latin typeface="+mn-lt"/>
                        <a:ea typeface="新細明體" panose="02020500000000000000" pitchFamily="18" charset="-12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22132929"/>
                  </a:ext>
                </a:extLst>
              </a:tr>
              <a:tr h="432000">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a:ln>
                            <a:noFill/>
                          </a:ln>
                          <a:solidFill>
                            <a:schemeClr val="tx1"/>
                          </a:solidFill>
                          <a:effectLst/>
                          <a:latin typeface="+mn-lt"/>
                          <a:ea typeface="新細明體" panose="02020500000000000000" pitchFamily="18" charset="-120"/>
                        </a:rPr>
                        <a:t>SStockInTime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u="none" strike="noStrike" cap="none" normalizeH="0" baseline="0">
                          <a:ln>
                            <a:noFill/>
                          </a:ln>
                          <a:solidFill>
                            <a:schemeClr val="tx1"/>
                          </a:solidFill>
                          <a:effectLst/>
                          <a:latin typeface="+mn-lt"/>
                          <a:ea typeface="新細明體" panose="02020500000000000000" pitchFamily="18" charset="-120"/>
                        </a:rPr>
                        <a:t>Oldest Stocker In Time Cassette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1400">
                          <a:solidFill>
                            <a:schemeClr val="tx1"/>
                          </a:solidFill>
                          <a:latin typeface="Arial" panose="020B0604020202020204" pitchFamily="34" charset="0"/>
                          <a:ea typeface="新細明體" panose="02020500000000000000" pitchFamily="18" charset="-120"/>
                        </a:defRPr>
                      </a:lvl1pPr>
                      <a:lvl2pPr>
                        <a:spcBef>
                          <a:spcPct val="20000"/>
                        </a:spcBef>
                        <a:defRPr kumimoji="1" sz="1400">
                          <a:solidFill>
                            <a:schemeClr val="tx1"/>
                          </a:solidFill>
                          <a:latin typeface="Arial" panose="020B0604020202020204" pitchFamily="34" charset="0"/>
                          <a:ea typeface="新細明體" panose="02020500000000000000" pitchFamily="18" charset="-120"/>
                        </a:defRPr>
                      </a:lvl2pPr>
                      <a:lvl3pPr>
                        <a:spcBef>
                          <a:spcPct val="20000"/>
                        </a:spcBef>
                        <a:defRPr kumimoji="1" sz="14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TW" sz="1400" b="0" i="0" kern="1200" dirty="0">
                          <a:solidFill>
                            <a:schemeClr val="tx1"/>
                          </a:solidFill>
                          <a:effectLst/>
                          <a:latin typeface="+mn-lt"/>
                          <a:ea typeface="新細明體" panose="02020500000000000000" pitchFamily="18" charset="-120"/>
                          <a:cs typeface="+mn-cs"/>
                        </a:rPr>
                        <a:t>The oldest stocker in has higher priority </a:t>
                      </a:r>
                      <a:endParaRPr kumimoji="1" lang="zh-TW" altLang="en-US" sz="1400" b="0" i="0" u="none" strike="noStrike" cap="none" normalizeH="0" baseline="0" dirty="0">
                        <a:ln>
                          <a:noFill/>
                        </a:ln>
                        <a:solidFill>
                          <a:schemeClr val="tx1"/>
                        </a:solidFill>
                        <a:effectLst/>
                        <a:latin typeface="+mn-lt"/>
                        <a:ea typeface="新細明體" panose="02020500000000000000" pitchFamily="18" charset="-12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87586935"/>
                  </a:ext>
                </a:extLst>
              </a:tr>
            </a:tbl>
          </a:graphicData>
        </a:graphic>
      </p:graphicFrame>
    </p:spTree>
    <p:extLst>
      <p:ext uri="{BB962C8B-B14F-4D97-AF65-F5344CB8AC3E}">
        <p14:creationId xmlns:p14="http://schemas.microsoft.com/office/powerpoint/2010/main" val="4255093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1080000" y="1897200"/>
            <a:ext cx="5734050" cy="4533900"/>
          </a:xfrm>
          <a:prstGeom prst="rect">
            <a:avLst/>
          </a:prstGeom>
        </p:spPr>
      </p:pic>
      <p:sp>
        <p:nvSpPr>
          <p:cNvPr id="59394" name="Rectangle 2"/>
          <p:cNvSpPr>
            <a:spLocks noGrp="1" noChangeArrowheads="1"/>
          </p:cNvSpPr>
          <p:nvPr>
            <p:ph type="title"/>
          </p:nvPr>
        </p:nvSpPr>
        <p:spPr/>
        <p:txBody>
          <a:bodyPr/>
          <a:lstStyle/>
          <a:p>
            <a:r>
              <a:rPr lang="en-US" altLang="zh-TW" sz="3600" dirty="0">
                <a:sym typeface="Wingdings" panose="05000000000000000000" pitchFamily="2" charset="2"/>
              </a:rPr>
              <a:t>DCS </a:t>
            </a:r>
            <a:r>
              <a:rPr lang="en-US" altLang="zh-TW" sz="3600" dirty="0"/>
              <a:t>Template Maintain 1</a:t>
            </a:r>
          </a:p>
        </p:txBody>
      </p:sp>
      <p:sp>
        <p:nvSpPr>
          <p:cNvPr id="59396" name="Text Box 4"/>
          <p:cNvSpPr txBox="1">
            <a:spLocks noChangeArrowheads="1"/>
          </p:cNvSpPr>
          <p:nvPr/>
        </p:nvSpPr>
        <p:spPr bwMode="auto">
          <a:xfrm>
            <a:off x="540000" y="1440000"/>
            <a:ext cx="56112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dirty="0"/>
              <a:t>Can use </a:t>
            </a:r>
            <a:r>
              <a:rPr lang="en-US" altLang="zh-TW" dirty="0" err="1"/>
              <a:t>Add,Update,Delete,Release</a:t>
            </a:r>
            <a:r>
              <a:rPr lang="en-US" altLang="zh-TW" dirty="0"/>
              <a:t> and Cancel functions </a:t>
            </a:r>
            <a:endParaRPr lang="zh-TW" altLang="en-US" sz="2400" dirty="0">
              <a:ea typeface="Taipei" charset="-120"/>
            </a:endParaRPr>
          </a:p>
        </p:txBody>
      </p:sp>
      <p:sp>
        <p:nvSpPr>
          <p:cNvPr id="59397" name="AutoShape 5"/>
          <p:cNvSpPr>
            <a:spLocks noChangeArrowheads="1"/>
          </p:cNvSpPr>
          <p:nvPr/>
        </p:nvSpPr>
        <p:spPr bwMode="auto">
          <a:xfrm>
            <a:off x="7293052" y="3993890"/>
            <a:ext cx="3851758" cy="324000"/>
          </a:xfrm>
          <a:prstGeom prst="wedgeRoundRectCallout">
            <a:avLst>
              <a:gd name="adj1" fmla="val -64871"/>
              <a:gd name="adj2" fmla="val 192320"/>
              <a:gd name="adj3" fmla="val 16667"/>
            </a:avLst>
          </a:prstGeom>
          <a:solidFill>
            <a:schemeClr val="bg1">
              <a:alpha val="60001"/>
            </a:schemeClr>
          </a:solidFill>
          <a:ln w="9525">
            <a:solidFill>
              <a:schemeClr val="tx1"/>
            </a:solidFill>
            <a:miter lim="800000"/>
            <a:headEnd/>
            <a:tailEnd/>
          </a:ln>
          <a:effectLst/>
        </p:spPr>
        <p:txBody>
          <a:bodyPr wrap="square">
            <a:spAutoFit/>
          </a:bodyPr>
          <a:lstStyle/>
          <a:p>
            <a:pPr eaLnBrk="0" hangingPunct="0"/>
            <a:r>
              <a:rPr lang="en-US" altLang="zh-TW" sz="1400" dirty="0"/>
              <a:t>List the WIPs of the specified EQP </a:t>
            </a:r>
            <a:endParaRPr lang="en-US" altLang="zh-TW" sz="1400" dirty="0">
              <a:ea typeface="Taipei" charset="-120"/>
            </a:endParaRPr>
          </a:p>
        </p:txBody>
      </p:sp>
      <p:sp>
        <p:nvSpPr>
          <p:cNvPr id="59398" name="AutoShape 6"/>
          <p:cNvSpPr>
            <a:spLocks noChangeArrowheads="1"/>
          </p:cNvSpPr>
          <p:nvPr/>
        </p:nvSpPr>
        <p:spPr bwMode="auto">
          <a:xfrm>
            <a:off x="7293052" y="4403593"/>
            <a:ext cx="3851758" cy="324000"/>
          </a:xfrm>
          <a:prstGeom prst="wedgeRoundRectCallout">
            <a:avLst>
              <a:gd name="adj1" fmla="val -64704"/>
              <a:gd name="adj2" fmla="val 109317"/>
              <a:gd name="adj3" fmla="val 16667"/>
            </a:avLst>
          </a:prstGeom>
          <a:solidFill>
            <a:schemeClr val="bg1">
              <a:alpha val="60001"/>
            </a:schemeClr>
          </a:solidFill>
          <a:ln w="9525">
            <a:solidFill>
              <a:schemeClr val="tx1"/>
            </a:solidFill>
            <a:miter lim="800000"/>
            <a:headEnd/>
            <a:tailEnd/>
          </a:ln>
          <a:effectLst/>
        </p:spPr>
        <p:txBody>
          <a:bodyPr wrap="square">
            <a:spAutoFit/>
          </a:bodyPr>
          <a:lstStyle/>
          <a:p>
            <a:pPr eaLnBrk="0" hangingPunct="0"/>
            <a:r>
              <a:rPr lang="en-US" altLang="zh-TW" sz="1400" dirty="0" err="1"/>
              <a:t>CSTGroup</a:t>
            </a:r>
            <a:r>
              <a:rPr lang="en-US" altLang="zh-TW" sz="1400" dirty="0"/>
              <a:t> must have the same machine settings</a:t>
            </a:r>
            <a:endParaRPr lang="zh-TW" altLang="en-US" sz="1400" dirty="0">
              <a:ea typeface="Taipei" charset="-120"/>
            </a:endParaRPr>
          </a:p>
        </p:txBody>
      </p:sp>
      <p:sp>
        <p:nvSpPr>
          <p:cNvPr id="59399" name="AutoShape 7"/>
          <p:cNvSpPr>
            <a:spLocks noChangeArrowheads="1"/>
          </p:cNvSpPr>
          <p:nvPr/>
        </p:nvSpPr>
        <p:spPr bwMode="auto">
          <a:xfrm>
            <a:off x="7293052" y="4820334"/>
            <a:ext cx="3851758" cy="324000"/>
          </a:xfrm>
          <a:prstGeom prst="wedgeRoundRectCallout">
            <a:avLst>
              <a:gd name="adj1" fmla="val -65036"/>
              <a:gd name="adj2" fmla="val 26274"/>
              <a:gd name="adj3" fmla="val 16667"/>
            </a:avLst>
          </a:prstGeom>
          <a:solidFill>
            <a:schemeClr val="bg1">
              <a:alpha val="60001"/>
            </a:schemeClr>
          </a:solidFill>
          <a:ln w="9525">
            <a:solidFill>
              <a:schemeClr val="tx1"/>
            </a:solidFill>
            <a:miter lim="800000"/>
            <a:headEnd/>
            <a:tailEnd/>
          </a:ln>
          <a:effectLst/>
        </p:spPr>
        <p:txBody>
          <a:bodyPr wrap="square">
            <a:spAutoFit/>
          </a:bodyPr>
          <a:lstStyle/>
          <a:p>
            <a:pPr eaLnBrk="0" hangingPunct="0"/>
            <a:r>
              <a:rPr lang="en-US" altLang="zh-TW" sz="1400" dirty="0"/>
              <a:t>Cassette must not be in transit </a:t>
            </a:r>
            <a:endParaRPr lang="zh-TW" altLang="en-US" sz="1400" dirty="0"/>
          </a:p>
        </p:txBody>
      </p:sp>
      <p:sp>
        <p:nvSpPr>
          <p:cNvPr id="59402" name="AutoShape 10"/>
          <p:cNvSpPr>
            <a:spLocks noChangeArrowheads="1"/>
          </p:cNvSpPr>
          <p:nvPr/>
        </p:nvSpPr>
        <p:spPr bwMode="auto">
          <a:xfrm>
            <a:off x="7293052" y="6103534"/>
            <a:ext cx="3851758" cy="324000"/>
          </a:xfrm>
          <a:prstGeom prst="wedgeRoundRectCallout">
            <a:avLst>
              <a:gd name="adj1" fmla="val -65750"/>
              <a:gd name="adj2" fmla="val -233017"/>
              <a:gd name="adj3" fmla="val 16667"/>
            </a:avLst>
          </a:prstGeom>
          <a:solidFill>
            <a:schemeClr val="bg1">
              <a:alpha val="60001"/>
            </a:schemeClr>
          </a:solidFill>
          <a:ln w="9525">
            <a:solidFill>
              <a:schemeClr val="tx1"/>
            </a:solidFill>
            <a:miter lim="800000"/>
            <a:headEnd/>
            <a:tailEnd/>
          </a:ln>
          <a:effectLst/>
        </p:spPr>
        <p:txBody>
          <a:bodyPr wrap="square">
            <a:spAutoFit/>
          </a:bodyPr>
          <a:lstStyle/>
          <a:p>
            <a:pPr eaLnBrk="0" hangingPunct="0"/>
            <a:r>
              <a:rPr lang="en-US" altLang="zh-TW" sz="1400" dirty="0"/>
              <a:t>FIFO (compared with </a:t>
            </a:r>
            <a:r>
              <a:rPr lang="en-US" altLang="zh-TW" sz="1400" dirty="0" err="1"/>
              <a:t>LogOff</a:t>
            </a:r>
            <a:r>
              <a:rPr lang="en-US" altLang="zh-TW" sz="1400" dirty="0"/>
              <a:t> Time) </a:t>
            </a:r>
            <a:endParaRPr lang="zh-TW" altLang="en-US" sz="1400" dirty="0"/>
          </a:p>
        </p:txBody>
      </p:sp>
      <p:sp>
        <p:nvSpPr>
          <p:cNvPr id="59401" name="AutoShape 9"/>
          <p:cNvSpPr>
            <a:spLocks noChangeArrowheads="1"/>
          </p:cNvSpPr>
          <p:nvPr/>
        </p:nvSpPr>
        <p:spPr bwMode="auto">
          <a:xfrm>
            <a:off x="7293052" y="5680346"/>
            <a:ext cx="3851758" cy="324000"/>
          </a:xfrm>
          <a:prstGeom prst="wedgeRoundRectCallout">
            <a:avLst>
              <a:gd name="adj1" fmla="val -66173"/>
              <a:gd name="adj2" fmla="val -156238"/>
              <a:gd name="adj3" fmla="val 16667"/>
            </a:avLst>
          </a:prstGeom>
          <a:solidFill>
            <a:schemeClr val="bg1">
              <a:alpha val="60001"/>
            </a:schemeClr>
          </a:solidFill>
          <a:ln w="9525">
            <a:solidFill>
              <a:schemeClr val="tx1"/>
            </a:solidFill>
            <a:miter lim="800000"/>
            <a:headEnd/>
            <a:tailEnd/>
          </a:ln>
          <a:effectLst/>
        </p:spPr>
        <p:txBody>
          <a:bodyPr wrap="square">
            <a:spAutoFit/>
          </a:bodyPr>
          <a:lstStyle/>
          <a:p>
            <a:pPr>
              <a:spcBef>
                <a:spcPct val="20000"/>
              </a:spcBef>
            </a:pPr>
            <a:r>
              <a:rPr lang="en-US" altLang="zh-TW" sz="1400" dirty="0"/>
              <a:t>EQP status must be in 'IDLE', 'RUN', 'DMQC' state </a:t>
            </a:r>
            <a:endParaRPr lang="zh-TW" altLang="en-US" sz="1400" dirty="0">
              <a:ea typeface="Taipei" charset="-120"/>
            </a:endParaRPr>
          </a:p>
        </p:txBody>
      </p:sp>
      <p:sp>
        <p:nvSpPr>
          <p:cNvPr id="59400" name="AutoShape 8"/>
          <p:cNvSpPr>
            <a:spLocks noChangeArrowheads="1"/>
          </p:cNvSpPr>
          <p:nvPr/>
        </p:nvSpPr>
        <p:spPr bwMode="auto">
          <a:xfrm>
            <a:off x="7293052" y="5250340"/>
            <a:ext cx="3851758" cy="324000"/>
          </a:xfrm>
          <a:prstGeom prst="wedgeRoundRectCallout">
            <a:avLst>
              <a:gd name="adj1" fmla="val -65869"/>
              <a:gd name="adj2" fmla="val -61887"/>
              <a:gd name="adj3" fmla="val 16667"/>
            </a:avLst>
          </a:prstGeom>
          <a:solidFill>
            <a:schemeClr val="bg1">
              <a:alpha val="60001"/>
            </a:schemeClr>
          </a:solidFill>
          <a:ln w="9525">
            <a:solidFill>
              <a:schemeClr val="tx1"/>
            </a:solidFill>
            <a:miter lim="800000"/>
            <a:headEnd/>
            <a:tailEnd/>
          </a:ln>
          <a:effectLst/>
        </p:spPr>
        <p:txBody>
          <a:bodyPr wrap="square">
            <a:spAutoFit/>
          </a:bodyPr>
          <a:lstStyle/>
          <a:p>
            <a:pPr eaLnBrk="0" hangingPunct="0"/>
            <a:r>
              <a:rPr lang="en-US" altLang="zh-TW" sz="1400" dirty="0"/>
              <a:t>EQP Capability must be ‘Y’</a:t>
            </a:r>
          </a:p>
        </p:txBody>
      </p:sp>
    </p:spTree>
    <p:extLst>
      <p:ext uri="{BB962C8B-B14F-4D97-AF65-F5344CB8AC3E}">
        <p14:creationId xmlns:p14="http://schemas.microsoft.com/office/powerpoint/2010/main" val="34124561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1080001" y="1901665"/>
            <a:ext cx="6696075" cy="3905250"/>
          </a:xfrm>
          <a:prstGeom prst="rect">
            <a:avLst/>
          </a:prstGeom>
        </p:spPr>
      </p:pic>
      <p:sp>
        <p:nvSpPr>
          <p:cNvPr id="60418" name="Rectangle 2"/>
          <p:cNvSpPr>
            <a:spLocks noGrp="1" noChangeArrowheads="1"/>
          </p:cNvSpPr>
          <p:nvPr>
            <p:ph type="title"/>
          </p:nvPr>
        </p:nvSpPr>
        <p:spPr>
          <a:xfrm>
            <a:off x="659296" y="524153"/>
            <a:ext cx="10515600" cy="915848"/>
          </a:xfrm>
        </p:spPr>
        <p:txBody>
          <a:bodyPr/>
          <a:lstStyle/>
          <a:p>
            <a:r>
              <a:rPr lang="en-US" altLang="zh-TW" sz="3600" dirty="0">
                <a:sym typeface="Wingdings" panose="05000000000000000000" pitchFamily="2" charset="2"/>
              </a:rPr>
              <a:t>DCS </a:t>
            </a:r>
            <a:r>
              <a:rPr lang="en-US" altLang="zh-TW" sz="3600" dirty="0"/>
              <a:t> Template Maintain 2</a:t>
            </a:r>
          </a:p>
        </p:txBody>
      </p:sp>
      <p:sp>
        <p:nvSpPr>
          <p:cNvPr id="60420" name="Text Box 4"/>
          <p:cNvSpPr txBox="1">
            <a:spLocks noChangeArrowheads="1"/>
          </p:cNvSpPr>
          <p:nvPr/>
        </p:nvSpPr>
        <p:spPr bwMode="auto">
          <a:xfrm>
            <a:off x="540000" y="1440000"/>
            <a:ext cx="36278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2400" dirty="0">
                <a:ea typeface="Taipei" charset="-120"/>
              </a:rPr>
              <a:t>Edit List, Filter and</a:t>
            </a:r>
            <a:r>
              <a:rPr lang="zh-TW" altLang="en-US" sz="2400" dirty="0">
                <a:ea typeface="Taipei" charset="-120"/>
              </a:rPr>
              <a:t> </a:t>
            </a:r>
            <a:r>
              <a:rPr lang="en-US" altLang="zh-TW" sz="2400" dirty="0">
                <a:ea typeface="Taipei" charset="-120"/>
              </a:rPr>
              <a:t>Sort rule</a:t>
            </a:r>
          </a:p>
        </p:txBody>
      </p:sp>
      <p:sp>
        <p:nvSpPr>
          <p:cNvPr id="60421" name="Rectangle 5"/>
          <p:cNvSpPr>
            <a:spLocks noChangeArrowheads="1"/>
          </p:cNvSpPr>
          <p:nvPr/>
        </p:nvSpPr>
        <p:spPr bwMode="auto">
          <a:xfrm>
            <a:off x="1080001" y="2688789"/>
            <a:ext cx="2087562" cy="287337"/>
          </a:xfrm>
          <a:prstGeom prst="rect">
            <a:avLst/>
          </a:prstGeom>
          <a:noFill/>
          <a:ln w="2222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0422" name="Rectangle 6"/>
          <p:cNvSpPr>
            <a:spLocks noChangeArrowheads="1"/>
          </p:cNvSpPr>
          <p:nvPr/>
        </p:nvSpPr>
        <p:spPr bwMode="auto">
          <a:xfrm>
            <a:off x="3205664" y="2688789"/>
            <a:ext cx="2087563" cy="287337"/>
          </a:xfrm>
          <a:prstGeom prst="rect">
            <a:avLst/>
          </a:prstGeom>
          <a:noFill/>
          <a:ln w="2222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60423" name="Rectangle 7"/>
          <p:cNvSpPr>
            <a:spLocks noChangeArrowheads="1"/>
          </p:cNvSpPr>
          <p:nvPr/>
        </p:nvSpPr>
        <p:spPr bwMode="auto">
          <a:xfrm>
            <a:off x="5340851" y="2688789"/>
            <a:ext cx="2087562" cy="287337"/>
          </a:xfrm>
          <a:prstGeom prst="rect">
            <a:avLst/>
          </a:prstGeom>
          <a:noFill/>
          <a:ln w="2222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Tree>
    <p:extLst>
      <p:ext uri="{BB962C8B-B14F-4D97-AF65-F5344CB8AC3E}">
        <p14:creationId xmlns:p14="http://schemas.microsoft.com/office/powerpoint/2010/main" val="34003222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Grp="1" noChangeArrowheads="1"/>
          </p:cNvSpPr>
          <p:nvPr>
            <p:ph type="title"/>
          </p:nvPr>
        </p:nvSpPr>
        <p:spPr>
          <a:xfrm>
            <a:off x="659296" y="524152"/>
            <a:ext cx="10515600" cy="723623"/>
          </a:xfrm>
          <a:noFill/>
          <a:ln/>
        </p:spPr>
        <p:txBody>
          <a:bodyPr/>
          <a:lstStyle/>
          <a:p>
            <a:r>
              <a:rPr lang="en-US" altLang="zh-TW" sz="3600" dirty="0">
                <a:sym typeface="Wingdings" panose="05000000000000000000" pitchFamily="2" charset="2"/>
              </a:rPr>
              <a:t>DCS </a:t>
            </a:r>
            <a:r>
              <a:rPr lang="en-US" altLang="zh-TW" sz="3600" dirty="0"/>
              <a:t> </a:t>
            </a:r>
            <a:r>
              <a:rPr lang="en-US" altLang="zh-TW" sz="3600" dirty="0" err="1"/>
              <a:t>ToolAutoAssign</a:t>
            </a:r>
            <a:endParaRPr lang="en-US" altLang="zh-TW" sz="3600" dirty="0"/>
          </a:p>
        </p:txBody>
      </p:sp>
      <p:pic>
        <p:nvPicPr>
          <p:cNvPr id="2" name="圖片 1"/>
          <p:cNvPicPr>
            <a:picLocks noChangeAspect="1"/>
          </p:cNvPicPr>
          <p:nvPr/>
        </p:nvPicPr>
        <p:blipFill>
          <a:blip r:embed="rId2"/>
          <a:stretch>
            <a:fillRect/>
          </a:stretch>
        </p:blipFill>
        <p:spPr>
          <a:xfrm>
            <a:off x="1131889" y="1800000"/>
            <a:ext cx="6800850" cy="3457575"/>
          </a:xfrm>
          <a:prstGeom prst="rect">
            <a:avLst/>
          </a:prstGeom>
        </p:spPr>
      </p:pic>
    </p:spTree>
    <p:extLst>
      <p:ext uri="{BB962C8B-B14F-4D97-AF65-F5344CB8AC3E}">
        <p14:creationId xmlns:p14="http://schemas.microsoft.com/office/powerpoint/2010/main" val="30599993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59296" y="524152"/>
            <a:ext cx="10515600" cy="736461"/>
          </a:xfrm>
        </p:spPr>
        <p:txBody>
          <a:bodyPr/>
          <a:lstStyle/>
          <a:p>
            <a:r>
              <a:rPr lang="en-US" altLang="zh-TW" sz="3600" b="1" dirty="0"/>
              <a:t>2.6.1 Process </a:t>
            </a:r>
            <a:r>
              <a:rPr lang="en-US" altLang="zh-TW" sz="3600" b="1" dirty="0" err="1"/>
              <a:t>kanban</a:t>
            </a:r>
            <a:r>
              <a:rPr lang="en-US" altLang="zh-TW" sz="3600" b="1" dirty="0"/>
              <a:t> Function #1 </a:t>
            </a:r>
          </a:p>
        </p:txBody>
      </p:sp>
      <p:sp>
        <p:nvSpPr>
          <p:cNvPr id="61443" name="Text Box 3"/>
          <p:cNvSpPr txBox="1">
            <a:spLocks noChangeArrowheads="1"/>
          </p:cNvSpPr>
          <p:nvPr/>
        </p:nvSpPr>
        <p:spPr bwMode="auto">
          <a:xfrm>
            <a:off x="540000" y="1440000"/>
            <a:ext cx="107757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b="1" dirty="0"/>
              <a:t>Purpose</a:t>
            </a:r>
            <a:r>
              <a:rPr lang="en-US" altLang="zh-TW" dirty="0"/>
              <a:t> : When a workstation has too much WIP, it will easily cause the problem of Over Q-Time, so the number</a:t>
            </a:r>
          </a:p>
          <a:p>
            <a:r>
              <a:rPr lang="en-US" altLang="zh-TW" dirty="0"/>
              <a:t>                  of Cassettes completed by the previous workstation must be checked. Therefore, when screening the</a:t>
            </a:r>
          </a:p>
          <a:p>
            <a:r>
              <a:rPr lang="en-US" altLang="zh-TW" dirty="0"/>
              <a:t>                  workstation for delivery, it is necessary to check whether the WIP quantity of </a:t>
            </a:r>
            <a:r>
              <a:rPr lang="en-US" altLang="zh-TW" dirty="0" err="1"/>
              <a:t>target_process_id</a:t>
            </a:r>
            <a:r>
              <a:rPr lang="en-US" altLang="zh-TW" dirty="0"/>
              <a:t> exceeds</a:t>
            </a:r>
          </a:p>
          <a:p>
            <a:r>
              <a:rPr lang="en-US" altLang="zh-TW" dirty="0"/>
              <a:t>                  the set Kanban quantity. If it exceeds, the WIP Cassette will be filtered out. </a:t>
            </a:r>
            <a:endParaRPr lang="zh-TW" altLang="en-US" dirty="0">
              <a:latin typeface="Times" panose="02020603050405020304" pitchFamily="18" charset="0"/>
              <a:ea typeface="Taipei" charset="-120"/>
            </a:endParaRPr>
          </a:p>
        </p:txBody>
      </p:sp>
      <p:sp>
        <p:nvSpPr>
          <p:cNvPr id="61444" name="Oval 4"/>
          <p:cNvSpPr>
            <a:spLocks noChangeArrowheads="1"/>
          </p:cNvSpPr>
          <p:nvPr/>
        </p:nvSpPr>
        <p:spPr bwMode="auto">
          <a:xfrm>
            <a:off x="2971801" y="3657600"/>
            <a:ext cx="1414463" cy="508000"/>
          </a:xfrm>
          <a:prstGeom prst="ellipse">
            <a:avLst/>
          </a:prstGeom>
          <a:gradFill rotWithShape="1">
            <a:gsLst>
              <a:gs pos="0">
                <a:srgbClr val="CCFFCC">
                  <a:gamma/>
                  <a:shade val="46275"/>
                  <a:invGamma/>
                </a:srgbClr>
              </a:gs>
              <a:gs pos="50000">
                <a:srgbClr val="CCFFCC"/>
              </a:gs>
              <a:gs pos="100000">
                <a:srgbClr val="CCFFCC">
                  <a:gamma/>
                  <a:shade val="46275"/>
                  <a:invGamma/>
                </a:srgbClr>
              </a:gs>
            </a:gsLst>
            <a:lin ang="5400000" scaled="1"/>
          </a:gradFill>
          <a:ln w="12700" algn="ctr">
            <a:solidFill>
              <a:srgbClr val="3333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ja-JP" sz="1400" dirty="0">
                <a:ea typeface="MS PGothic" panose="020B0600070205080204" pitchFamily="34" charset="-128"/>
              </a:rPr>
              <a:t>CLN</a:t>
            </a:r>
          </a:p>
        </p:txBody>
      </p:sp>
      <p:sp>
        <p:nvSpPr>
          <p:cNvPr id="61445" name="Oval 5"/>
          <p:cNvSpPr>
            <a:spLocks noChangeArrowheads="1"/>
          </p:cNvSpPr>
          <p:nvPr/>
        </p:nvSpPr>
        <p:spPr bwMode="auto">
          <a:xfrm>
            <a:off x="2968626" y="4448175"/>
            <a:ext cx="1414463" cy="508000"/>
          </a:xfrm>
          <a:prstGeom prst="ellipse">
            <a:avLst/>
          </a:prstGeom>
          <a:gradFill rotWithShape="1">
            <a:gsLst>
              <a:gs pos="0">
                <a:srgbClr val="CCFFCC">
                  <a:gamma/>
                  <a:shade val="46275"/>
                  <a:invGamma/>
                </a:srgbClr>
              </a:gs>
              <a:gs pos="50000">
                <a:srgbClr val="CCFFCC"/>
              </a:gs>
              <a:gs pos="100000">
                <a:srgbClr val="CCFFCC">
                  <a:gamma/>
                  <a:shade val="46275"/>
                  <a:invGamma/>
                </a:srgbClr>
              </a:gs>
            </a:gsLst>
            <a:lin ang="5400000" scaled="1"/>
          </a:gradFill>
          <a:ln w="12700" algn="ctr">
            <a:solidFill>
              <a:srgbClr val="3333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ja-JP" sz="1400">
                <a:ea typeface="MS PGothic" panose="020B0600070205080204" pitchFamily="34" charset="-128"/>
              </a:rPr>
              <a:t>CVD</a:t>
            </a:r>
          </a:p>
        </p:txBody>
      </p:sp>
      <p:sp>
        <p:nvSpPr>
          <p:cNvPr id="61446" name="Oval 6"/>
          <p:cNvSpPr>
            <a:spLocks noChangeArrowheads="1"/>
          </p:cNvSpPr>
          <p:nvPr/>
        </p:nvSpPr>
        <p:spPr bwMode="auto">
          <a:xfrm>
            <a:off x="2965451" y="5230813"/>
            <a:ext cx="1414463" cy="508000"/>
          </a:xfrm>
          <a:prstGeom prst="ellipse">
            <a:avLst/>
          </a:prstGeom>
          <a:gradFill rotWithShape="1">
            <a:gsLst>
              <a:gs pos="0">
                <a:srgbClr val="CCFFCC">
                  <a:gamma/>
                  <a:shade val="46275"/>
                  <a:invGamma/>
                </a:srgbClr>
              </a:gs>
              <a:gs pos="50000">
                <a:srgbClr val="CCFFCC"/>
              </a:gs>
              <a:gs pos="100000">
                <a:srgbClr val="CCFFCC">
                  <a:gamma/>
                  <a:shade val="46275"/>
                  <a:invGamma/>
                </a:srgbClr>
              </a:gs>
            </a:gsLst>
            <a:lin ang="5400000" scaled="1"/>
          </a:gradFill>
          <a:ln w="12700" algn="ctr">
            <a:solidFill>
              <a:srgbClr val="3333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ja-JP" sz="1400">
                <a:ea typeface="MS PGothic" panose="020B0600070205080204" pitchFamily="34" charset="-128"/>
              </a:rPr>
              <a:t>PHOTO</a:t>
            </a:r>
          </a:p>
        </p:txBody>
      </p:sp>
      <p:cxnSp>
        <p:nvCxnSpPr>
          <p:cNvPr id="61447" name="AutoShape 7"/>
          <p:cNvCxnSpPr>
            <a:cxnSpLocks noChangeShapeType="1"/>
            <a:endCxn id="61444" idx="0"/>
          </p:cNvCxnSpPr>
          <p:nvPr/>
        </p:nvCxnSpPr>
        <p:spPr bwMode="auto">
          <a:xfrm>
            <a:off x="3676651" y="3275014"/>
            <a:ext cx="3175" cy="382587"/>
          </a:xfrm>
          <a:prstGeom prst="straightConnector1">
            <a:avLst/>
          </a:prstGeom>
          <a:noFill/>
          <a:ln w="25400">
            <a:solidFill>
              <a:srgbClr val="33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48" name="AutoShape 8"/>
          <p:cNvCxnSpPr>
            <a:cxnSpLocks noChangeShapeType="1"/>
            <a:stCxn id="61444" idx="4"/>
            <a:endCxn id="61445" idx="0"/>
          </p:cNvCxnSpPr>
          <p:nvPr/>
        </p:nvCxnSpPr>
        <p:spPr bwMode="auto">
          <a:xfrm flipH="1">
            <a:off x="3676651" y="4165601"/>
            <a:ext cx="3175" cy="282575"/>
          </a:xfrm>
          <a:prstGeom prst="straightConnector1">
            <a:avLst/>
          </a:prstGeom>
          <a:noFill/>
          <a:ln w="25400">
            <a:solidFill>
              <a:srgbClr val="33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49" name="AutoShape 9"/>
          <p:cNvCxnSpPr>
            <a:cxnSpLocks noChangeShapeType="1"/>
            <a:stCxn id="61445" idx="4"/>
            <a:endCxn id="61446" idx="0"/>
          </p:cNvCxnSpPr>
          <p:nvPr/>
        </p:nvCxnSpPr>
        <p:spPr bwMode="auto">
          <a:xfrm flipH="1">
            <a:off x="3673476" y="4956175"/>
            <a:ext cx="3175" cy="274638"/>
          </a:xfrm>
          <a:prstGeom prst="straightConnector1">
            <a:avLst/>
          </a:prstGeom>
          <a:noFill/>
          <a:ln w="25400">
            <a:solidFill>
              <a:srgbClr val="33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50" name="AutoShape 10"/>
          <p:cNvCxnSpPr>
            <a:cxnSpLocks noChangeShapeType="1"/>
            <a:stCxn id="61446" idx="4"/>
          </p:cNvCxnSpPr>
          <p:nvPr/>
        </p:nvCxnSpPr>
        <p:spPr bwMode="auto">
          <a:xfrm>
            <a:off x="3673476" y="5738813"/>
            <a:ext cx="3175" cy="368300"/>
          </a:xfrm>
          <a:prstGeom prst="straightConnector1">
            <a:avLst/>
          </a:prstGeom>
          <a:noFill/>
          <a:ln w="25400">
            <a:solidFill>
              <a:srgbClr val="33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451" name="Text Box 11"/>
          <p:cNvSpPr txBox="1">
            <a:spLocks noChangeArrowheads="1"/>
          </p:cNvSpPr>
          <p:nvPr/>
        </p:nvSpPr>
        <p:spPr bwMode="auto">
          <a:xfrm>
            <a:off x="3305175" y="2944814"/>
            <a:ext cx="1257300" cy="30777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lgn="ctr">
                <a:solidFill>
                  <a:srgbClr val="33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ja-JP" sz="1400" dirty="0">
                <a:ea typeface="MS PGothic" panose="020B0600070205080204" pitchFamily="34" charset="-128"/>
              </a:rPr>
              <a:t>ROUTE</a:t>
            </a:r>
          </a:p>
        </p:txBody>
      </p:sp>
      <p:cxnSp>
        <p:nvCxnSpPr>
          <p:cNvPr id="61452" name="AutoShape 12"/>
          <p:cNvCxnSpPr>
            <a:cxnSpLocks noChangeShapeType="1"/>
            <a:stCxn id="61444" idx="6"/>
            <a:endCxn id="61445" idx="7"/>
          </p:cNvCxnSpPr>
          <p:nvPr/>
        </p:nvCxnSpPr>
        <p:spPr bwMode="auto">
          <a:xfrm flipH="1">
            <a:off x="4176713" y="3911600"/>
            <a:ext cx="209550" cy="611188"/>
          </a:xfrm>
          <a:prstGeom prst="bentConnector4">
            <a:avLst>
              <a:gd name="adj1" fmla="val -109093"/>
              <a:gd name="adj2" fmla="val 64676"/>
            </a:avLst>
          </a:prstGeom>
          <a:noFill/>
          <a:ln w="2540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453" name="AutoShape 13"/>
          <p:cNvCxnSpPr>
            <a:cxnSpLocks noChangeShapeType="1"/>
            <a:stCxn id="61445" idx="6"/>
            <a:endCxn id="61446" idx="7"/>
          </p:cNvCxnSpPr>
          <p:nvPr/>
        </p:nvCxnSpPr>
        <p:spPr bwMode="auto">
          <a:xfrm flipH="1">
            <a:off x="4173538" y="4702175"/>
            <a:ext cx="209550" cy="603250"/>
          </a:xfrm>
          <a:prstGeom prst="bentConnector4">
            <a:avLst>
              <a:gd name="adj1" fmla="val -109093"/>
              <a:gd name="adj2" fmla="val 64736"/>
            </a:avLst>
          </a:prstGeom>
          <a:noFill/>
          <a:ln w="25400">
            <a:solidFill>
              <a:srgbClr val="0000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454" name="AutoShape 14"/>
          <p:cNvSpPr>
            <a:spLocks noChangeArrowheads="1"/>
          </p:cNvSpPr>
          <p:nvPr/>
        </p:nvSpPr>
        <p:spPr bwMode="auto">
          <a:xfrm>
            <a:off x="6096001" y="4331494"/>
            <a:ext cx="3162300" cy="1221581"/>
          </a:xfrm>
          <a:prstGeom prst="wedgeRoundRectCallout">
            <a:avLst>
              <a:gd name="adj1" fmla="val -95657"/>
              <a:gd name="adj2" fmla="val -180"/>
              <a:gd name="adj3" fmla="val 16667"/>
            </a:avLst>
          </a:prstGeom>
          <a:solidFill>
            <a:schemeClr val="bg1"/>
          </a:solidFill>
          <a:ln w="12700" algn="ctr">
            <a:solidFill>
              <a:schemeClr val="tx1"/>
            </a:solidFill>
            <a:miter lim="800000"/>
            <a:headEnd/>
            <a:tailEnd/>
          </a:ln>
          <a:effectLst/>
        </p:spPr>
        <p:txBody>
          <a:bodyPr/>
          <a:lstStyle/>
          <a:p>
            <a:pPr eaLnBrk="0" hangingPunct="0"/>
            <a:r>
              <a:rPr lang="en-US" altLang="zh-TW" sz="1400" dirty="0"/>
              <a:t>If the WIP of Photo has exceeded the set amount, the CVD machine at the previous station of Photo can stop automatic delivery until the WIP amount is less than the set amount. </a:t>
            </a:r>
            <a:endParaRPr lang="ja-JP" altLang="en-US" sz="1100" b="1" dirty="0"/>
          </a:p>
        </p:txBody>
      </p:sp>
      <p:sp>
        <p:nvSpPr>
          <p:cNvPr id="61455" name="AutoShape 15"/>
          <p:cNvSpPr>
            <a:spLocks noChangeArrowheads="1"/>
          </p:cNvSpPr>
          <p:nvPr/>
        </p:nvSpPr>
        <p:spPr bwMode="auto">
          <a:xfrm>
            <a:off x="6096000" y="3252590"/>
            <a:ext cx="3162300" cy="757395"/>
          </a:xfrm>
          <a:prstGeom prst="wedgeRoundRectCallout">
            <a:avLst>
              <a:gd name="adj1" fmla="val -94310"/>
              <a:gd name="adj2" fmla="val 52241"/>
              <a:gd name="adj3" fmla="val 16667"/>
            </a:avLst>
          </a:prstGeom>
          <a:solidFill>
            <a:schemeClr val="bg1"/>
          </a:solidFill>
          <a:ln w="12700" algn="ctr">
            <a:solidFill>
              <a:schemeClr val="tx1"/>
            </a:solidFill>
            <a:miter lim="800000"/>
            <a:headEnd/>
            <a:tailEnd/>
          </a:ln>
          <a:effectLst/>
        </p:spPr>
        <p:txBody>
          <a:bodyPr/>
          <a:lstStyle/>
          <a:p>
            <a:pPr eaLnBrk="0" hangingPunct="0"/>
            <a:r>
              <a:rPr lang="en-US" altLang="zh-TW" sz="1400" dirty="0"/>
              <a:t>The CVD machine will not automatically pull the goods, it is determined by the amount of WIP in the next station.</a:t>
            </a:r>
            <a:endParaRPr lang="zh-TW" altLang="en-US" sz="1100" b="1" dirty="0">
              <a:ea typeface="Taipei" charset="-120"/>
            </a:endParaRPr>
          </a:p>
        </p:txBody>
      </p:sp>
      <p:sp>
        <p:nvSpPr>
          <p:cNvPr id="61456" name="Text Box 16"/>
          <p:cNvSpPr txBox="1">
            <a:spLocks noChangeArrowheads="1"/>
          </p:cNvSpPr>
          <p:nvPr/>
        </p:nvSpPr>
        <p:spPr bwMode="auto">
          <a:xfrm>
            <a:off x="4244975" y="4117976"/>
            <a:ext cx="407988" cy="30777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lgn="ctr">
                <a:solidFill>
                  <a:srgbClr val="33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ja-JP" sz="1400">
                <a:solidFill>
                  <a:srgbClr val="FF0000"/>
                </a:solidFill>
                <a:ea typeface="MS PGothic" panose="020B0600070205080204" pitchFamily="34" charset="-128"/>
              </a:rPr>
              <a:t>X</a:t>
            </a:r>
          </a:p>
        </p:txBody>
      </p:sp>
    </p:spTree>
    <p:extLst>
      <p:ext uri="{BB962C8B-B14F-4D97-AF65-F5344CB8AC3E}">
        <p14:creationId xmlns:p14="http://schemas.microsoft.com/office/powerpoint/2010/main" val="7329362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59296" y="524152"/>
            <a:ext cx="10515600" cy="642659"/>
          </a:xfrm>
        </p:spPr>
        <p:txBody>
          <a:bodyPr/>
          <a:lstStyle/>
          <a:p>
            <a:r>
              <a:rPr lang="en-US" altLang="zh-TW" sz="3600" b="1" dirty="0"/>
              <a:t>2.6.2 Process </a:t>
            </a:r>
            <a:r>
              <a:rPr lang="en-US" altLang="zh-TW" sz="3600" b="1" dirty="0" err="1"/>
              <a:t>kanban</a:t>
            </a:r>
            <a:r>
              <a:rPr lang="en-US" altLang="zh-TW" sz="3600" b="1" dirty="0"/>
              <a:t> Function 2</a:t>
            </a:r>
          </a:p>
        </p:txBody>
      </p:sp>
      <p:graphicFrame>
        <p:nvGraphicFramePr>
          <p:cNvPr id="62467" name="Object 3"/>
          <p:cNvGraphicFramePr>
            <a:graphicFrameLocks noChangeAspect="1"/>
          </p:cNvGraphicFramePr>
          <p:nvPr>
            <p:extLst>
              <p:ext uri="{D42A27DB-BD31-4B8C-83A1-F6EECF244321}">
                <p14:modId xmlns:p14="http://schemas.microsoft.com/office/powerpoint/2010/main" val="3851880240"/>
              </p:ext>
            </p:extLst>
          </p:nvPr>
        </p:nvGraphicFramePr>
        <p:xfrm>
          <a:off x="904875" y="1619251"/>
          <a:ext cx="7696200" cy="817563"/>
        </p:xfrm>
        <a:graphic>
          <a:graphicData uri="http://schemas.openxmlformats.org/presentationml/2006/ole">
            <mc:AlternateContent xmlns:mc="http://schemas.openxmlformats.org/markup-compatibility/2006">
              <mc:Choice xmlns:v="urn:schemas-microsoft-com:vml" Requires="v">
                <p:oleObj name="點陣圖影像" r:id="rId3" imgW="4571429" imgH="485586" progId="Paint.Picture">
                  <p:embed/>
                </p:oleObj>
              </mc:Choice>
              <mc:Fallback>
                <p:oleObj name="點陣圖影像" r:id="rId3" imgW="4571429" imgH="485586" progId="Paint.Picture">
                  <p:embed/>
                  <p:pic>
                    <p:nvPicPr>
                      <p:cNvPr id="6246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75" y="1619251"/>
                        <a:ext cx="7696200"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468" name="Oval 4"/>
          <p:cNvSpPr>
            <a:spLocks noChangeArrowheads="1"/>
          </p:cNvSpPr>
          <p:nvPr/>
        </p:nvSpPr>
        <p:spPr bwMode="auto">
          <a:xfrm>
            <a:off x="981076" y="3524250"/>
            <a:ext cx="1414463" cy="508000"/>
          </a:xfrm>
          <a:prstGeom prst="ellipse">
            <a:avLst/>
          </a:prstGeom>
          <a:gradFill rotWithShape="1">
            <a:gsLst>
              <a:gs pos="0">
                <a:srgbClr val="CCFFCC">
                  <a:gamma/>
                  <a:shade val="46275"/>
                  <a:invGamma/>
                </a:srgbClr>
              </a:gs>
              <a:gs pos="50000">
                <a:srgbClr val="CCFFCC"/>
              </a:gs>
              <a:gs pos="100000">
                <a:srgbClr val="CCFFCC">
                  <a:gamma/>
                  <a:shade val="46275"/>
                  <a:invGamma/>
                </a:srgbClr>
              </a:gs>
            </a:gsLst>
            <a:lin ang="5400000" scaled="1"/>
          </a:gradFill>
          <a:ln w="12700" algn="ctr">
            <a:solidFill>
              <a:srgbClr val="3333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ja-JP" sz="1400">
                <a:ea typeface="MS PGothic" panose="020B0600070205080204" pitchFamily="34" charset="-128"/>
              </a:rPr>
              <a:t>CLN</a:t>
            </a:r>
          </a:p>
        </p:txBody>
      </p:sp>
      <p:sp>
        <p:nvSpPr>
          <p:cNvPr id="62469" name="Oval 5"/>
          <p:cNvSpPr>
            <a:spLocks noChangeArrowheads="1"/>
          </p:cNvSpPr>
          <p:nvPr/>
        </p:nvSpPr>
        <p:spPr bwMode="auto">
          <a:xfrm>
            <a:off x="977901" y="4314825"/>
            <a:ext cx="1414463" cy="508000"/>
          </a:xfrm>
          <a:prstGeom prst="ellipse">
            <a:avLst/>
          </a:prstGeom>
          <a:gradFill rotWithShape="1">
            <a:gsLst>
              <a:gs pos="0">
                <a:srgbClr val="CCFFCC">
                  <a:gamma/>
                  <a:shade val="46275"/>
                  <a:invGamma/>
                </a:srgbClr>
              </a:gs>
              <a:gs pos="50000">
                <a:srgbClr val="CCFFCC"/>
              </a:gs>
              <a:gs pos="100000">
                <a:srgbClr val="CCFFCC">
                  <a:gamma/>
                  <a:shade val="46275"/>
                  <a:invGamma/>
                </a:srgbClr>
              </a:gs>
            </a:gsLst>
            <a:lin ang="5400000" scaled="1"/>
          </a:gradFill>
          <a:ln w="12700" algn="ctr">
            <a:solidFill>
              <a:srgbClr val="3333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ja-JP" sz="1400">
                <a:ea typeface="MS PGothic" panose="020B0600070205080204" pitchFamily="34" charset="-128"/>
              </a:rPr>
              <a:t>CVD</a:t>
            </a:r>
          </a:p>
        </p:txBody>
      </p:sp>
      <p:sp>
        <p:nvSpPr>
          <p:cNvPr id="62470" name="Oval 6"/>
          <p:cNvSpPr>
            <a:spLocks noChangeArrowheads="1"/>
          </p:cNvSpPr>
          <p:nvPr/>
        </p:nvSpPr>
        <p:spPr bwMode="auto">
          <a:xfrm>
            <a:off x="974726" y="5097463"/>
            <a:ext cx="1414463" cy="508000"/>
          </a:xfrm>
          <a:prstGeom prst="ellipse">
            <a:avLst/>
          </a:prstGeom>
          <a:gradFill rotWithShape="1">
            <a:gsLst>
              <a:gs pos="0">
                <a:srgbClr val="CCFFCC">
                  <a:gamma/>
                  <a:shade val="46275"/>
                  <a:invGamma/>
                </a:srgbClr>
              </a:gs>
              <a:gs pos="50000">
                <a:srgbClr val="CCFFCC"/>
              </a:gs>
              <a:gs pos="100000">
                <a:srgbClr val="CCFFCC">
                  <a:gamma/>
                  <a:shade val="46275"/>
                  <a:invGamma/>
                </a:srgbClr>
              </a:gs>
            </a:gsLst>
            <a:lin ang="5400000" scaled="1"/>
          </a:gradFill>
          <a:ln w="12700" algn="ctr">
            <a:solidFill>
              <a:srgbClr val="3333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ja-JP" sz="1400">
                <a:ea typeface="MS PGothic" panose="020B0600070205080204" pitchFamily="34" charset="-128"/>
              </a:rPr>
              <a:t>PHOTO</a:t>
            </a:r>
          </a:p>
        </p:txBody>
      </p:sp>
      <p:cxnSp>
        <p:nvCxnSpPr>
          <p:cNvPr id="62471" name="AutoShape 7"/>
          <p:cNvCxnSpPr>
            <a:cxnSpLocks noChangeShapeType="1"/>
            <a:endCxn id="62468" idx="0"/>
          </p:cNvCxnSpPr>
          <p:nvPr/>
        </p:nvCxnSpPr>
        <p:spPr bwMode="auto">
          <a:xfrm>
            <a:off x="1685926" y="3141664"/>
            <a:ext cx="3175" cy="382587"/>
          </a:xfrm>
          <a:prstGeom prst="straightConnector1">
            <a:avLst/>
          </a:prstGeom>
          <a:noFill/>
          <a:ln w="25400">
            <a:solidFill>
              <a:srgbClr val="33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472" name="AutoShape 8"/>
          <p:cNvCxnSpPr>
            <a:cxnSpLocks noChangeShapeType="1"/>
            <a:stCxn id="62468" idx="4"/>
            <a:endCxn id="62469" idx="0"/>
          </p:cNvCxnSpPr>
          <p:nvPr/>
        </p:nvCxnSpPr>
        <p:spPr bwMode="auto">
          <a:xfrm flipH="1">
            <a:off x="1685926" y="4032251"/>
            <a:ext cx="3175" cy="282575"/>
          </a:xfrm>
          <a:prstGeom prst="straightConnector1">
            <a:avLst/>
          </a:prstGeom>
          <a:noFill/>
          <a:ln w="25400">
            <a:solidFill>
              <a:srgbClr val="33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473" name="AutoShape 9"/>
          <p:cNvCxnSpPr>
            <a:cxnSpLocks noChangeShapeType="1"/>
            <a:stCxn id="62469" idx="4"/>
            <a:endCxn id="62470" idx="0"/>
          </p:cNvCxnSpPr>
          <p:nvPr/>
        </p:nvCxnSpPr>
        <p:spPr bwMode="auto">
          <a:xfrm flipH="1">
            <a:off x="1682751" y="4822825"/>
            <a:ext cx="3175" cy="274638"/>
          </a:xfrm>
          <a:prstGeom prst="straightConnector1">
            <a:avLst/>
          </a:prstGeom>
          <a:noFill/>
          <a:ln w="25400">
            <a:solidFill>
              <a:srgbClr val="33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474" name="AutoShape 10"/>
          <p:cNvCxnSpPr>
            <a:cxnSpLocks noChangeShapeType="1"/>
            <a:stCxn id="62470" idx="4"/>
          </p:cNvCxnSpPr>
          <p:nvPr/>
        </p:nvCxnSpPr>
        <p:spPr bwMode="auto">
          <a:xfrm>
            <a:off x="1682751" y="5605463"/>
            <a:ext cx="3175" cy="368300"/>
          </a:xfrm>
          <a:prstGeom prst="straightConnector1">
            <a:avLst/>
          </a:prstGeom>
          <a:noFill/>
          <a:ln w="25400">
            <a:solidFill>
              <a:srgbClr val="33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475" name="Text Box 11"/>
          <p:cNvSpPr txBox="1">
            <a:spLocks noChangeArrowheads="1"/>
          </p:cNvSpPr>
          <p:nvPr/>
        </p:nvSpPr>
        <p:spPr bwMode="auto">
          <a:xfrm>
            <a:off x="1314450" y="2811464"/>
            <a:ext cx="1257300" cy="30777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lgn="ctr">
                <a:solidFill>
                  <a:srgbClr val="33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ja-JP" sz="1400">
                <a:ea typeface="MS PGothic" panose="020B0600070205080204" pitchFamily="34" charset="-128"/>
              </a:rPr>
              <a:t>ROUTE</a:t>
            </a:r>
          </a:p>
        </p:txBody>
      </p:sp>
      <p:cxnSp>
        <p:nvCxnSpPr>
          <p:cNvPr id="62476" name="AutoShape 12"/>
          <p:cNvCxnSpPr>
            <a:cxnSpLocks noChangeShapeType="1"/>
          </p:cNvCxnSpPr>
          <p:nvPr/>
        </p:nvCxnSpPr>
        <p:spPr bwMode="auto">
          <a:xfrm rot="5400000">
            <a:off x="1483519" y="2945606"/>
            <a:ext cx="2590800" cy="1462088"/>
          </a:xfrm>
          <a:prstGeom prst="bentConnector3">
            <a:avLst>
              <a:gd name="adj1" fmla="val 99324"/>
            </a:avLst>
          </a:prstGeom>
          <a:noFill/>
          <a:ln w="2540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477" name="AutoShape 13"/>
          <p:cNvCxnSpPr>
            <a:cxnSpLocks noChangeShapeType="1"/>
          </p:cNvCxnSpPr>
          <p:nvPr/>
        </p:nvCxnSpPr>
        <p:spPr bwMode="auto">
          <a:xfrm rot="5400000">
            <a:off x="2513807" y="1894682"/>
            <a:ext cx="1697037" cy="2781300"/>
          </a:xfrm>
          <a:prstGeom prst="bentConnector2">
            <a:avLst/>
          </a:prstGeom>
          <a:noFill/>
          <a:ln w="25400">
            <a:solidFill>
              <a:srgbClr val="0000FF"/>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478" name="Text Box 14"/>
          <p:cNvSpPr txBox="1">
            <a:spLocks noChangeArrowheads="1"/>
          </p:cNvSpPr>
          <p:nvPr/>
        </p:nvSpPr>
        <p:spPr bwMode="auto">
          <a:xfrm>
            <a:off x="5095877" y="2633663"/>
            <a:ext cx="6238873"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TW" b="1" dirty="0">
                <a:ea typeface="Taipei" charset="-120"/>
              </a:rPr>
              <a:t>Target Process Id: </a:t>
            </a:r>
          </a:p>
          <a:p>
            <a:r>
              <a:rPr lang="en-US" altLang="zh-TW" dirty="0"/>
              <a:t>Set the process id of the WIP of the process </a:t>
            </a:r>
            <a:r>
              <a:rPr lang="en-US" altLang="zh-TW" dirty="0" err="1"/>
              <a:t>kanban</a:t>
            </a:r>
            <a:r>
              <a:rPr lang="en-US" altLang="zh-TW" dirty="0"/>
              <a:t> count </a:t>
            </a:r>
          </a:p>
          <a:p>
            <a:endParaRPr lang="en-US" altLang="zh-TW" dirty="0">
              <a:ea typeface="Taipei" charset="-120"/>
            </a:endParaRPr>
          </a:p>
          <a:p>
            <a:r>
              <a:rPr lang="en-US" altLang="zh-TW" b="1" dirty="0">
                <a:ea typeface="Taipei" charset="-120"/>
              </a:rPr>
              <a:t>Feedback Process Id:</a:t>
            </a:r>
          </a:p>
          <a:p>
            <a:r>
              <a:rPr lang="en-US" altLang="zh-TW" dirty="0"/>
              <a:t>Process Id for restricted WIP</a:t>
            </a:r>
          </a:p>
          <a:p>
            <a:endParaRPr lang="en-US" altLang="zh-TW" dirty="0">
              <a:ea typeface="Taipei" charset="-120"/>
            </a:endParaRPr>
          </a:p>
          <a:p>
            <a:r>
              <a:rPr lang="en-US" altLang="zh-TW" dirty="0">
                <a:solidFill>
                  <a:srgbClr val="0000FF"/>
                </a:solidFill>
              </a:rPr>
              <a:t>In this case, when there are more than 5 cassettes whose process Id is AS-IEX, all the cassettes whose process Id is AS-CVD will not be pulled to EQP by DCS.</a:t>
            </a:r>
            <a:endParaRPr lang="zh-TW" altLang="en-US" b="1" dirty="0">
              <a:solidFill>
                <a:srgbClr val="0000FF"/>
              </a:solidFill>
              <a:ea typeface="Taipei" charset="-120"/>
            </a:endParaRPr>
          </a:p>
        </p:txBody>
      </p:sp>
      <p:sp>
        <p:nvSpPr>
          <p:cNvPr id="62479" name="AutoShape 15">
            <a:hlinkClick r:id="rId5" action="ppaction://hlinksldjump" highlightClick="1"/>
          </p:cNvPr>
          <p:cNvSpPr>
            <a:spLocks noChangeArrowheads="1"/>
          </p:cNvSpPr>
          <p:nvPr/>
        </p:nvSpPr>
        <p:spPr bwMode="auto">
          <a:xfrm>
            <a:off x="10272713" y="-26988"/>
            <a:ext cx="431800" cy="431801"/>
          </a:xfrm>
          <a:prstGeom prst="actionButtonHome">
            <a:avLst/>
          </a:prstGeom>
          <a:solidFill>
            <a:srgbClr val="66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nchor="ctr"/>
          <a:lstStyle/>
          <a:p>
            <a:endParaRPr lang="zh-TW" altLang="en-US"/>
          </a:p>
        </p:txBody>
      </p:sp>
    </p:spTree>
    <p:extLst>
      <p:ext uri="{BB962C8B-B14F-4D97-AF65-F5344CB8AC3E}">
        <p14:creationId xmlns:p14="http://schemas.microsoft.com/office/powerpoint/2010/main" val="1576233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58800" y="525600"/>
            <a:ext cx="10515600" cy="1325563"/>
          </a:xfrm>
        </p:spPr>
        <p:txBody>
          <a:bodyPr/>
          <a:lstStyle/>
          <a:p>
            <a:r>
              <a:rPr lang="en-US" altLang="zh-TW" sz="3600" b="1" dirty="0"/>
              <a:t>1.2 Benefits of using DCS</a:t>
            </a:r>
            <a:endParaRPr lang="zh-TW" altLang="en-US" sz="3600" b="1" dirty="0"/>
          </a:p>
        </p:txBody>
      </p:sp>
      <p:sp>
        <p:nvSpPr>
          <p:cNvPr id="18435" name="Text Box 3"/>
          <p:cNvSpPr txBox="1">
            <a:spLocks noChangeArrowheads="1"/>
          </p:cNvSpPr>
          <p:nvPr/>
        </p:nvSpPr>
        <p:spPr bwMode="auto">
          <a:xfrm>
            <a:off x="540000" y="1440000"/>
            <a:ext cx="10454185" cy="3785652"/>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spcBef>
                <a:spcPct val="50000"/>
              </a:spcBef>
              <a:buClr>
                <a:srgbClr val="000099"/>
              </a:buClr>
              <a:buFont typeface="Wingdings" panose="05000000000000000000" pitchFamily="2" charset="2"/>
              <a:buChar char="ü"/>
            </a:pPr>
            <a:r>
              <a:rPr lang="en-US" altLang="zh-TW" sz="2400" b="1" dirty="0">
                <a:ea typeface="AR MingtiM KSC" pitchFamily="49" charset="-128"/>
                <a:cs typeface="Arial Unicode MS" pitchFamily="34" charset="-120"/>
              </a:rPr>
              <a:t> </a:t>
            </a:r>
            <a:r>
              <a:rPr lang="en-US" altLang="zh-TW" sz="2400" dirty="0"/>
              <a:t>Replace manual delivery of goods by personnel, reducing the use of manpower</a:t>
            </a:r>
          </a:p>
          <a:p>
            <a:pPr marL="342900" indent="-342900">
              <a:spcBef>
                <a:spcPct val="50000"/>
              </a:spcBef>
              <a:buClr>
                <a:srgbClr val="000099"/>
              </a:buClr>
              <a:buFont typeface="Wingdings" panose="05000000000000000000" pitchFamily="2" charset="2"/>
              <a:buChar char="ü"/>
            </a:pPr>
            <a:r>
              <a:rPr lang="en-US" altLang="zh-TW" sz="2400" dirty="0"/>
              <a:t>Personnel reduction operation MO(miss Operate)</a:t>
            </a:r>
          </a:p>
          <a:p>
            <a:pPr marL="342900" indent="-342900">
              <a:spcBef>
                <a:spcPct val="50000"/>
              </a:spcBef>
              <a:buClr>
                <a:srgbClr val="000099"/>
              </a:buClr>
              <a:buFont typeface="Wingdings" panose="05000000000000000000" pitchFamily="2" charset="2"/>
              <a:buChar char="ü"/>
            </a:pPr>
            <a:r>
              <a:rPr lang="en-US" altLang="zh-TW" sz="2400" dirty="0"/>
              <a:t>Easy to operate and control</a:t>
            </a:r>
          </a:p>
          <a:p>
            <a:pPr marL="342900" indent="-342900">
              <a:spcBef>
                <a:spcPct val="50000"/>
              </a:spcBef>
              <a:buClr>
                <a:srgbClr val="000099"/>
              </a:buClr>
              <a:buFont typeface="Wingdings" panose="05000000000000000000" pitchFamily="2" charset="2"/>
              <a:buChar char="ü"/>
            </a:pPr>
            <a:r>
              <a:rPr lang="en-US" altLang="zh-TW" sz="2400" dirty="0"/>
              <a:t>Increase transmission efficiency</a:t>
            </a:r>
          </a:p>
          <a:p>
            <a:pPr marL="342900" indent="-342900">
              <a:spcBef>
                <a:spcPct val="50000"/>
              </a:spcBef>
              <a:buClr>
                <a:srgbClr val="000099"/>
              </a:buClr>
              <a:buFont typeface="Wingdings" panose="05000000000000000000" pitchFamily="2" charset="2"/>
              <a:buChar char="ü"/>
            </a:pPr>
            <a:r>
              <a:rPr lang="en-US" altLang="zh-TW" sz="2400" dirty="0"/>
              <a:t>Increase productivity </a:t>
            </a:r>
            <a:r>
              <a:rPr lang="zh-TW" altLang="en-US" sz="2400" b="1" dirty="0">
                <a:ea typeface="AR MingtiM KSC" pitchFamily="49" charset="-128"/>
                <a:cs typeface="Arial Unicode MS" pitchFamily="34" charset="-120"/>
              </a:rPr>
              <a:t> </a:t>
            </a:r>
            <a:endParaRPr lang="en-US" altLang="zh-TW" sz="2400" b="1" dirty="0">
              <a:ea typeface="AR MingtiM KSC" pitchFamily="49" charset="-128"/>
              <a:cs typeface="Arial Unicode MS" pitchFamily="34" charset="-120"/>
            </a:endParaRPr>
          </a:p>
          <a:p>
            <a:pPr marL="342900" indent="-342900">
              <a:spcBef>
                <a:spcPct val="50000"/>
              </a:spcBef>
              <a:buClr>
                <a:srgbClr val="000099"/>
              </a:buClr>
              <a:buFont typeface="Wingdings" panose="05000000000000000000" pitchFamily="2" charset="2"/>
              <a:buChar char="ü"/>
            </a:pPr>
            <a:r>
              <a:rPr lang="en-US" altLang="zh-TW" sz="2400" dirty="0">
                <a:ea typeface="AR MingtiM KSC" pitchFamily="49" charset="-128"/>
                <a:cs typeface="Arial Unicode MS" pitchFamily="34" charset="-120"/>
              </a:rPr>
              <a:t>High integration with MCS</a:t>
            </a:r>
            <a:r>
              <a:rPr lang="zh-TW" altLang="en-US" sz="2400" dirty="0">
                <a:ea typeface="AR MingtiM KSC" pitchFamily="49" charset="-128"/>
                <a:cs typeface="Arial Unicode MS" pitchFamily="34" charset="-120"/>
              </a:rPr>
              <a:t>     </a:t>
            </a:r>
          </a:p>
          <a:p>
            <a:pPr>
              <a:spcBef>
                <a:spcPct val="50000"/>
              </a:spcBef>
              <a:buClr>
                <a:srgbClr val="000099"/>
              </a:buClr>
            </a:pPr>
            <a:r>
              <a:rPr lang="zh-TW" altLang="en-US" sz="2400" dirty="0">
                <a:ea typeface="AR MingtiM KSC" pitchFamily="49" charset="-128"/>
                <a:cs typeface="Arial Unicode MS" pitchFamily="34" charset="-120"/>
              </a:rPr>
              <a:t> </a:t>
            </a:r>
          </a:p>
        </p:txBody>
      </p:sp>
    </p:spTree>
    <p:extLst>
      <p:ext uri="{BB962C8B-B14F-4D97-AF65-F5344CB8AC3E}">
        <p14:creationId xmlns:p14="http://schemas.microsoft.com/office/powerpoint/2010/main" val="2368550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58800" y="525600"/>
            <a:ext cx="10588042" cy="736534"/>
          </a:xfrm>
        </p:spPr>
        <p:txBody>
          <a:bodyPr/>
          <a:lstStyle/>
          <a:p>
            <a:r>
              <a:rPr lang="en-US" altLang="zh-TW" sz="3600" b="1" dirty="0"/>
              <a:t>1.3 Concept of Stocker Partition Zone </a:t>
            </a:r>
          </a:p>
        </p:txBody>
      </p:sp>
      <p:sp>
        <p:nvSpPr>
          <p:cNvPr id="19460" name="Text Box 4"/>
          <p:cNvSpPr txBox="1">
            <a:spLocks noChangeArrowheads="1"/>
          </p:cNvSpPr>
          <p:nvPr/>
        </p:nvSpPr>
        <p:spPr bwMode="auto">
          <a:xfrm>
            <a:off x="873458" y="1443192"/>
            <a:ext cx="779977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zh-TW" dirty="0">
                <a:ea typeface="+mj-ea"/>
              </a:rPr>
              <a:t>Partition is an entity, zone is a virtual concept, generally a larger Stocker will be divided into two partitions on the left and right, each partition has 101 to 105 zones, when the Stocker completes the partition division,</a:t>
            </a:r>
            <a:r>
              <a:rPr lang="en-US" altLang="zh-TW" dirty="0">
                <a:solidFill>
                  <a:srgbClr val="FF0000"/>
                </a:solidFill>
                <a:ea typeface="+mj-ea"/>
              </a:rPr>
              <a:t> </a:t>
            </a:r>
          </a:p>
          <a:p>
            <a:pPr eaLnBrk="0" hangingPunct="0"/>
            <a:r>
              <a:rPr lang="en-US" altLang="zh-TW" dirty="0">
                <a:solidFill>
                  <a:srgbClr val="FF0000"/>
                </a:solidFill>
                <a:ea typeface="+mj-ea"/>
              </a:rPr>
              <a:t>each shelf belongs to a specific partition, </a:t>
            </a:r>
          </a:p>
          <a:p>
            <a:pPr eaLnBrk="0" hangingPunct="0"/>
            <a:r>
              <a:rPr lang="en-US" altLang="zh-TW" dirty="0">
                <a:solidFill>
                  <a:srgbClr val="FF0000"/>
                </a:solidFill>
                <a:ea typeface="+mj-ea"/>
              </a:rPr>
              <a:t>and does not belong to any zone</a:t>
            </a:r>
            <a:r>
              <a:rPr lang="en-US" altLang="zh-TW" dirty="0">
                <a:ea typeface="+mj-ea"/>
              </a:rPr>
              <a:t>. </a:t>
            </a:r>
          </a:p>
          <a:p>
            <a:pPr eaLnBrk="0" hangingPunct="0"/>
            <a:endParaRPr lang="en-US" altLang="zh-TW" dirty="0">
              <a:ea typeface="+mj-ea"/>
            </a:endParaRPr>
          </a:p>
          <a:p>
            <a:pPr eaLnBrk="0" hangingPunct="0"/>
            <a:r>
              <a:rPr lang="en-US" altLang="zh-TW" dirty="0">
                <a:ea typeface="+mj-ea"/>
              </a:rPr>
              <a:t>Each partition must be divided into zones according </a:t>
            </a:r>
          </a:p>
          <a:p>
            <a:pPr eaLnBrk="0" hangingPunct="0"/>
            <a:r>
              <a:rPr lang="en-US" altLang="zh-TW" dirty="0">
                <a:ea typeface="+mj-ea"/>
              </a:rPr>
              <a:t>to the number of shelves. For example, partition 1 has 50 shelves, </a:t>
            </a:r>
          </a:p>
          <a:p>
            <a:pPr eaLnBrk="0" hangingPunct="0"/>
            <a:r>
              <a:rPr lang="en-US" altLang="zh-TW" dirty="0">
                <a:ea typeface="+mj-ea"/>
              </a:rPr>
              <a:t>which can be divided into 2 101 zones, 10 102 zones, 36 103 zones, and 1 each for 104 zone and 105 zone. </a:t>
            </a:r>
            <a:endParaRPr lang="zh-TW" altLang="en-US" dirty="0">
              <a:ea typeface="+mj-ea"/>
            </a:endParaRPr>
          </a:p>
          <a:p>
            <a:pPr eaLnBrk="0" hangingPunct="0"/>
            <a:r>
              <a:rPr lang="zh-TW" altLang="en-US" dirty="0">
                <a:ea typeface="+mj-ea"/>
              </a:rPr>
              <a:t> </a:t>
            </a:r>
          </a:p>
          <a:p>
            <a:pPr eaLnBrk="0" hangingPunct="0"/>
            <a:r>
              <a:rPr lang="zh-TW" altLang="en-US" dirty="0">
                <a:ea typeface="+mj-ea"/>
              </a:rPr>
              <a:t> </a:t>
            </a:r>
          </a:p>
        </p:txBody>
      </p:sp>
      <p:sp>
        <p:nvSpPr>
          <p:cNvPr id="19461" name="Rectangle 5"/>
          <p:cNvSpPr>
            <a:spLocks noChangeArrowheads="1"/>
          </p:cNvSpPr>
          <p:nvPr/>
        </p:nvSpPr>
        <p:spPr bwMode="auto">
          <a:xfrm>
            <a:off x="3898671" y="4437064"/>
            <a:ext cx="2663825" cy="9350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a:ea typeface="Taipei" charset="-120"/>
              </a:rPr>
              <a:t>Partition 1</a:t>
            </a:r>
          </a:p>
        </p:txBody>
      </p:sp>
      <p:sp>
        <p:nvSpPr>
          <p:cNvPr id="19462" name="Rectangle 6"/>
          <p:cNvSpPr>
            <a:spLocks noChangeArrowheads="1"/>
          </p:cNvSpPr>
          <p:nvPr/>
        </p:nvSpPr>
        <p:spPr bwMode="auto">
          <a:xfrm>
            <a:off x="6562496" y="4437064"/>
            <a:ext cx="2447925" cy="9350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TW">
                <a:ea typeface="Taipei" charset="-120"/>
              </a:rPr>
              <a:t>Partition 2</a:t>
            </a:r>
          </a:p>
        </p:txBody>
      </p:sp>
      <p:sp>
        <p:nvSpPr>
          <p:cNvPr id="19463" name="Rectangle 7"/>
          <p:cNvSpPr>
            <a:spLocks noChangeArrowheads="1"/>
          </p:cNvSpPr>
          <p:nvPr/>
        </p:nvSpPr>
        <p:spPr bwMode="auto">
          <a:xfrm>
            <a:off x="3898670" y="515620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9464" name="Rectangle 8"/>
          <p:cNvSpPr>
            <a:spLocks noChangeArrowheads="1"/>
          </p:cNvSpPr>
          <p:nvPr/>
        </p:nvSpPr>
        <p:spPr bwMode="auto">
          <a:xfrm>
            <a:off x="4114570" y="515620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9465" name="Rectangle 9"/>
          <p:cNvSpPr>
            <a:spLocks noChangeArrowheads="1"/>
          </p:cNvSpPr>
          <p:nvPr/>
        </p:nvSpPr>
        <p:spPr bwMode="auto">
          <a:xfrm>
            <a:off x="4330470" y="515620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9466" name="Rectangle 10"/>
          <p:cNvSpPr>
            <a:spLocks noChangeArrowheads="1"/>
          </p:cNvSpPr>
          <p:nvPr/>
        </p:nvSpPr>
        <p:spPr bwMode="auto">
          <a:xfrm>
            <a:off x="4546370" y="515620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9467" name="Rectangle 11"/>
          <p:cNvSpPr>
            <a:spLocks noChangeArrowheads="1"/>
          </p:cNvSpPr>
          <p:nvPr/>
        </p:nvSpPr>
        <p:spPr bwMode="auto">
          <a:xfrm>
            <a:off x="4762270" y="515620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9468" name="Rectangle 12"/>
          <p:cNvSpPr>
            <a:spLocks noChangeArrowheads="1"/>
          </p:cNvSpPr>
          <p:nvPr/>
        </p:nvSpPr>
        <p:spPr bwMode="auto">
          <a:xfrm>
            <a:off x="4978170" y="515620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9469" name="Rectangle 13"/>
          <p:cNvSpPr>
            <a:spLocks noChangeArrowheads="1"/>
          </p:cNvSpPr>
          <p:nvPr/>
        </p:nvSpPr>
        <p:spPr bwMode="auto">
          <a:xfrm>
            <a:off x="5194070" y="515620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9470" name="Rectangle 14"/>
          <p:cNvSpPr>
            <a:spLocks noChangeArrowheads="1"/>
          </p:cNvSpPr>
          <p:nvPr/>
        </p:nvSpPr>
        <p:spPr bwMode="auto">
          <a:xfrm>
            <a:off x="5409970" y="515620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9471" name="Rectangle 15"/>
          <p:cNvSpPr>
            <a:spLocks noChangeArrowheads="1"/>
          </p:cNvSpPr>
          <p:nvPr/>
        </p:nvSpPr>
        <p:spPr bwMode="auto">
          <a:xfrm>
            <a:off x="5625870" y="515620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9472" name="Rectangle 16"/>
          <p:cNvSpPr>
            <a:spLocks noChangeArrowheads="1"/>
          </p:cNvSpPr>
          <p:nvPr/>
        </p:nvSpPr>
        <p:spPr bwMode="auto">
          <a:xfrm>
            <a:off x="5841770" y="515620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9473" name="Rectangle 17"/>
          <p:cNvSpPr>
            <a:spLocks noChangeArrowheads="1"/>
          </p:cNvSpPr>
          <p:nvPr/>
        </p:nvSpPr>
        <p:spPr bwMode="auto">
          <a:xfrm>
            <a:off x="6057670" y="515620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9474" name="Rectangle 18"/>
          <p:cNvSpPr>
            <a:spLocks noChangeArrowheads="1"/>
          </p:cNvSpPr>
          <p:nvPr/>
        </p:nvSpPr>
        <p:spPr bwMode="auto">
          <a:xfrm>
            <a:off x="3898670" y="443706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9475" name="Rectangle 19"/>
          <p:cNvSpPr>
            <a:spLocks noChangeArrowheads="1"/>
          </p:cNvSpPr>
          <p:nvPr/>
        </p:nvSpPr>
        <p:spPr bwMode="auto">
          <a:xfrm>
            <a:off x="4114570" y="443706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9476" name="Rectangle 20"/>
          <p:cNvSpPr>
            <a:spLocks noChangeArrowheads="1"/>
          </p:cNvSpPr>
          <p:nvPr/>
        </p:nvSpPr>
        <p:spPr bwMode="auto">
          <a:xfrm>
            <a:off x="4330470" y="443706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9477" name="Rectangle 21"/>
          <p:cNvSpPr>
            <a:spLocks noChangeArrowheads="1"/>
          </p:cNvSpPr>
          <p:nvPr/>
        </p:nvSpPr>
        <p:spPr bwMode="auto">
          <a:xfrm>
            <a:off x="4546370" y="443706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9478" name="Rectangle 22"/>
          <p:cNvSpPr>
            <a:spLocks noChangeArrowheads="1"/>
          </p:cNvSpPr>
          <p:nvPr/>
        </p:nvSpPr>
        <p:spPr bwMode="auto">
          <a:xfrm>
            <a:off x="4762270" y="443706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9479" name="Rectangle 23"/>
          <p:cNvSpPr>
            <a:spLocks noChangeArrowheads="1"/>
          </p:cNvSpPr>
          <p:nvPr/>
        </p:nvSpPr>
        <p:spPr bwMode="auto">
          <a:xfrm>
            <a:off x="4978170" y="443706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9480" name="Rectangle 24"/>
          <p:cNvSpPr>
            <a:spLocks noChangeArrowheads="1"/>
          </p:cNvSpPr>
          <p:nvPr/>
        </p:nvSpPr>
        <p:spPr bwMode="auto">
          <a:xfrm>
            <a:off x="5194070" y="443706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9481" name="Rectangle 25"/>
          <p:cNvSpPr>
            <a:spLocks noChangeArrowheads="1"/>
          </p:cNvSpPr>
          <p:nvPr/>
        </p:nvSpPr>
        <p:spPr bwMode="auto">
          <a:xfrm>
            <a:off x="5409970" y="443706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9482" name="Rectangle 26"/>
          <p:cNvSpPr>
            <a:spLocks noChangeArrowheads="1"/>
          </p:cNvSpPr>
          <p:nvPr/>
        </p:nvSpPr>
        <p:spPr bwMode="auto">
          <a:xfrm>
            <a:off x="5625870" y="443706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9483" name="Rectangle 27"/>
          <p:cNvSpPr>
            <a:spLocks noChangeArrowheads="1"/>
          </p:cNvSpPr>
          <p:nvPr/>
        </p:nvSpPr>
        <p:spPr bwMode="auto">
          <a:xfrm>
            <a:off x="5841770" y="443706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9484" name="Rectangle 28"/>
          <p:cNvSpPr>
            <a:spLocks noChangeArrowheads="1"/>
          </p:cNvSpPr>
          <p:nvPr/>
        </p:nvSpPr>
        <p:spPr bwMode="auto">
          <a:xfrm>
            <a:off x="6057670" y="443706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9485" name="Rectangle 29"/>
          <p:cNvSpPr>
            <a:spLocks noChangeArrowheads="1"/>
          </p:cNvSpPr>
          <p:nvPr/>
        </p:nvSpPr>
        <p:spPr bwMode="auto">
          <a:xfrm>
            <a:off x="6273570" y="443706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9486" name="Rectangle 30"/>
          <p:cNvSpPr>
            <a:spLocks noChangeArrowheads="1"/>
          </p:cNvSpPr>
          <p:nvPr/>
        </p:nvSpPr>
        <p:spPr bwMode="auto">
          <a:xfrm>
            <a:off x="6273570" y="515620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9487" name="Rectangle 31"/>
          <p:cNvSpPr>
            <a:spLocks noChangeArrowheads="1"/>
          </p:cNvSpPr>
          <p:nvPr/>
        </p:nvSpPr>
        <p:spPr bwMode="auto">
          <a:xfrm>
            <a:off x="6564083" y="515620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9488" name="Rectangle 32"/>
          <p:cNvSpPr>
            <a:spLocks noChangeArrowheads="1"/>
          </p:cNvSpPr>
          <p:nvPr/>
        </p:nvSpPr>
        <p:spPr bwMode="auto">
          <a:xfrm>
            <a:off x="6779983" y="515620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9489" name="Rectangle 33"/>
          <p:cNvSpPr>
            <a:spLocks noChangeArrowheads="1"/>
          </p:cNvSpPr>
          <p:nvPr/>
        </p:nvSpPr>
        <p:spPr bwMode="auto">
          <a:xfrm>
            <a:off x="6995883" y="515620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9490" name="Rectangle 34"/>
          <p:cNvSpPr>
            <a:spLocks noChangeArrowheads="1"/>
          </p:cNvSpPr>
          <p:nvPr/>
        </p:nvSpPr>
        <p:spPr bwMode="auto">
          <a:xfrm>
            <a:off x="7211783" y="515620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9491" name="Rectangle 35"/>
          <p:cNvSpPr>
            <a:spLocks noChangeArrowheads="1"/>
          </p:cNvSpPr>
          <p:nvPr/>
        </p:nvSpPr>
        <p:spPr bwMode="auto">
          <a:xfrm>
            <a:off x="7427683" y="515620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9492" name="Rectangle 36"/>
          <p:cNvSpPr>
            <a:spLocks noChangeArrowheads="1"/>
          </p:cNvSpPr>
          <p:nvPr/>
        </p:nvSpPr>
        <p:spPr bwMode="auto">
          <a:xfrm>
            <a:off x="7643583" y="515620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9493" name="Rectangle 37"/>
          <p:cNvSpPr>
            <a:spLocks noChangeArrowheads="1"/>
          </p:cNvSpPr>
          <p:nvPr/>
        </p:nvSpPr>
        <p:spPr bwMode="auto">
          <a:xfrm>
            <a:off x="7859483" y="515620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9494" name="Rectangle 38"/>
          <p:cNvSpPr>
            <a:spLocks noChangeArrowheads="1"/>
          </p:cNvSpPr>
          <p:nvPr/>
        </p:nvSpPr>
        <p:spPr bwMode="auto">
          <a:xfrm>
            <a:off x="8075383" y="515620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9495" name="Rectangle 39"/>
          <p:cNvSpPr>
            <a:spLocks noChangeArrowheads="1"/>
          </p:cNvSpPr>
          <p:nvPr/>
        </p:nvSpPr>
        <p:spPr bwMode="auto">
          <a:xfrm>
            <a:off x="8291283" y="515620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9496" name="Rectangle 40"/>
          <p:cNvSpPr>
            <a:spLocks noChangeArrowheads="1"/>
          </p:cNvSpPr>
          <p:nvPr/>
        </p:nvSpPr>
        <p:spPr bwMode="auto">
          <a:xfrm>
            <a:off x="8507183" y="515620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9497" name="Rectangle 41"/>
          <p:cNvSpPr>
            <a:spLocks noChangeArrowheads="1"/>
          </p:cNvSpPr>
          <p:nvPr/>
        </p:nvSpPr>
        <p:spPr bwMode="auto">
          <a:xfrm>
            <a:off x="8723083" y="5156200"/>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9498" name="Rectangle 42"/>
          <p:cNvSpPr>
            <a:spLocks noChangeArrowheads="1"/>
          </p:cNvSpPr>
          <p:nvPr/>
        </p:nvSpPr>
        <p:spPr bwMode="auto">
          <a:xfrm>
            <a:off x="6562495" y="443706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9499" name="Rectangle 43"/>
          <p:cNvSpPr>
            <a:spLocks noChangeArrowheads="1"/>
          </p:cNvSpPr>
          <p:nvPr/>
        </p:nvSpPr>
        <p:spPr bwMode="auto">
          <a:xfrm>
            <a:off x="6778395" y="443706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9500" name="Rectangle 44"/>
          <p:cNvSpPr>
            <a:spLocks noChangeArrowheads="1"/>
          </p:cNvSpPr>
          <p:nvPr/>
        </p:nvSpPr>
        <p:spPr bwMode="auto">
          <a:xfrm>
            <a:off x="6994295" y="443706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9501" name="Rectangle 45"/>
          <p:cNvSpPr>
            <a:spLocks noChangeArrowheads="1"/>
          </p:cNvSpPr>
          <p:nvPr/>
        </p:nvSpPr>
        <p:spPr bwMode="auto">
          <a:xfrm>
            <a:off x="7210195" y="443706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9502" name="Rectangle 46"/>
          <p:cNvSpPr>
            <a:spLocks noChangeArrowheads="1"/>
          </p:cNvSpPr>
          <p:nvPr/>
        </p:nvSpPr>
        <p:spPr bwMode="auto">
          <a:xfrm>
            <a:off x="7426095" y="443706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9503" name="Rectangle 47"/>
          <p:cNvSpPr>
            <a:spLocks noChangeArrowheads="1"/>
          </p:cNvSpPr>
          <p:nvPr/>
        </p:nvSpPr>
        <p:spPr bwMode="auto">
          <a:xfrm>
            <a:off x="7641995" y="443706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9504" name="Rectangle 48"/>
          <p:cNvSpPr>
            <a:spLocks noChangeArrowheads="1"/>
          </p:cNvSpPr>
          <p:nvPr/>
        </p:nvSpPr>
        <p:spPr bwMode="auto">
          <a:xfrm>
            <a:off x="7857895" y="443706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9505" name="Rectangle 49"/>
          <p:cNvSpPr>
            <a:spLocks noChangeArrowheads="1"/>
          </p:cNvSpPr>
          <p:nvPr/>
        </p:nvSpPr>
        <p:spPr bwMode="auto">
          <a:xfrm>
            <a:off x="8073795" y="443706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9506" name="Rectangle 50"/>
          <p:cNvSpPr>
            <a:spLocks noChangeArrowheads="1"/>
          </p:cNvSpPr>
          <p:nvPr/>
        </p:nvSpPr>
        <p:spPr bwMode="auto">
          <a:xfrm>
            <a:off x="8289695" y="443706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9507" name="Rectangle 51"/>
          <p:cNvSpPr>
            <a:spLocks noChangeArrowheads="1"/>
          </p:cNvSpPr>
          <p:nvPr/>
        </p:nvSpPr>
        <p:spPr bwMode="auto">
          <a:xfrm>
            <a:off x="8505595" y="443706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9508" name="Rectangle 52"/>
          <p:cNvSpPr>
            <a:spLocks noChangeArrowheads="1"/>
          </p:cNvSpPr>
          <p:nvPr/>
        </p:nvSpPr>
        <p:spPr bwMode="auto">
          <a:xfrm>
            <a:off x="8721495" y="4437063"/>
            <a:ext cx="215900" cy="215900"/>
          </a:xfrm>
          <a:prstGeom prst="rect">
            <a:avLst/>
          </a:prstGeom>
          <a:solidFill>
            <a:schemeClr val="accent1"/>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9509" name="Rectangle 53"/>
          <p:cNvSpPr>
            <a:spLocks noChangeArrowheads="1"/>
          </p:cNvSpPr>
          <p:nvPr/>
        </p:nvSpPr>
        <p:spPr bwMode="auto">
          <a:xfrm>
            <a:off x="8938983" y="4795839"/>
            <a:ext cx="144462"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9510" name="Rectangle 54"/>
          <p:cNvSpPr>
            <a:spLocks noChangeArrowheads="1"/>
          </p:cNvSpPr>
          <p:nvPr/>
        </p:nvSpPr>
        <p:spPr bwMode="auto">
          <a:xfrm>
            <a:off x="3825646" y="4795839"/>
            <a:ext cx="144463"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9511" name="Text Box 55"/>
          <p:cNvSpPr txBox="1">
            <a:spLocks noChangeArrowheads="1"/>
          </p:cNvSpPr>
          <p:nvPr/>
        </p:nvSpPr>
        <p:spPr bwMode="auto">
          <a:xfrm>
            <a:off x="9181358" y="4806394"/>
            <a:ext cx="9828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dirty="0">
                <a:ea typeface="Taipei" charset="-120"/>
              </a:rPr>
              <a:t>Stocker  </a:t>
            </a:r>
          </a:p>
        </p:txBody>
      </p:sp>
      <p:sp>
        <p:nvSpPr>
          <p:cNvPr id="19512" name="Rectangle 56"/>
          <p:cNvSpPr>
            <a:spLocks noChangeArrowheads="1"/>
          </p:cNvSpPr>
          <p:nvPr/>
        </p:nvSpPr>
        <p:spPr bwMode="auto">
          <a:xfrm>
            <a:off x="6143583" y="2668073"/>
            <a:ext cx="8771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dirty="0">
                <a:ea typeface="Taipei" charset="-120"/>
              </a:rPr>
              <a:t>Stocker</a:t>
            </a:r>
          </a:p>
        </p:txBody>
      </p:sp>
      <p:sp>
        <p:nvSpPr>
          <p:cNvPr id="19513" name="Line 57"/>
          <p:cNvSpPr>
            <a:spLocks noChangeShapeType="1"/>
          </p:cNvSpPr>
          <p:nvPr/>
        </p:nvSpPr>
        <p:spPr bwMode="auto">
          <a:xfrm flipV="1">
            <a:off x="6968133" y="2492376"/>
            <a:ext cx="792163"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9514" name="Text Box 58"/>
          <p:cNvSpPr txBox="1">
            <a:spLocks noChangeArrowheads="1"/>
          </p:cNvSpPr>
          <p:nvPr/>
        </p:nvSpPr>
        <p:spPr bwMode="auto">
          <a:xfrm>
            <a:off x="7760296" y="2205038"/>
            <a:ext cx="116236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a:solidFill>
                  <a:srgbClr val="FF3300"/>
                </a:solidFill>
                <a:ea typeface="Taipei" charset="-120"/>
              </a:rPr>
              <a:t>Partition 1</a:t>
            </a:r>
          </a:p>
        </p:txBody>
      </p:sp>
      <p:sp>
        <p:nvSpPr>
          <p:cNvPr id="19515" name="Text Box 59"/>
          <p:cNvSpPr txBox="1">
            <a:spLocks noChangeArrowheads="1"/>
          </p:cNvSpPr>
          <p:nvPr/>
        </p:nvSpPr>
        <p:spPr bwMode="auto">
          <a:xfrm>
            <a:off x="7760296" y="3230680"/>
            <a:ext cx="116236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dirty="0">
                <a:solidFill>
                  <a:srgbClr val="FF3300"/>
                </a:solidFill>
                <a:ea typeface="Taipei" charset="-120"/>
              </a:rPr>
              <a:t>Partition 2</a:t>
            </a:r>
          </a:p>
        </p:txBody>
      </p:sp>
      <p:sp>
        <p:nvSpPr>
          <p:cNvPr id="19516" name="Text Box 60"/>
          <p:cNvSpPr txBox="1">
            <a:spLocks noChangeArrowheads="1"/>
          </p:cNvSpPr>
          <p:nvPr/>
        </p:nvSpPr>
        <p:spPr bwMode="auto">
          <a:xfrm>
            <a:off x="9645606" y="1357056"/>
            <a:ext cx="9929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dirty="0">
                <a:solidFill>
                  <a:srgbClr val="0000FF"/>
                </a:solidFill>
                <a:ea typeface="Taipei" charset="-120"/>
              </a:rPr>
              <a:t>101 zone</a:t>
            </a:r>
            <a:r>
              <a:rPr lang="en-US" altLang="zh-TW" dirty="0">
                <a:ea typeface="Taipei" charset="-120"/>
              </a:rPr>
              <a:t> </a:t>
            </a:r>
          </a:p>
        </p:txBody>
      </p:sp>
      <p:sp>
        <p:nvSpPr>
          <p:cNvPr id="19517" name="Text Box 61"/>
          <p:cNvSpPr txBox="1">
            <a:spLocks noChangeArrowheads="1"/>
          </p:cNvSpPr>
          <p:nvPr/>
        </p:nvSpPr>
        <p:spPr bwMode="auto">
          <a:xfrm>
            <a:off x="9631958" y="1628775"/>
            <a:ext cx="9929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a:solidFill>
                  <a:srgbClr val="0000FF"/>
                </a:solidFill>
                <a:ea typeface="Taipei" charset="-120"/>
              </a:rPr>
              <a:t>102 zone</a:t>
            </a:r>
            <a:r>
              <a:rPr lang="en-US" altLang="zh-TW">
                <a:ea typeface="Taipei" charset="-120"/>
              </a:rPr>
              <a:t> </a:t>
            </a:r>
          </a:p>
        </p:txBody>
      </p:sp>
      <p:sp>
        <p:nvSpPr>
          <p:cNvPr id="19518" name="Text Box 62"/>
          <p:cNvSpPr txBox="1">
            <a:spLocks noChangeArrowheads="1"/>
          </p:cNvSpPr>
          <p:nvPr/>
        </p:nvSpPr>
        <p:spPr bwMode="auto">
          <a:xfrm>
            <a:off x="9631958" y="1917700"/>
            <a:ext cx="9929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a:solidFill>
                  <a:srgbClr val="0000FF"/>
                </a:solidFill>
                <a:ea typeface="Taipei" charset="-120"/>
              </a:rPr>
              <a:t>103 zone</a:t>
            </a:r>
            <a:r>
              <a:rPr lang="en-US" altLang="zh-TW">
                <a:ea typeface="Taipei" charset="-120"/>
              </a:rPr>
              <a:t> </a:t>
            </a:r>
          </a:p>
        </p:txBody>
      </p:sp>
      <p:sp>
        <p:nvSpPr>
          <p:cNvPr id="19519" name="Text Box 63"/>
          <p:cNvSpPr txBox="1">
            <a:spLocks noChangeArrowheads="1"/>
          </p:cNvSpPr>
          <p:nvPr/>
        </p:nvSpPr>
        <p:spPr bwMode="auto">
          <a:xfrm>
            <a:off x="9631958" y="2205038"/>
            <a:ext cx="9929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a:solidFill>
                  <a:srgbClr val="0000FF"/>
                </a:solidFill>
                <a:ea typeface="Taipei" charset="-120"/>
              </a:rPr>
              <a:t>104 zone</a:t>
            </a:r>
            <a:r>
              <a:rPr lang="en-US" altLang="zh-TW">
                <a:ea typeface="Taipei" charset="-120"/>
              </a:rPr>
              <a:t> </a:t>
            </a:r>
          </a:p>
        </p:txBody>
      </p:sp>
      <p:sp>
        <p:nvSpPr>
          <p:cNvPr id="19520" name="Text Box 64"/>
          <p:cNvSpPr txBox="1">
            <a:spLocks noChangeArrowheads="1"/>
          </p:cNvSpPr>
          <p:nvPr/>
        </p:nvSpPr>
        <p:spPr bwMode="auto">
          <a:xfrm>
            <a:off x="9631958" y="2420938"/>
            <a:ext cx="9929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a:solidFill>
                  <a:srgbClr val="0000FF"/>
                </a:solidFill>
                <a:ea typeface="Taipei" charset="-120"/>
              </a:rPr>
              <a:t>105 zone</a:t>
            </a:r>
            <a:r>
              <a:rPr lang="en-US" altLang="zh-TW">
                <a:ea typeface="Taipei" charset="-120"/>
              </a:rPr>
              <a:t> </a:t>
            </a:r>
          </a:p>
        </p:txBody>
      </p:sp>
      <p:sp>
        <p:nvSpPr>
          <p:cNvPr id="19521" name="Text Box 65"/>
          <p:cNvSpPr txBox="1">
            <a:spLocks noChangeArrowheads="1"/>
          </p:cNvSpPr>
          <p:nvPr/>
        </p:nvSpPr>
        <p:spPr bwMode="auto">
          <a:xfrm>
            <a:off x="9703396" y="2781300"/>
            <a:ext cx="9929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dirty="0">
                <a:solidFill>
                  <a:srgbClr val="0000FF"/>
                </a:solidFill>
                <a:ea typeface="Taipei" charset="-120"/>
              </a:rPr>
              <a:t>101 zone</a:t>
            </a:r>
            <a:r>
              <a:rPr lang="en-US" altLang="zh-TW" dirty="0">
                <a:ea typeface="Taipei" charset="-120"/>
              </a:rPr>
              <a:t> </a:t>
            </a:r>
          </a:p>
        </p:txBody>
      </p:sp>
      <p:sp>
        <p:nvSpPr>
          <p:cNvPr id="19522" name="Text Box 66"/>
          <p:cNvSpPr txBox="1">
            <a:spLocks noChangeArrowheads="1"/>
          </p:cNvSpPr>
          <p:nvPr/>
        </p:nvSpPr>
        <p:spPr bwMode="auto">
          <a:xfrm>
            <a:off x="9703396" y="2997200"/>
            <a:ext cx="9929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a:solidFill>
                  <a:srgbClr val="0000FF"/>
                </a:solidFill>
                <a:ea typeface="Taipei" charset="-120"/>
              </a:rPr>
              <a:t>102 zone</a:t>
            </a:r>
            <a:r>
              <a:rPr lang="en-US" altLang="zh-TW">
                <a:ea typeface="Taipei" charset="-120"/>
              </a:rPr>
              <a:t> </a:t>
            </a:r>
          </a:p>
        </p:txBody>
      </p:sp>
      <p:sp>
        <p:nvSpPr>
          <p:cNvPr id="19523" name="Text Box 67"/>
          <p:cNvSpPr txBox="1">
            <a:spLocks noChangeArrowheads="1"/>
          </p:cNvSpPr>
          <p:nvPr/>
        </p:nvSpPr>
        <p:spPr bwMode="auto">
          <a:xfrm>
            <a:off x="9703396" y="3286125"/>
            <a:ext cx="9929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a:solidFill>
                  <a:srgbClr val="0000FF"/>
                </a:solidFill>
                <a:ea typeface="Taipei" charset="-120"/>
              </a:rPr>
              <a:t>103 zone</a:t>
            </a:r>
            <a:r>
              <a:rPr lang="en-US" altLang="zh-TW">
                <a:ea typeface="Taipei" charset="-120"/>
              </a:rPr>
              <a:t> </a:t>
            </a:r>
          </a:p>
        </p:txBody>
      </p:sp>
      <p:sp>
        <p:nvSpPr>
          <p:cNvPr id="19524" name="Text Box 68"/>
          <p:cNvSpPr txBox="1">
            <a:spLocks noChangeArrowheads="1"/>
          </p:cNvSpPr>
          <p:nvPr/>
        </p:nvSpPr>
        <p:spPr bwMode="auto">
          <a:xfrm>
            <a:off x="9703396" y="3573463"/>
            <a:ext cx="9929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a:solidFill>
                  <a:srgbClr val="0000FF"/>
                </a:solidFill>
                <a:ea typeface="Taipei" charset="-120"/>
              </a:rPr>
              <a:t>104 zone</a:t>
            </a:r>
            <a:r>
              <a:rPr lang="en-US" altLang="zh-TW">
                <a:ea typeface="Taipei" charset="-120"/>
              </a:rPr>
              <a:t> </a:t>
            </a:r>
          </a:p>
        </p:txBody>
      </p:sp>
      <p:sp>
        <p:nvSpPr>
          <p:cNvPr id="19525" name="Text Box 69"/>
          <p:cNvSpPr txBox="1">
            <a:spLocks noChangeArrowheads="1"/>
          </p:cNvSpPr>
          <p:nvPr/>
        </p:nvSpPr>
        <p:spPr bwMode="auto">
          <a:xfrm>
            <a:off x="9703396" y="3862388"/>
            <a:ext cx="9929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a:solidFill>
                  <a:srgbClr val="0000FF"/>
                </a:solidFill>
                <a:ea typeface="Taipei" charset="-120"/>
              </a:rPr>
              <a:t>105 zone</a:t>
            </a:r>
            <a:r>
              <a:rPr lang="en-US" altLang="zh-TW">
                <a:ea typeface="Taipei" charset="-120"/>
              </a:rPr>
              <a:t> </a:t>
            </a:r>
          </a:p>
        </p:txBody>
      </p:sp>
      <p:sp>
        <p:nvSpPr>
          <p:cNvPr id="19526" name="Line 70"/>
          <p:cNvSpPr>
            <a:spLocks noChangeShapeType="1"/>
          </p:cNvSpPr>
          <p:nvPr/>
        </p:nvSpPr>
        <p:spPr bwMode="auto">
          <a:xfrm>
            <a:off x="6968132" y="2852739"/>
            <a:ext cx="719138"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9527" name="Line 71"/>
          <p:cNvSpPr>
            <a:spLocks noChangeShapeType="1"/>
          </p:cNvSpPr>
          <p:nvPr/>
        </p:nvSpPr>
        <p:spPr bwMode="auto">
          <a:xfrm flipV="1">
            <a:off x="8984257" y="1628775"/>
            <a:ext cx="719138"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9528" name="Line 72"/>
          <p:cNvSpPr>
            <a:spLocks noChangeShapeType="1"/>
          </p:cNvSpPr>
          <p:nvPr/>
        </p:nvSpPr>
        <p:spPr bwMode="auto">
          <a:xfrm flipV="1">
            <a:off x="8984257" y="1844675"/>
            <a:ext cx="64770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9529" name="Line 73"/>
          <p:cNvSpPr>
            <a:spLocks noChangeShapeType="1"/>
          </p:cNvSpPr>
          <p:nvPr/>
        </p:nvSpPr>
        <p:spPr bwMode="auto">
          <a:xfrm flipV="1">
            <a:off x="8984257" y="2133601"/>
            <a:ext cx="647700" cy="142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9530" name="Line 74"/>
          <p:cNvSpPr>
            <a:spLocks noChangeShapeType="1"/>
          </p:cNvSpPr>
          <p:nvPr/>
        </p:nvSpPr>
        <p:spPr bwMode="auto">
          <a:xfrm>
            <a:off x="9055695" y="2276476"/>
            <a:ext cx="576262"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9531" name="Line 75"/>
          <p:cNvSpPr>
            <a:spLocks noChangeShapeType="1"/>
          </p:cNvSpPr>
          <p:nvPr/>
        </p:nvSpPr>
        <p:spPr bwMode="auto">
          <a:xfrm>
            <a:off x="8984257" y="2276476"/>
            <a:ext cx="647700"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9532" name="Line 76"/>
          <p:cNvSpPr>
            <a:spLocks noChangeShapeType="1"/>
          </p:cNvSpPr>
          <p:nvPr/>
        </p:nvSpPr>
        <p:spPr bwMode="auto">
          <a:xfrm flipV="1">
            <a:off x="8984258" y="2997201"/>
            <a:ext cx="792163"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9533" name="Line 77"/>
          <p:cNvSpPr>
            <a:spLocks noChangeShapeType="1"/>
          </p:cNvSpPr>
          <p:nvPr/>
        </p:nvSpPr>
        <p:spPr bwMode="auto">
          <a:xfrm flipV="1">
            <a:off x="8984258" y="3213101"/>
            <a:ext cx="792163"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9534" name="Line 78"/>
          <p:cNvSpPr>
            <a:spLocks noChangeShapeType="1"/>
          </p:cNvSpPr>
          <p:nvPr/>
        </p:nvSpPr>
        <p:spPr bwMode="auto">
          <a:xfrm>
            <a:off x="8984257" y="3357564"/>
            <a:ext cx="719138" cy="142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9535" name="Line 79"/>
          <p:cNvSpPr>
            <a:spLocks noChangeShapeType="1"/>
          </p:cNvSpPr>
          <p:nvPr/>
        </p:nvSpPr>
        <p:spPr bwMode="auto">
          <a:xfrm>
            <a:off x="8984257" y="3357564"/>
            <a:ext cx="719138" cy="3587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9536" name="Line 80"/>
          <p:cNvSpPr>
            <a:spLocks noChangeShapeType="1"/>
          </p:cNvSpPr>
          <p:nvPr/>
        </p:nvSpPr>
        <p:spPr bwMode="auto">
          <a:xfrm>
            <a:off x="8984257" y="3357563"/>
            <a:ext cx="719138"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9537" name="Text Box 81"/>
          <p:cNvSpPr txBox="1">
            <a:spLocks noChangeArrowheads="1"/>
          </p:cNvSpPr>
          <p:nvPr/>
        </p:nvSpPr>
        <p:spPr bwMode="auto">
          <a:xfrm>
            <a:off x="5965595" y="5561013"/>
            <a:ext cx="58381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a:ea typeface="Taipei" charset="-120"/>
              </a:rPr>
              <a:t>shelf</a:t>
            </a:r>
          </a:p>
        </p:txBody>
      </p:sp>
      <p:sp>
        <p:nvSpPr>
          <p:cNvPr id="19538" name="Line 82"/>
          <p:cNvSpPr>
            <a:spLocks noChangeShapeType="1"/>
          </p:cNvSpPr>
          <p:nvPr/>
        </p:nvSpPr>
        <p:spPr bwMode="auto">
          <a:xfrm flipV="1">
            <a:off x="6346595" y="5300663"/>
            <a:ext cx="0"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9539" name="Text Box 83"/>
          <p:cNvSpPr txBox="1">
            <a:spLocks noChangeArrowheads="1"/>
          </p:cNvSpPr>
          <p:nvPr/>
        </p:nvSpPr>
        <p:spPr bwMode="auto">
          <a:xfrm>
            <a:off x="3754208" y="5300663"/>
            <a:ext cx="12926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a:solidFill>
                  <a:srgbClr val="0000FF"/>
                </a:solidFill>
                <a:ea typeface="Taipei" charset="-120"/>
              </a:rPr>
              <a:t>101 zone=  2</a:t>
            </a:r>
            <a:r>
              <a:rPr lang="en-US" altLang="zh-TW">
                <a:ea typeface="Taipei" charset="-120"/>
              </a:rPr>
              <a:t> </a:t>
            </a:r>
          </a:p>
        </p:txBody>
      </p:sp>
      <p:sp>
        <p:nvSpPr>
          <p:cNvPr id="19540" name="Text Box 84"/>
          <p:cNvSpPr txBox="1">
            <a:spLocks noChangeArrowheads="1"/>
          </p:cNvSpPr>
          <p:nvPr/>
        </p:nvSpPr>
        <p:spPr bwMode="auto">
          <a:xfrm>
            <a:off x="3754209" y="5540375"/>
            <a:ext cx="125098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a:solidFill>
                  <a:srgbClr val="0000FF"/>
                </a:solidFill>
                <a:ea typeface="Taipei" charset="-120"/>
              </a:rPr>
              <a:t>102 zone=10</a:t>
            </a:r>
            <a:endParaRPr lang="en-US" altLang="zh-TW">
              <a:ea typeface="Taipei" charset="-120"/>
            </a:endParaRPr>
          </a:p>
        </p:txBody>
      </p:sp>
      <p:sp>
        <p:nvSpPr>
          <p:cNvPr id="19541" name="Text Box 85"/>
          <p:cNvSpPr txBox="1">
            <a:spLocks noChangeArrowheads="1"/>
          </p:cNvSpPr>
          <p:nvPr/>
        </p:nvSpPr>
        <p:spPr bwMode="auto">
          <a:xfrm>
            <a:off x="3754209" y="5726113"/>
            <a:ext cx="13038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a:solidFill>
                  <a:srgbClr val="0000FF"/>
                </a:solidFill>
                <a:ea typeface="Taipei" charset="-120"/>
              </a:rPr>
              <a:t>103 zone=36</a:t>
            </a:r>
            <a:r>
              <a:rPr lang="en-US" altLang="zh-TW">
                <a:ea typeface="Taipei" charset="-120"/>
              </a:rPr>
              <a:t> </a:t>
            </a:r>
          </a:p>
        </p:txBody>
      </p:sp>
      <p:sp>
        <p:nvSpPr>
          <p:cNvPr id="19542" name="Text Box 86"/>
          <p:cNvSpPr txBox="1">
            <a:spLocks noChangeArrowheads="1"/>
          </p:cNvSpPr>
          <p:nvPr/>
        </p:nvSpPr>
        <p:spPr bwMode="auto">
          <a:xfrm>
            <a:off x="3754208" y="5942013"/>
            <a:ext cx="12926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a:solidFill>
                  <a:srgbClr val="0000FF"/>
                </a:solidFill>
                <a:ea typeface="Taipei" charset="-120"/>
              </a:rPr>
              <a:t>104 zone=  1</a:t>
            </a:r>
            <a:r>
              <a:rPr lang="en-US" altLang="zh-TW">
                <a:ea typeface="Taipei" charset="-120"/>
              </a:rPr>
              <a:t> </a:t>
            </a:r>
          </a:p>
        </p:txBody>
      </p:sp>
      <p:sp>
        <p:nvSpPr>
          <p:cNvPr id="19543" name="Text Box 87"/>
          <p:cNvSpPr txBox="1">
            <a:spLocks noChangeArrowheads="1"/>
          </p:cNvSpPr>
          <p:nvPr/>
        </p:nvSpPr>
        <p:spPr bwMode="auto">
          <a:xfrm>
            <a:off x="3754208" y="6157913"/>
            <a:ext cx="12926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a:solidFill>
                  <a:srgbClr val="0000FF"/>
                </a:solidFill>
                <a:ea typeface="Taipei" charset="-120"/>
              </a:rPr>
              <a:t>105 zone=  1</a:t>
            </a:r>
            <a:r>
              <a:rPr lang="en-US" altLang="zh-TW">
                <a:ea typeface="Taipei" charset="-120"/>
              </a:rPr>
              <a:t> </a:t>
            </a:r>
          </a:p>
        </p:txBody>
      </p:sp>
      <p:sp>
        <p:nvSpPr>
          <p:cNvPr id="19544" name="Text Box 88"/>
          <p:cNvSpPr txBox="1">
            <a:spLocks noChangeArrowheads="1"/>
          </p:cNvSpPr>
          <p:nvPr/>
        </p:nvSpPr>
        <p:spPr bwMode="auto">
          <a:xfrm>
            <a:off x="7715020" y="5300663"/>
            <a:ext cx="12926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a:solidFill>
                  <a:srgbClr val="0000FF"/>
                </a:solidFill>
                <a:ea typeface="Taipei" charset="-120"/>
              </a:rPr>
              <a:t>101 zone=  2</a:t>
            </a:r>
            <a:r>
              <a:rPr lang="en-US" altLang="zh-TW">
                <a:ea typeface="Taipei" charset="-120"/>
              </a:rPr>
              <a:t> </a:t>
            </a:r>
          </a:p>
        </p:txBody>
      </p:sp>
      <p:sp>
        <p:nvSpPr>
          <p:cNvPr id="19545" name="Text Box 89"/>
          <p:cNvSpPr txBox="1">
            <a:spLocks noChangeArrowheads="1"/>
          </p:cNvSpPr>
          <p:nvPr/>
        </p:nvSpPr>
        <p:spPr bwMode="auto">
          <a:xfrm>
            <a:off x="7715021" y="5540375"/>
            <a:ext cx="123976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a:solidFill>
                  <a:srgbClr val="0000FF"/>
                </a:solidFill>
                <a:ea typeface="Taipei" charset="-120"/>
              </a:rPr>
              <a:t>102 zone=  2</a:t>
            </a:r>
            <a:endParaRPr lang="en-US" altLang="zh-TW">
              <a:ea typeface="Taipei" charset="-120"/>
            </a:endParaRPr>
          </a:p>
        </p:txBody>
      </p:sp>
      <p:sp>
        <p:nvSpPr>
          <p:cNvPr id="19546" name="Text Box 90"/>
          <p:cNvSpPr txBox="1">
            <a:spLocks noChangeArrowheads="1"/>
          </p:cNvSpPr>
          <p:nvPr/>
        </p:nvSpPr>
        <p:spPr bwMode="auto">
          <a:xfrm>
            <a:off x="7715021" y="5726113"/>
            <a:ext cx="13038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a:solidFill>
                  <a:srgbClr val="0000FF"/>
                </a:solidFill>
                <a:ea typeface="Taipei" charset="-120"/>
              </a:rPr>
              <a:t>103 zone=16</a:t>
            </a:r>
            <a:r>
              <a:rPr lang="en-US" altLang="zh-TW">
                <a:ea typeface="Taipei" charset="-120"/>
              </a:rPr>
              <a:t> </a:t>
            </a:r>
          </a:p>
        </p:txBody>
      </p:sp>
      <p:sp>
        <p:nvSpPr>
          <p:cNvPr id="19547" name="Text Box 91"/>
          <p:cNvSpPr txBox="1">
            <a:spLocks noChangeArrowheads="1"/>
          </p:cNvSpPr>
          <p:nvPr/>
        </p:nvSpPr>
        <p:spPr bwMode="auto">
          <a:xfrm>
            <a:off x="7715020" y="5949950"/>
            <a:ext cx="12926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a:solidFill>
                  <a:srgbClr val="0000FF"/>
                </a:solidFill>
                <a:ea typeface="Taipei" charset="-120"/>
              </a:rPr>
              <a:t>104 zone=  1</a:t>
            </a:r>
            <a:r>
              <a:rPr lang="en-US" altLang="zh-TW">
                <a:ea typeface="Taipei" charset="-120"/>
              </a:rPr>
              <a:t> </a:t>
            </a:r>
          </a:p>
        </p:txBody>
      </p:sp>
      <p:sp>
        <p:nvSpPr>
          <p:cNvPr id="19548" name="Text Box 92"/>
          <p:cNvSpPr txBox="1">
            <a:spLocks noChangeArrowheads="1"/>
          </p:cNvSpPr>
          <p:nvPr/>
        </p:nvSpPr>
        <p:spPr bwMode="auto">
          <a:xfrm>
            <a:off x="7715020" y="6157913"/>
            <a:ext cx="12926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sz="1600">
                <a:solidFill>
                  <a:srgbClr val="0000FF"/>
                </a:solidFill>
                <a:ea typeface="Taipei" charset="-120"/>
              </a:rPr>
              <a:t>105 zone=  1</a:t>
            </a:r>
            <a:r>
              <a:rPr lang="en-US" altLang="zh-TW">
                <a:ea typeface="Taipei" charset="-120"/>
              </a:rPr>
              <a:t> </a:t>
            </a:r>
          </a:p>
        </p:txBody>
      </p:sp>
      <p:sp>
        <p:nvSpPr>
          <p:cNvPr id="19549" name="AutoShape 93"/>
          <p:cNvSpPr>
            <a:spLocks noChangeArrowheads="1"/>
          </p:cNvSpPr>
          <p:nvPr/>
        </p:nvSpPr>
        <p:spPr bwMode="auto">
          <a:xfrm>
            <a:off x="3898670" y="4365625"/>
            <a:ext cx="215900" cy="287338"/>
          </a:xfrm>
          <a:prstGeom prst="can">
            <a:avLst>
              <a:gd name="adj" fmla="val 33272"/>
            </a:avLst>
          </a:prstGeom>
          <a:solidFill>
            <a:srgbClr val="0000FF">
              <a:alpha val="5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9550" name="Text Box 94"/>
          <p:cNvSpPr txBox="1">
            <a:spLocks noChangeArrowheads="1"/>
          </p:cNvSpPr>
          <p:nvPr/>
        </p:nvSpPr>
        <p:spPr bwMode="auto">
          <a:xfrm>
            <a:off x="3274783" y="3987801"/>
            <a:ext cx="45878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1400" b="1">
                <a:solidFill>
                  <a:srgbClr val="0066FF"/>
                </a:solidFill>
              </a:rPr>
              <a:t>101</a:t>
            </a:r>
          </a:p>
        </p:txBody>
      </p:sp>
      <p:sp>
        <p:nvSpPr>
          <p:cNvPr id="19551" name="Text Box 95"/>
          <p:cNvSpPr txBox="1">
            <a:spLocks noChangeArrowheads="1"/>
          </p:cNvSpPr>
          <p:nvPr/>
        </p:nvSpPr>
        <p:spPr bwMode="auto">
          <a:xfrm>
            <a:off x="3587520" y="3789364"/>
            <a:ext cx="45878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1400" b="1">
                <a:solidFill>
                  <a:srgbClr val="0066FF"/>
                </a:solidFill>
              </a:rPr>
              <a:t>102</a:t>
            </a:r>
          </a:p>
        </p:txBody>
      </p:sp>
      <p:sp>
        <p:nvSpPr>
          <p:cNvPr id="19552" name="Text Box 96"/>
          <p:cNvSpPr txBox="1">
            <a:spLocks noChangeArrowheads="1"/>
          </p:cNvSpPr>
          <p:nvPr/>
        </p:nvSpPr>
        <p:spPr bwMode="auto">
          <a:xfrm>
            <a:off x="3946295" y="3789364"/>
            <a:ext cx="45878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1400" b="1">
                <a:solidFill>
                  <a:srgbClr val="0066FF"/>
                </a:solidFill>
              </a:rPr>
              <a:t>103</a:t>
            </a:r>
          </a:p>
        </p:txBody>
      </p:sp>
      <p:sp>
        <p:nvSpPr>
          <p:cNvPr id="19553" name="Text Box 97"/>
          <p:cNvSpPr txBox="1">
            <a:spLocks noChangeArrowheads="1"/>
          </p:cNvSpPr>
          <p:nvPr/>
        </p:nvSpPr>
        <p:spPr bwMode="auto">
          <a:xfrm>
            <a:off x="4282845" y="3987801"/>
            <a:ext cx="45878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1400" b="1">
                <a:solidFill>
                  <a:srgbClr val="0066FF"/>
                </a:solidFill>
              </a:rPr>
              <a:t>104</a:t>
            </a:r>
          </a:p>
        </p:txBody>
      </p:sp>
      <p:sp>
        <p:nvSpPr>
          <p:cNvPr id="19554" name="Line 98"/>
          <p:cNvSpPr>
            <a:spLocks noChangeShapeType="1"/>
          </p:cNvSpPr>
          <p:nvPr/>
        </p:nvSpPr>
        <p:spPr bwMode="auto">
          <a:xfrm flipH="1" flipV="1">
            <a:off x="3609746" y="4221163"/>
            <a:ext cx="360363"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9555" name="Line 99"/>
          <p:cNvSpPr>
            <a:spLocks noChangeShapeType="1"/>
          </p:cNvSpPr>
          <p:nvPr/>
        </p:nvSpPr>
        <p:spPr bwMode="auto">
          <a:xfrm flipH="1" flipV="1">
            <a:off x="3825646" y="4076701"/>
            <a:ext cx="144463"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9556" name="Line 100"/>
          <p:cNvSpPr>
            <a:spLocks noChangeShapeType="1"/>
          </p:cNvSpPr>
          <p:nvPr/>
        </p:nvSpPr>
        <p:spPr bwMode="auto">
          <a:xfrm flipV="1">
            <a:off x="3970108" y="4076701"/>
            <a:ext cx="215900"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9557" name="Line 101"/>
          <p:cNvSpPr>
            <a:spLocks noChangeShapeType="1"/>
          </p:cNvSpPr>
          <p:nvPr/>
        </p:nvSpPr>
        <p:spPr bwMode="auto">
          <a:xfrm flipV="1">
            <a:off x="3970108" y="4221163"/>
            <a:ext cx="431800"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Tree>
    <p:extLst>
      <p:ext uri="{BB962C8B-B14F-4D97-AF65-F5344CB8AC3E}">
        <p14:creationId xmlns:p14="http://schemas.microsoft.com/office/powerpoint/2010/main" val="587493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540000" y="1440000"/>
            <a:ext cx="1069153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zh-TW" dirty="0"/>
              <a:t>The usage of Zone is related to DCS, because DCS will be different according to different transmission types, such as EQP (machine) to Stocker, Stocker to Stocker, stocker to EQP, and the Stocker Zone used. </a:t>
            </a:r>
            <a:endParaRPr lang="zh-TW" altLang="en-US" dirty="0">
              <a:ea typeface="Arial Unicode MS" pitchFamily="34" charset="-120"/>
            </a:endParaRPr>
          </a:p>
        </p:txBody>
      </p:sp>
      <p:sp>
        <p:nvSpPr>
          <p:cNvPr id="20484" name="Text Box 4"/>
          <p:cNvSpPr txBox="1">
            <a:spLocks noChangeArrowheads="1"/>
          </p:cNvSpPr>
          <p:nvPr/>
        </p:nvSpPr>
        <p:spPr bwMode="auto">
          <a:xfrm>
            <a:off x="637619" y="2170538"/>
            <a:ext cx="5029069"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zh-TW" b="1" dirty="0">
                <a:ea typeface="Arial Unicode MS" pitchFamily="34" charset="-120"/>
              </a:rPr>
              <a:t>(1) 101 zone </a:t>
            </a:r>
            <a:r>
              <a:rPr lang="en-US" altLang="zh-TW" b="1" dirty="0">
                <a:ea typeface="Arial Unicode MS" pitchFamily="34" charset="-120"/>
                <a:sym typeface="Wingdings" panose="05000000000000000000" pitchFamily="2" charset="2"/>
              </a:rPr>
              <a:t> DCS Pull Zone</a:t>
            </a:r>
            <a:r>
              <a:rPr lang="en-US" altLang="zh-TW" dirty="0">
                <a:ea typeface="Arial Unicode MS" pitchFamily="34" charset="-120"/>
              </a:rPr>
              <a:t> </a:t>
            </a:r>
          </a:p>
          <a:p>
            <a:pPr eaLnBrk="0" hangingPunct="0"/>
            <a:r>
              <a:rPr lang="en-US" altLang="zh-TW" dirty="0"/>
              <a:t>     DCS is used in Stocker to Stocker </a:t>
            </a:r>
          </a:p>
          <a:p>
            <a:pPr eaLnBrk="0" hangingPunct="0"/>
            <a:endParaRPr lang="en-US" altLang="zh-TW" sz="1400" dirty="0">
              <a:ea typeface="Arial Unicode MS" pitchFamily="34" charset="-120"/>
            </a:endParaRPr>
          </a:p>
          <a:p>
            <a:pPr eaLnBrk="0" hangingPunct="0"/>
            <a:r>
              <a:rPr lang="en-US" altLang="zh-TW" dirty="0">
                <a:ea typeface="Arial Unicode MS" pitchFamily="34" charset="-120"/>
              </a:rPr>
              <a:t>(2) </a:t>
            </a:r>
            <a:r>
              <a:rPr lang="en-US" altLang="zh-TW" b="1" dirty="0">
                <a:solidFill>
                  <a:srgbClr val="FF3300"/>
                </a:solidFill>
                <a:ea typeface="Arial Unicode MS" pitchFamily="34" charset="-120"/>
              </a:rPr>
              <a:t>102 zone</a:t>
            </a:r>
            <a:r>
              <a:rPr lang="en-US" altLang="zh-TW" dirty="0">
                <a:ea typeface="Arial Unicode MS" pitchFamily="34" charset="-120"/>
              </a:rPr>
              <a:t> </a:t>
            </a:r>
            <a:r>
              <a:rPr lang="en-US" altLang="zh-TW" dirty="0">
                <a:ea typeface="Arial Unicode MS" pitchFamily="34" charset="-120"/>
                <a:sym typeface="Wingdings" panose="05000000000000000000" pitchFamily="2" charset="2"/>
              </a:rPr>
              <a:t> </a:t>
            </a:r>
            <a:r>
              <a:rPr lang="en-US" altLang="zh-TW" b="1" dirty="0">
                <a:solidFill>
                  <a:srgbClr val="FF3300"/>
                </a:solidFill>
                <a:ea typeface="Arial Unicode MS" pitchFamily="34" charset="-120"/>
                <a:sym typeface="Wingdings" panose="05000000000000000000" pitchFamily="2" charset="2"/>
              </a:rPr>
              <a:t>DCS Push Zone</a:t>
            </a:r>
          </a:p>
          <a:p>
            <a:pPr eaLnBrk="0" hangingPunct="0"/>
            <a:r>
              <a:rPr lang="en-US" altLang="zh-TW" dirty="0"/>
              <a:t>     DCS is used in Stocker to Stocker </a:t>
            </a:r>
            <a:r>
              <a:rPr lang="zh-TW" altLang="en-US" dirty="0">
                <a:ea typeface="Arial Unicode MS" pitchFamily="34" charset="-120"/>
              </a:rPr>
              <a:t> </a:t>
            </a:r>
            <a:endParaRPr lang="en-US" altLang="zh-TW" dirty="0">
              <a:ea typeface="Arial Unicode MS" pitchFamily="34" charset="-120"/>
            </a:endParaRPr>
          </a:p>
          <a:p>
            <a:pPr eaLnBrk="0" hangingPunct="0"/>
            <a:endParaRPr lang="en-US" altLang="zh-TW" sz="1400" dirty="0">
              <a:ea typeface="Arial Unicode MS" pitchFamily="34" charset="-120"/>
            </a:endParaRPr>
          </a:p>
          <a:p>
            <a:pPr eaLnBrk="0" hangingPunct="0"/>
            <a:r>
              <a:rPr lang="en-US" altLang="zh-TW" dirty="0">
                <a:ea typeface="Arial Unicode MS" pitchFamily="34" charset="-120"/>
              </a:rPr>
              <a:t>(3) </a:t>
            </a:r>
            <a:r>
              <a:rPr lang="en-US" altLang="zh-TW" b="1" dirty="0">
                <a:solidFill>
                  <a:srgbClr val="FF3300"/>
                </a:solidFill>
                <a:ea typeface="Arial Unicode MS" pitchFamily="34" charset="-120"/>
              </a:rPr>
              <a:t>103 zone</a:t>
            </a:r>
            <a:r>
              <a:rPr lang="en-US" altLang="zh-TW" dirty="0">
                <a:ea typeface="Arial Unicode MS" pitchFamily="34" charset="-120"/>
              </a:rPr>
              <a:t> </a:t>
            </a:r>
            <a:r>
              <a:rPr lang="en-US" altLang="zh-TW" dirty="0">
                <a:ea typeface="Arial Unicode MS" pitchFamily="34" charset="-120"/>
                <a:sym typeface="Wingdings" panose="05000000000000000000" pitchFamily="2" charset="2"/>
              </a:rPr>
              <a:t> </a:t>
            </a:r>
            <a:r>
              <a:rPr lang="en-US" altLang="zh-TW" b="1" dirty="0">
                <a:solidFill>
                  <a:srgbClr val="FF3300"/>
                </a:solidFill>
                <a:ea typeface="Arial Unicode MS" pitchFamily="34" charset="-120"/>
                <a:sym typeface="Wingdings" panose="05000000000000000000" pitchFamily="2" charset="2"/>
              </a:rPr>
              <a:t>common zone</a:t>
            </a:r>
          </a:p>
          <a:p>
            <a:pPr eaLnBrk="0" hangingPunct="0"/>
            <a:r>
              <a:rPr lang="en-US" altLang="zh-TW" dirty="0">
                <a:ea typeface="Arial Unicode MS" pitchFamily="34" charset="-120"/>
                <a:sym typeface="Wingdings" panose="05000000000000000000" pitchFamily="2" charset="2"/>
              </a:rPr>
              <a:t>     </a:t>
            </a:r>
            <a:r>
              <a:rPr lang="en-US" altLang="zh-TW" dirty="0"/>
              <a:t>DCS is used when the EQP returns to the stocker </a:t>
            </a:r>
            <a:endParaRPr lang="zh-TW" altLang="en-US" dirty="0">
              <a:ea typeface="Arial Unicode MS" pitchFamily="34" charset="-120"/>
            </a:endParaRPr>
          </a:p>
          <a:p>
            <a:pPr eaLnBrk="0" hangingPunct="0"/>
            <a:r>
              <a:rPr lang="zh-TW" altLang="en-US" dirty="0">
                <a:ea typeface="Arial Unicode MS" pitchFamily="34" charset="-120"/>
              </a:rPr>
              <a:t> </a:t>
            </a:r>
          </a:p>
        </p:txBody>
      </p:sp>
      <p:sp>
        <p:nvSpPr>
          <p:cNvPr id="20487" name="Text Box 7"/>
          <p:cNvSpPr txBox="1">
            <a:spLocks noChangeArrowheads="1"/>
          </p:cNvSpPr>
          <p:nvPr/>
        </p:nvSpPr>
        <p:spPr bwMode="auto">
          <a:xfrm>
            <a:off x="637619" y="4510112"/>
            <a:ext cx="4643994"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zh-TW" dirty="0">
                <a:ea typeface="Arial Unicode MS" pitchFamily="34" charset="-120"/>
              </a:rPr>
              <a:t>(4) 104 zone </a:t>
            </a:r>
            <a:r>
              <a:rPr lang="en-US" altLang="zh-TW" dirty="0">
                <a:ea typeface="Arial Unicode MS" pitchFamily="34" charset="-120"/>
                <a:sym typeface="Wingdings" panose="05000000000000000000" pitchFamily="2" charset="2"/>
              </a:rPr>
              <a:t> abnormal zone</a:t>
            </a:r>
          </a:p>
          <a:p>
            <a:pPr eaLnBrk="0" hangingPunct="0"/>
            <a:r>
              <a:rPr lang="en-US" altLang="zh-TW" dirty="0"/>
              <a:t>      DCS does not use, MCS uses exception </a:t>
            </a:r>
          </a:p>
          <a:p>
            <a:pPr eaLnBrk="0" hangingPunct="0"/>
            <a:r>
              <a:rPr lang="en-US" altLang="zh-TW" dirty="0"/>
              <a:t>      cassette. Use when the goods are abnormal</a:t>
            </a:r>
          </a:p>
          <a:p>
            <a:pPr eaLnBrk="0" hangingPunct="0"/>
            <a:r>
              <a:rPr lang="en-US" altLang="zh-TW" dirty="0"/>
              <a:t>      shelf </a:t>
            </a:r>
          </a:p>
          <a:p>
            <a:pPr eaLnBrk="0" hangingPunct="0"/>
            <a:endParaRPr lang="en-US" altLang="zh-TW" sz="1400" dirty="0">
              <a:ea typeface="Arial Unicode MS" pitchFamily="34" charset="-120"/>
            </a:endParaRPr>
          </a:p>
          <a:p>
            <a:pPr eaLnBrk="0" hangingPunct="0"/>
            <a:r>
              <a:rPr lang="en-US" altLang="zh-TW" dirty="0">
                <a:ea typeface="Arial Unicode MS" pitchFamily="34" charset="-120"/>
              </a:rPr>
              <a:t>(5) 105 zone </a:t>
            </a:r>
            <a:r>
              <a:rPr lang="en-US" altLang="zh-TW" dirty="0">
                <a:ea typeface="Arial Unicode MS" pitchFamily="34" charset="-120"/>
                <a:sym typeface="Wingdings" panose="05000000000000000000" pitchFamily="2" charset="2"/>
              </a:rPr>
              <a:t> abnormal zone </a:t>
            </a:r>
          </a:p>
          <a:p>
            <a:pPr eaLnBrk="0" hangingPunct="0"/>
            <a:r>
              <a:rPr lang="en-US" altLang="zh-TW" dirty="0">
                <a:ea typeface="Arial Unicode MS" pitchFamily="34" charset="-120"/>
                <a:sym typeface="Wingdings" panose="05000000000000000000" pitchFamily="2" charset="2"/>
              </a:rPr>
              <a:t>     (</a:t>
            </a:r>
            <a:r>
              <a:rPr lang="en-US" altLang="zh-TW" dirty="0">
                <a:solidFill>
                  <a:srgbClr val="C00000"/>
                </a:solidFill>
                <a:ea typeface="Arial Unicode MS" pitchFamily="34" charset="-120"/>
                <a:sym typeface="Wingdings" panose="05000000000000000000" pitchFamily="2" charset="2"/>
              </a:rPr>
              <a:t>Not currently used</a:t>
            </a:r>
            <a:r>
              <a:rPr lang="en-US" altLang="zh-TW" dirty="0">
                <a:ea typeface="Arial Unicode MS" pitchFamily="34" charset="-120"/>
                <a:sym typeface="Wingdings" panose="05000000000000000000" pitchFamily="2" charset="2"/>
              </a:rPr>
              <a:t>)</a:t>
            </a:r>
          </a:p>
        </p:txBody>
      </p:sp>
      <p:sp>
        <p:nvSpPr>
          <p:cNvPr id="20489" name="Text Box 9"/>
          <p:cNvSpPr txBox="1">
            <a:spLocks noChangeArrowheads="1"/>
          </p:cNvSpPr>
          <p:nvPr/>
        </p:nvSpPr>
        <p:spPr bwMode="auto">
          <a:xfrm>
            <a:off x="8424863" y="256751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TW" altLang="zh-TW" sz="2400">
              <a:ea typeface="Taipei" charset="-120"/>
            </a:endParaRPr>
          </a:p>
        </p:txBody>
      </p:sp>
      <p:sp>
        <p:nvSpPr>
          <p:cNvPr id="20490" name="Rectangle 10"/>
          <p:cNvSpPr>
            <a:spLocks noChangeArrowheads="1"/>
          </p:cNvSpPr>
          <p:nvPr/>
        </p:nvSpPr>
        <p:spPr bwMode="auto">
          <a:xfrm>
            <a:off x="5376863" y="2029352"/>
            <a:ext cx="5040312" cy="48958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0491" name="Text Box 11"/>
          <p:cNvSpPr txBox="1">
            <a:spLocks noChangeArrowheads="1"/>
          </p:cNvSpPr>
          <p:nvPr/>
        </p:nvSpPr>
        <p:spPr bwMode="auto">
          <a:xfrm>
            <a:off x="7392988" y="3324752"/>
            <a:ext cx="260350" cy="13716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zh-TW" sz="800">
                <a:solidFill>
                  <a:srgbClr val="000000"/>
                </a:solidFill>
              </a:rPr>
              <a:t>I</a:t>
            </a:r>
          </a:p>
          <a:p>
            <a:pPr algn="ctr">
              <a:spcBef>
                <a:spcPct val="50000"/>
              </a:spcBef>
            </a:pPr>
            <a:r>
              <a:rPr lang="en-US" altLang="zh-TW" sz="800">
                <a:solidFill>
                  <a:srgbClr val="000000"/>
                </a:solidFill>
              </a:rPr>
              <a:t>E</a:t>
            </a:r>
          </a:p>
          <a:p>
            <a:pPr algn="ctr">
              <a:spcBef>
                <a:spcPct val="50000"/>
              </a:spcBef>
            </a:pPr>
            <a:r>
              <a:rPr lang="en-US" altLang="zh-TW" sz="800">
                <a:solidFill>
                  <a:srgbClr val="000000"/>
                </a:solidFill>
              </a:rPr>
              <a:t>X</a:t>
            </a:r>
          </a:p>
          <a:p>
            <a:pPr algn="ctr">
              <a:spcBef>
                <a:spcPct val="50000"/>
              </a:spcBef>
            </a:pPr>
            <a:r>
              <a:rPr lang="en-US" altLang="zh-TW" sz="800">
                <a:solidFill>
                  <a:srgbClr val="000000"/>
                </a:solidFill>
              </a:rPr>
              <a:t>10</a:t>
            </a:r>
          </a:p>
        </p:txBody>
      </p:sp>
      <p:sp>
        <p:nvSpPr>
          <p:cNvPr id="20492" name="Text Box 12"/>
          <p:cNvSpPr txBox="1">
            <a:spLocks noChangeArrowheads="1"/>
          </p:cNvSpPr>
          <p:nvPr/>
        </p:nvSpPr>
        <p:spPr bwMode="auto">
          <a:xfrm>
            <a:off x="6840538" y="3521602"/>
            <a:ext cx="457200" cy="3048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72000" bIns="0" anchor="ctr"/>
          <a:lstStyle/>
          <a:p>
            <a:pPr algn="r">
              <a:lnSpc>
                <a:spcPct val="90000"/>
              </a:lnSpc>
              <a:spcBef>
                <a:spcPct val="25000"/>
              </a:spcBef>
            </a:pPr>
            <a:r>
              <a:rPr lang="en-US" altLang="zh-TW" sz="800">
                <a:solidFill>
                  <a:srgbClr val="000000"/>
                </a:solidFill>
              </a:rPr>
              <a:t>CLA30</a:t>
            </a:r>
            <a:endParaRPr lang="en-US" altLang="zh-TW" sz="800">
              <a:solidFill>
                <a:schemeClr val="bg1"/>
              </a:solidFill>
            </a:endParaRPr>
          </a:p>
        </p:txBody>
      </p:sp>
      <p:sp>
        <p:nvSpPr>
          <p:cNvPr id="20493" name="Text Box 13"/>
          <p:cNvSpPr txBox="1">
            <a:spLocks noChangeArrowheads="1"/>
          </p:cNvSpPr>
          <p:nvPr/>
        </p:nvSpPr>
        <p:spPr bwMode="auto">
          <a:xfrm>
            <a:off x="6904039" y="4493152"/>
            <a:ext cx="230187" cy="2286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spcBef>
                <a:spcPct val="50000"/>
              </a:spcBef>
            </a:pPr>
            <a:r>
              <a:rPr lang="en-US" altLang="zh-TW" sz="600">
                <a:solidFill>
                  <a:srgbClr val="000000"/>
                </a:solidFill>
              </a:rPr>
              <a:t>MSH</a:t>
            </a:r>
          </a:p>
          <a:p>
            <a:pPr algn="ctr"/>
            <a:r>
              <a:rPr lang="en-US" altLang="zh-TW" sz="600">
                <a:solidFill>
                  <a:srgbClr val="000000"/>
                </a:solidFill>
              </a:rPr>
              <a:t>10</a:t>
            </a:r>
          </a:p>
        </p:txBody>
      </p:sp>
      <p:sp>
        <p:nvSpPr>
          <p:cNvPr id="20494" name="Rectangle 14"/>
          <p:cNvSpPr>
            <a:spLocks noChangeArrowheads="1"/>
          </p:cNvSpPr>
          <p:nvPr/>
        </p:nvSpPr>
        <p:spPr bwMode="auto">
          <a:xfrm flipH="1">
            <a:off x="6535738" y="4836052"/>
            <a:ext cx="304800" cy="1828800"/>
          </a:xfrm>
          <a:prstGeom prst="rect">
            <a:avLst/>
          </a:prstGeom>
          <a:solidFill>
            <a:schemeClr val="accent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800"/>
              <a:t>S</a:t>
            </a:r>
          </a:p>
          <a:p>
            <a:pPr algn="ctr"/>
            <a:r>
              <a:rPr lang="en-US" altLang="zh-TW" sz="800"/>
              <a:t>T</a:t>
            </a:r>
          </a:p>
          <a:p>
            <a:pPr algn="ctr"/>
            <a:r>
              <a:rPr lang="en-US" altLang="zh-TW" sz="800"/>
              <a:t>K</a:t>
            </a:r>
          </a:p>
          <a:p>
            <a:pPr algn="ctr"/>
            <a:r>
              <a:rPr lang="en-US" altLang="zh-TW" sz="800"/>
              <a:t>02</a:t>
            </a:r>
          </a:p>
        </p:txBody>
      </p:sp>
      <p:sp>
        <p:nvSpPr>
          <p:cNvPr id="20495" name="Text Box 15"/>
          <p:cNvSpPr txBox="1">
            <a:spLocks noChangeArrowheads="1"/>
          </p:cNvSpPr>
          <p:nvPr/>
        </p:nvSpPr>
        <p:spPr bwMode="auto">
          <a:xfrm>
            <a:off x="6916738" y="2207152"/>
            <a:ext cx="304800" cy="2238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p>
            <a:pPr algn="ctr">
              <a:lnSpc>
                <a:spcPct val="80000"/>
              </a:lnSpc>
              <a:spcBef>
                <a:spcPct val="25000"/>
              </a:spcBef>
            </a:pPr>
            <a:r>
              <a:rPr lang="en-US" altLang="zh-TW" sz="600">
                <a:solidFill>
                  <a:srgbClr val="000000"/>
                </a:solidFill>
              </a:rPr>
              <a:t>CLA130 </a:t>
            </a:r>
          </a:p>
        </p:txBody>
      </p:sp>
      <p:sp>
        <p:nvSpPr>
          <p:cNvPr id="20496" name="Text Box 16"/>
          <p:cNvSpPr txBox="1">
            <a:spLocks noChangeArrowheads="1"/>
          </p:cNvSpPr>
          <p:nvPr/>
        </p:nvSpPr>
        <p:spPr bwMode="auto">
          <a:xfrm>
            <a:off x="6840538" y="4169302"/>
            <a:ext cx="457200" cy="3048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72000" bIns="0" anchor="ctr"/>
          <a:lstStyle/>
          <a:p>
            <a:pPr algn="r">
              <a:lnSpc>
                <a:spcPct val="90000"/>
              </a:lnSpc>
              <a:spcBef>
                <a:spcPct val="25000"/>
              </a:spcBef>
            </a:pPr>
            <a:r>
              <a:rPr lang="en-US" altLang="zh-TW" sz="800">
                <a:solidFill>
                  <a:srgbClr val="000000"/>
                </a:solidFill>
              </a:rPr>
              <a:t>CLA50 </a:t>
            </a:r>
          </a:p>
        </p:txBody>
      </p:sp>
      <p:sp>
        <p:nvSpPr>
          <p:cNvPr id="20497" name="Text Box 17"/>
          <p:cNvSpPr txBox="1">
            <a:spLocks noChangeArrowheads="1"/>
          </p:cNvSpPr>
          <p:nvPr/>
        </p:nvSpPr>
        <p:spPr bwMode="auto">
          <a:xfrm>
            <a:off x="6840538" y="3845452"/>
            <a:ext cx="457200" cy="3048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72000" bIns="0" anchor="ctr"/>
          <a:lstStyle/>
          <a:p>
            <a:pPr algn="r">
              <a:lnSpc>
                <a:spcPct val="90000"/>
              </a:lnSpc>
              <a:spcBef>
                <a:spcPct val="25000"/>
              </a:spcBef>
            </a:pPr>
            <a:r>
              <a:rPr lang="en-US" altLang="zh-TW" sz="800">
                <a:solidFill>
                  <a:srgbClr val="000000"/>
                </a:solidFill>
              </a:rPr>
              <a:t>CLA40</a:t>
            </a:r>
          </a:p>
        </p:txBody>
      </p:sp>
      <p:sp>
        <p:nvSpPr>
          <p:cNvPr id="20498" name="Rectangle 18"/>
          <p:cNvSpPr>
            <a:spLocks noChangeArrowheads="1"/>
          </p:cNvSpPr>
          <p:nvPr/>
        </p:nvSpPr>
        <p:spPr bwMode="auto">
          <a:xfrm>
            <a:off x="7158038" y="5013852"/>
            <a:ext cx="1447800" cy="230188"/>
          </a:xfrm>
          <a:prstGeom prst="rect">
            <a:avLst/>
          </a:prstGeom>
          <a:solidFill>
            <a:schemeClr val="accent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r>
              <a:rPr lang="en-US" altLang="zh-TW" sz="800"/>
              <a:t> STK04</a:t>
            </a:r>
          </a:p>
        </p:txBody>
      </p:sp>
      <p:sp>
        <p:nvSpPr>
          <p:cNvPr id="20499" name="Text Box 19"/>
          <p:cNvSpPr txBox="1">
            <a:spLocks noChangeArrowheads="1"/>
          </p:cNvSpPr>
          <p:nvPr/>
        </p:nvSpPr>
        <p:spPr bwMode="auto">
          <a:xfrm>
            <a:off x="6916738" y="2453216"/>
            <a:ext cx="304800" cy="2238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p>
            <a:pPr algn="ctr">
              <a:lnSpc>
                <a:spcPct val="80000"/>
              </a:lnSpc>
              <a:spcBef>
                <a:spcPct val="25000"/>
              </a:spcBef>
            </a:pPr>
            <a:r>
              <a:rPr lang="en-US" altLang="zh-TW" sz="600">
                <a:solidFill>
                  <a:srgbClr val="000000"/>
                </a:solidFill>
              </a:rPr>
              <a:t>CLA230 </a:t>
            </a:r>
          </a:p>
        </p:txBody>
      </p:sp>
      <p:sp>
        <p:nvSpPr>
          <p:cNvPr id="20500" name="Text Box 20"/>
          <p:cNvSpPr txBox="1">
            <a:spLocks noChangeArrowheads="1"/>
          </p:cNvSpPr>
          <p:nvPr/>
        </p:nvSpPr>
        <p:spPr bwMode="auto">
          <a:xfrm>
            <a:off x="6840538" y="3121552"/>
            <a:ext cx="457200" cy="3619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72000" bIns="0" anchor="ctr"/>
          <a:lstStyle/>
          <a:p>
            <a:pPr algn="r">
              <a:lnSpc>
                <a:spcPct val="90000"/>
              </a:lnSpc>
              <a:spcBef>
                <a:spcPct val="25000"/>
              </a:spcBef>
            </a:pPr>
            <a:r>
              <a:rPr lang="en-US" altLang="zh-TW" sz="800">
                <a:solidFill>
                  <a:srgbClr val="000000"/>
                </a:solidFill>
              </a:rPr>
              <a:t>SPT80</a:t>
            </a:r>
          </a:p>
        </p:txBody>
      </p:sp>
      <p:sp>
        <p:nvSpPr>
          <p:cNvPr id="20501" name="Text Box 21"/>
          <p:cNvSpPr txBox="1">
            <a:spLocks noChangeArrowheads="1"/>
          </p:cNvSpPr>
          <p:nvPr/>
        </p:nvSpPr>
        <p:spPr bwMode="auto">
          <a:xfrm>
            <a:off x="7158039" y="4493152"/>
            <a:ext cx="198437" cy="2286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spcBef>
                <a:spcPct val="50000"/>
              </a:spcBef>
            </a:pPr>
            <a:r>
              <a:rPr lang="en-US" altLang="zh-TW" sz="600">
                <a:solidFill>
                  <a:srgbClr val="000000"/>
                </a:solidFill>
              </a:rPr>
              <a:t>MOR</a:t>
            </a:r>
          </a:p>
          <a:p>
            <a:pPr algn="ctr"/>
            <a:r>
              <a:rPr lang="en-US" altLang="zh-TW" sz="600">
                <a:solidFill>
                  <a:srgbClr val="000000"/>
                </a:solidFill>
              </a:rPr>
              <a:t>10</a:t>
            </a:r>
          </a:p>
        </p:txBody>
      </p:sp>
      <p:sp>
        <p:nvSpPr>
          <p:cNvPr id="20502" name="Rectangle 22"/>
          <p:cNvSpPr>
            <a:spLocks noChangeArrowheads="1"/>
          </p:cNvSpPr>
          <p:nvPr/>
        </p:nvSpPr>
        <p:spPr bwMode="auto">
          <a:xfrm flipH="1">
            <a:off x="6535738" y="3007252"/>
            <a:ext cx="304800" cy="1828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800">
                <a:ea typeface="Taipei" charset="-120"/>
              </a:rPr>
              <a:t>S</a:t>
            </a:r>
          </a:p>
          <a:p>
            <a:pPr algn="ctr"/>
            <a:r>
              <a:rPr lang="en-US" altLang="zh-TW" sz="800">
                <a:ea typeface="Taipei" charset="-120"/>
              </a:rPr>
              <a:t>T</a:t>
            </a:r>
          </a:p>
          <a:p>
            <a:pPr algn="ctr"/>
            <a:r>
              <a:rPr lang="en-US" altLang="zh-TW" sz="800">
                <a:ea typeface="Taipei" charset="-120"/>
              </a:rPr>
              <a:t>K</a:t>
            </a:r>
          </a:p>
          <a:p>
            <a:pPr algn="ctr"/>
            <a:r>
              <a:rPr lang="en-US" altLang="zh-TW" sz="800">
                <a:ea typeface="Taipei" charset="-120"/>
              </a:rPr>
              <a:t>01</a:t>
            </a:r>
          </a:p>
          <a:p>
            <a:pPr algn="ctr"/>
            <a:endParaRPr lang="en-US" altLang="zh-TW" sz="800">
              <a:ea typeface="Taipei" charset="-120"/>
            </a:endParaRPr>
          </a:p>
        </p:txBody>
      </p:sp>
      <p:sp>
        <p:nvSpPr>
          <p:cNvPr id="20503" name="Rectangle 23"/>
          <p:cNvSpPr>
            <a:spLocks noChangeArrowheads="1"/>
          </p:cNvSpPr>
          <p:nvPr/>
        </p:nvSpPr>
        <p:spPr bwMode="auto">
          <a:xfrm>
            <a:off x="6840538" y="4696352"/>
            <a:ext cx="2057400" cy="228600"/>
          </a:xfrm>
          <a:prstGeom prst="rect">
            <a:avLst/>
          </a:prstGeom>
          <a:solidFill>
            <a:schemeClr val="accent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ctr"/>
            <a:r>
              <a:rPr lang="en-US" altLang="zh-TW" sz="800"/>
              <a:t>STK03</a:t>
            </a:r>
          </a:p>
        </p:txBody>
      </p:sp>
      <p:sp>
        <p:nvSpPr>
          <p:cNvPr id="20504" name="Text Box 24"/>
          <p:cNvSpPr txBox="1">
            <a:spLocks noChangeArrowheads="1"/>
          </p:cNvSpPr>
          <p:nvPr/>
        </p:nvSpPr>
        <p:spPr bwMode="auto">
          <a:xfrm>
            <a:off x="7526338" y="2207152"/>
            <a:ext cx="304800" cy="2238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p>
            <a:pPr algn="ctr">
              <a:lnSpc>
                <a:spcPct val="80000"/>
              </a:lnSpc>
              <a:spcBef>
                <a:spcPct val="25000"/>
              </a:spcBef>
            </a:pPr>
            <a:r>
              <a:rPr lang="en-US" altLang="zh-TW" sz="600">
                <a:solidFill>
                  <a:srgbClr val="000000"/>
                </a:solidFill>
              </a:rPr>
              <a:t>CLA110 </a:t>
            </a:r>
          </a:p>
        </p:txBody>
      </p:sp>
      <p:sp>
        <p:nvSpPr>
          <p:cNvPr id="20505" name="Text Box 25"/>
          <p:cNvSpPr txBox="1">
            <a:spLocks noChangeArrowheads="1"/>
          </p:cNvSpPr>
          <p:nvPr/>
        </p:nvSpPr>
        <p:spPr bwMode="auto">
          <a:xfrm>
            <a:off x="7526338" y="2453216"/>
            <a:ext cx="304800" cy="2238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p>
            <a:pPr algn="ctr">
              <a:lnSpc>
                <a:spcPct val="80000"/>
              </a:lnSpc>
              <a:spcBef>
                <a:spcPct val="25000"/>
              </a:spcBef>
            </a:pPr>
            <a:r>
              <a:rPr lang="en-US" altLang="zh-TW" sz="600">
                <a:solidFill>
                  <a:srgbClr val="000000"/>
                </a:solidFill>
              </a:rPr>
              <a:t>CLA210 </a:t>
            </a:r>
          </a:p>
        </p:txBody>
      </p:sp>
      <p:sp>
        <p:nvSpPr>
          <p:cNvPr id="20506" name="Text Box 26"/>
          <p:cNvSpPr txBox="1">
            <a:spLocks noChangeArrowheads="1"/>
          </p:cNvSpPr>
          <p:nvPr/>
        </p:nvSpPr>
        <p:spPr bwMode="auto">
          <a:xfrm>
            <a:off x="7221538" y="2207152"/>
            <a:ext cx="304800" cy="2238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p>
            <a:pPr algn="ctr">
              <a:lnSpc>
                <a:spcPct val="80000"/>
              </a:lnSpc>
              <a:spcBef>
                <a:spcPct val="25000"/>
              </a:spcBef>
            </a:pPr>
            <a:r>
              <a:rPr lang="en-US" altLang="zh-TW" sz="600">
                <a:solidFill>
                  <a:srgbClr val="000000"/>
                </a:solidFill>
              </a:rPr>
              <a:t>CLA120 </a:t>
            </a:r>
          </a:p>
        </p:txBody>
      </p:sp>
      <p:sp>
        <p:nvSpPr>
          <p:cNvPr id="20507" name="Text Box 27"/>
          <p:cNvSpPr txBox="1">
            <a:spLocks noChangeArrowheads="1"/>
          </p:cNvSpPr>
          <p:nvPr/>
        </p:nvSpPr>
        <p:spPr bwMode="auto">
          <a:xfrm>
            <a:off x="7221538" y="2453216"/>
            <a:ext cx="304800" cy="2238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p>
            <a:pPr algn="ctr">
              <a:lnSpc>
                <a:spcPct val="80000"/>
              </a:lnSpc>
              <a:spcBef>
                <a:spcPct val="25000"/>
              </a:spcBef>
            </a:pPr>
            <a:r>
              <a:rPr lang="en-US" altLang="zh-TW" sz="600">
                <a:solidFill>
                  <a:srgbClr val="000000"/>
                </a:solidFill>
              </a:rPr>
              <a:t>CLA220 </a:t>
            </a:r>
          </a:p>
        </p:txBody>
      </p:sp>
      <p:sp>
        <p:nvSpPr>
          <p:cNvPr id="20508" name="Rectangle 28"/>
          <p:cNvSpPr>
            <a:spLocks noChangeArrowheads="1"/>
          </p:cNvSpPr>
          <p:nvPr/>
        </p:nvSpPr>
        <p:spPr bwMode="auto">
          <a:xfrm>
            <a:off x="6840538" y="221350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09" name="Rectangle 29"/>
          <p:cNvSpPr>
            <a:spLocks noChangeArrowheads="1"/>
          </p:cNvSpPr>
          <p:nvPr/>
        </p:nvSpPr>
        <p:spPr bwMode="auto">
          <a:xfrm>
            <a:off x="6840538" y="2327802"/>
            <a:ext cx="76200" cy="9525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10" name="Rectangle 30"/>
          <p:cNvSpPr>
            <a:spLocks noChangeArrowheads="1"/>
          </p:cNvSpPr>
          <p:nvPr/>
        </p:nvSpPr>
        <p:spPr bwMode="auto">
          <a:xfrm>
            <a:off x="6840538" y="24611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11" name="Rectangle 31"/>
          <p:cNvSpPr>
            <a:spLocks noChangeArrowheads="1"/>
          </p:cNvSpPr>
          <p:nvPr/>
        </p:nvSpPr>
        <p:spPr bwMode="auto">
          <a:xfrm>
            <a:off x="6840538" y="2575452"/>
            <a:ext cx="76200" cy="9525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12" name="Rectangle 32"/>
          <p:cNvSpPr>
            <a:spLocks noChangeArrowheads="1"/>
          </p:cNvSpPr>
          <p:nvPr/>
        </p:nvSpPr>
        <p:spPr bwMode="auto">
          <a:xfrm>
            <a:off x="6535738" y="451220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13" name="Rectangle 33"/>
          <p:cNvSpPr>
            <a:spLocks noChangeArrowheads="1"/>
          </p:cNvSpPr>
          <p:nvPr/>
        </p:nvSpPr>
        <p:spPr bwMode="auto">
          <a:xfrm>
            <a:off x="6535738" y="4626502"/>
            <a:ext cx="76200" cy="9525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14" name="Rectangle 34"/>
          <p:cNvSpPr>
            <a:spLocks noChangeArrowheads="1"/>
          </p:cNvSpPr>
          <p:nvPr/>
        </p:nvSpPr>
        <p:spPr bwMode="auto">
          <a:xfrm>
            <a:off x="6764338" y="4175652"/>
            <a:ext cx="76200" cy="9525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15" name="Rectangle 35"/>
          <p:cNvSpPr>
            <a:spLocks noChangeArrowheads="1"/>
          </p:cNvSpPr>
          <p:nvPr/>
        </p:nvSpPr>
        <p:spPr bwMode="auto">
          <a:xfrm>
            <a:off x="6764338" y="427090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16" name="Rectangle 36"/>
          <p:cNvSpPr>
            <a:spLocks noChangeArrowheads="1"/>
          </p:cNvSpPr>
          <p:nvPr/>
        </p:nvSpPr>
        <p:spPr bwMode="auto">
          <a:xfrm>
            <a:off x="6764338" y="4372502"/>
            <a:ext cx="76200" cy="9525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17" name="Rectangle 37"/>
          <p:cNvSpPr>
            <a:spLocks noChangeArrowheads="1"/>
          </p:cNvSpPr>
          <p:nvPr/>
        </p:nvSpPr>
        <p:spPr bwMode="auto">
          <a:xfrm>
            <a:off x="6764338" y="3851802"/>
            <a:ext cx="76200" cy="9525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18" name="Rectangle 38"/>
          <p:cNvSpPr>
            <a:spLocks noChangeArrowheads="1"/>
          </p:cNvSpPr>
          <p:nvPr/>
        </p:nvSpPr>
        <p:spPr bwMode="auto">
          <a:xfrm>
            <a:off x="6764338" y="39470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19" name="Rectangle 39"/>
          <p:cNvSpPr>
            <a:spLocks noChangeArrowheads="1"/>
          </p:cNvSpPr>
          <p:nvPr/>
        </p:nvSpPr>
        <p:spPr bwMode="auto">
          <a:xfrm>
            <a:off x="6764338" y="4048652"/>
            <a:ext cx="76200" cy="9525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20" name="Rectangle 40"/>
          <p:cNvSpPr>
            <a:spLocks noChangeArrowheads="1"/>
          </p:cNvSpPr>
          <p:nvPr/>
        </p:nvSpPr>
        <p:spPr bwMode="auto">
          <a:xfrm>
            <a:off x="6764338" y="3527952"/>
            <a:ext cx="76200" cy="9525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21" name="Rectangle 41"/>
          <p:cNvSpPr>
            <a:spLocks noChangeArrowheads="1"/>
          </p:cNvSpPr>
          <p:nvPr/>
        </p:nvSpPr>
        <p:spPr bwMode="auto">
          <a:xfrm>
            <a:off x="6764338" y="362320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22" name="Rectangle 42"/>
          <p:cNvSpPr>
            <a:spLocks noChangeArrowheads="1"/>
          </p:cNvSpPr>
          <p:nvPr/>
        </p:nvSpPr>
        <p:spPr bwMode="auto">
          <a:xfrm>
            <a:off x="6764338" y="3724802"/>
            <a:ext cx="76200" cy="9525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23" name="Rectangle 43"/>
          <p:cNvSpPr>
            <a:spLocks noChangeArrowheads="1"/>
          </p:cNvSpPr>
          <p:nvPr/>
        </p:nvSpPr>
        <p:spPr bwMode="auto">
          <a:xfrm>
            <a:off x="6764338" y="310250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24" name="Rectangle 44"/>
          <p:cNvSpPr>
            <a:spLocks noChangeArrowheads="1"/>
          </p:cNvSpPr>
          <p:nvPr/>
        </p:nvSpPr>
        <p:spPr bwMode="auto">
          <a:xfrm>
            <a:off x="6764338" y="3204102"/>
            <a:ext cx="76200" cy="9525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25" name="Rectangle 45"/>
          <p:cNvSpPr>
            <a:spLocks noChangeArrowheads="1"/>
          </p:cNvSpPr>
          <p:nvPr/>
        </p:nvSpPr>
        <p:spPr bwMode="auto">
          <a:xfrm>
            <a:off x="6764338" y="32993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26" name="Rectangle 46"/>
          <p:cNvSpPr>
            <a:spLocks noChangeArrowheads="1"/>
          </p:cNvSpPr>
          <p:nvPr/>
        </p:nvSpPr>
        <p:spPr bwMode="auto">
          <a:xfrm>
            <a:off x="6764338" y="3400952"/>
            <a:ext cx="76200" cy="9525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27" name="Rectangle 47"/>
          <p:cNvSpPr>
            <a:spLocks noChangeArrowheads="1"/>
          </p:cNvSpPr>
          <p:nvPr/>
        </p:nvSpPr>
        <p:spPr bwMode="auto">
          <a:xfrm>
            <a:off x="7265988" y="46963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28" name="Rectangle 48"/>
          <p:cNvSpPr>
            <a:spLocks noChangeArrowheads="1"/>
          </p:cNvSpPr>
          <p:nvPr/>
        </p:nvSpPr>
        <p:spPr bwMode="auto">
          <a:xfrm>
            <a:off x="6904038" y="46963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29" name="Rectangle 49"/>
          <p:cNvSpPr>
            <a:spLocks noChangeArrowheads="1"/>
          </p:cNvSpPr>
          <p:nvPr/>
        </p:nvSpPr>
        <p:spPr bwMode="auto">
          <a:xfrm>
            <a:off x="7056438" y="46963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30" name="Rectangle 50"/>
          <p:cNvSpPr>
            <a:spLocks noChangeArrowheads="1"/>
          </p:cNvSpPr>
          <p:nvPr/>
        </p:nvSpPr>
        <p:spPr bwMode="auto">
          <a:xfrm>
            <a:off x="6980238" y="46963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31" name="Rectangle 51"/>
          <p:cNvSpPr>
            <a:spLocks noChangeArrowheads="1"/>
          </p:cNvSpPr>
          <p:nvPr/>
        </p:nvSpPr>
        <p:spPr bwMode="auto">
          <a:xfrm>
            <a:off x="7164388" y="46963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32" name="Rectangle 52"/>
          <p:cNvSpPr>
            <a:spLocks noChangeArrowheads="1"/>
          </p:cNvSpPr>
          <p:nvPr/>
        </p:nvSpPr>
        <p:spPr bwMode="auto">
          <a:xfrm>
            <a:off x="7367588" y="46963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33" name="Rectangle 53"/>
          <p:cNvSpPr>
            <a:spLocks noChangeArrowheads="1"/>
          </p:cNvSpPr>
          <p:nvPr/>
        </p:nvSpPr>
        <p:spPr bwMode="auto">
          <a:xfrm>
            <a:off x="7519988" y="46963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34" name="Rectangle 54"/>
          <p:cNvSpPr>
            <a:spLocks noChangeArrowheads="1"/>
          </p:cNvSpPr>
          <p:nvPr/>
        </p:nvSpPr>
        <p:spPr bwMode="auto">
          <a:xfrm>
            <a:off x="7443788" y="46963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35" name="Rectangle 55"/>
          <p:cNvSpPr>
            <a:spLocks noChangeArrowheads="1"/>
          </p:cNvSpPr>
          <p:nvPr/>
        </p:nvSpPr>
        <p:spPr bwMode="auto">
          <a:xfrm>
            <a:off x="7596188" y="46963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36" name="Rectangle 56"/>
          <p:cNvSpPr>
            <a:spLocks noChangeArrowheads="1"/>
          </p:cNvSpPr>
          <p:nvPr/>
        </p:nvSpPr>
        <p:spPr bwMode="auto">
          <a:xfrm>
            <a:off x="7691438" y="46963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37" name="Rectangle 57"/>
          <p:cNvSpPr>
            <a:spLocks noChangeArrowheads="1"/>
          </p:cNvSpPr>
          <p:nvPr/>
        </p:nvSpPr>
        <p:spPr bwMode="auto">
          <a:xfrm>
            <a:off x="7843838" y="46963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38" name="Rectangle 58"/>
          <p:cNvSpPr>
            <a:spLocks noChangeArrowheads="1"/>
          </p:cNvSpPr>
          <p:nvPr/>
        </p:nvSpPr>
        <p:spPr bwMode="auto">
          <a:xfrm>
            <a:off x="7767638" y="46963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39" name="Rectangle 59"/>
          <p:cNvSpPr>
            <a:spLocks noChangeArrowheads="1"/>
          </p:cNvSpPr>
          <p:nvPr/>
        </p:nvSpPr>
        <p:spPr bwMode="auto">
          <a:xfrm>
            <a:off x="7920038" y="46963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40" name="Rectangle 60"/>
          <p:cNvSpPr>
            <a:spLocks noChangeArrowheads="1"/>
          </p:cNvSpPr>
          <p:nvPr/>
        </p:nvSpPr>
        <p:spPr bwMode="auto">
          <a:xfrm>
            <a:off x="8015288" y="46963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41" name="Rectangle 61"/>
          <p:cNvSpPr>
            <a:spLocks noChangeArrowheads="1"/>
          </p:cNvSpPr>
          <p:nvPr/>
        </p:nvSpPr>
        <p:spPr bwMode="auto">
          <a:xfrm>
            <a:off x="8167688" y="46963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42" name="Rectangle 62"/>
          <p:cNvSpPr>
            <a:spLocks noChangeArrowheads="1"/>
          </p:cNvSpPr>
          <p:nvPr/>
        </p:nvSpPr>
        <p:spPr bwMode="auto">
          <a:xfrm>
            <a:off x="8091488" y="46963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43" name="Rectangle 63"/>
          <p:cNvSpPr>
            <a:spLocks noChangeArrowheads="1"/>
          </p:cNvSpPr>
          <p:nvPr/>
        </p:nvSpPr>
        <p:spPr bwMode="auto">
          <a:xfrm>
            <a:off x="8243888" y="46963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44" name="Rectangle 64"/>
          <p:cNvSpPr>
            <a:spLocks noChangeArrowheads="1"/>
          </p:cNvSpPr>
          <p:nvPr/>
        </p:nvSpPr>
        <p:spPr bwMode="auto">
          <a:xfrm>
            <a:off x="8339138" y="46963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45" name="Rectangle 65"/>
          <p:cNvSpPr>
            <a:spLocks noChangeArrowheads="1"/>
          </p:cNvSpPr>
          <p:nvPr/>
        </p:nvSpPr>
        <p:spPr bwMode="auto">
          <a:xfrm>
            <a:off x="8491538" y="46963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46" name="Rectangle 66"/>
          <p:cNvSpPr>
            <a:spLocks noChangeArrowheads="1"/>
          </p:cNvSpPr>
          <p:nvPr/>
        </p:nvSpPr>
        <p:spPr bwMode="auto">
          <a:xfrm>
            <a:off x="8415338" y="46963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47" name="Rectangle 67"/>
          <p:cNvSpPr>
            <a:spLocks noChangeArrowheads="1"/>
          </p:cNvSpPr>
          <p:nvPr/>
        </p:nvSpPr>
        <p:spPr bwMode="auto">
          <a:xfrm>
            <a:off x="8567738" y="46963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48" name="Text Box 68"/>
          <p:cNvSpPr txBox="1">
            <a:spLocks noChangeArrowheads="1"/>
          </p:cNvSpPr>
          <p:nvPr/>
        </p:nvSpPr>
        <p:spPr bwMode="auto">
          <a:xfrm>
            <a:off x="7716838" y="3324752"/>
            <a:ext cx="260350" cy="13716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zh-TW" sz="800">
                <a:solidFill>
                  <a:srgbClr val="000000"/>
                </a:solidFill>
              </a:rPr>
              <a:t>I</a:t>
            </a:r>
          </a:p>
          <a:p>
            <a:pPr algn="ctr">
              <a:spcBef>
                <a:spcPct val="50000"/>
              </a:spcBef>
            </a:pPr>
            <a:r>
              <a:rPr lang="en-US" altLang="zh-TW" sz="800">
                <a:solidFill>
                  <a:srgbClr val="000000"/>
                </a:solidFill>
              </a:rPr>
              <a:t>E</a:t>
            </a:r>
          </a:p>
          <a:p>
            <a:pPr algn="ctr">
              <a:spcBef>
                <a:spcPct val="50000"/>
              </a:spcBef>
            </a:pPr>
            <a:r>
              <a:rPr lang="en-US" altLang="zh-TW" sz="800">
                <a:solidFill>
                  <a:srgbClr val="000000"/>
                </a:solidFill>
              </a:rPr>
              <a:t>X</a:t>
            </a:r>
          </a:p>
          <a:p>
            <a:pPr algn="ctr">
              <a:spcBef>
                <a:spcPct val="50000"/>
              </a:spcBef>
            </a:pPr>
            <a:r>
              <a:rPr lang="en-US" altLang="zh-TW" sz="800">
                <a:solidFill>
                  <a:srgbClr val="000000"/>
                </a:solidFill>
              </a:rPr>
              <a:t>20</a:t>
            </a:r>
          </a:p>
        </p:txBody>
      </p:sp>
      <p:sp>
        <p:nvSpPr>
          <p:cNvPr id="20549" name="Text Box 69"/>
          <p:cNvSpPr txBox="1">
            <a:spLocks noChangeArrowheads="1"/>
          </p:cNvSpPr>
          <p:nvPr/>
        </p:nvSpPr>
        <p:spPr bwMode="auto">
          <a:xfrm>
            <a:off x="8040688" y="3324752"/>
            <a:ext cx="260350" cy="13716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zh-TW" sz="800">
                <a:solidFill>
                  <a:srgbClr val="000000"/>
                </a:solidFill>
              </a:rPr>
              <a:t>I</a:t>
            </a:r>
          </a:p>
          <a:p>
            <a:pPr algn="ctr">
              <a:spcBef>
                <a:spcPct val="50000"/>
              </a:spcBef>
            </a:pPr>
            <a:r>
              <a:rPr lang="en-US" altLang="zh-TW" sz="800">
                <a:solidFill>
                  <a:srgbClr val="000000"/>
                </a:solidFill>
              </a:rPr>
              <a:t>E</a:t>
            </a:r>
          </a:p>
          <a:p>
            <a:pPr algn="ctr">
              <a:spcBef>
                <a:spcPct val="50000"/>
              </a:spcBef>
            </a:pPr>
            <a:r>
              <a:rPr lang="en-US" altLang="zh-TW" sz="800">
                <a:solidFill>
                  <a:srgbClr val="000000"/>
                </a:solidFill>
              </a:rPr>
              <a:t>X</a:t>
            </a:r>
          </a:p>
          <a:p>
            <a:pPr algn="ctr">
              <a:spcBef>
                <a:spcPct val="50000"/>
              </a:spcBef>
            </a:pPr>
            <a:r>
              <a:rPr lang="en-US" altLang="zh-TW" sz="800">
                <a:solidFill>
                  <a:srgbClr val="000000"/>
                </a:solidFill>
              </a:rPr>
              <a:t>30</a:t>
            </a:r>
          </a:p>
        </p:txBody>
      </p:sp>
      <p:sp>
        <p:nvSpPr>
          <p:cNvPr id="20550" name="Text Box 70"/>
          <p:cNvSpPr txBox="1">
            <a:spLocks noChangeArrowheads="1"/>
          </p:cNvSpPr>
          <p:nvPr/>
        </p:nvSpPr>
        <p:spPr bwMode="auto">
          <a:xfrm>
            <a:off x="8358188" y="3324752"/>
            <a:ext cx="260350" cy="13716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zh-TW" sz="800">
                <a:solidFill>
                  <a:srgbClr val="000000"/>
                </a:solidFill>
              </a:rPr>
              <a:t>I</a:t>
            </a:r>
          </a:p>
          <a:p>
            <a:pPr algn="ctr">
              <a:spcBef>
                <a:spcPct val="50000"/>
              </a:spcBef>
            </a:pPr>
            <a:r>
              <a:rPr lang="en-US" altLang="zh-TW" sz="800">
                <a:solidFill>
                  <a:srgbClr val="000000"/>
                </a:solidFill>
              </a:rPr>
              <a:t>E</a:t>
            </a:r>
          </a:p>
          <a:p>
            <a:pPr algn="ctr">
              <a:spcBef>
                <a:spcPct val="50000"/>
              </a:spcBef>
            </a:pPr>
            <a:r>
              <a:rPr lang="en-US" altLang="zh-TW" sz="800">
                <a:solidFill>
                  <a:srgbClr val="000000"/>
                </a:solidFill>
              </a:rPr>
              <a:t>X</a:t>
            </a:r>
          </a:p>
          <a:p>
            <a:pPr algn="ctr">
              <a:spcBef>
                <a:spcPct val="50000"/>
              </a:spcBef>
            </a:pPr>
            <a:r>
              <a:rPr lang="en-US" altLang="zh-TW" sz="800">
                <a:solidFill>
                  <a:srgbClr val="000000"/>
                </a:solidFill>
              </a:rPr>
              <a:t>40</a:t>
            </a:r>
          </a:p>
        </p:txBody>
      </p:sp>
      <p:sp>
        <p:nvSpPr>
          <p:cNvPr id="20551" name="Rectangle 71"/>
          <p:cNvSpPr>
            <a:spLocks noChangeArrowheads="1"/>
          </p:cNvSpPr>
          <p:nvPr/>
        </p:nvSpPr>
        <p:spPr bwMode="auto">
          <a:xfrm>
            <a:off x="6840539" y="4924952"/>
            <a:ext cx="1227137" cy="90488"/>
          </a:xfrm>
          <a:prstGeom prst="rect">
            <a:avLst/>
          </a:prstGeom>
          <a:solidFill>
            <a:srgbClr val="CC99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r>
              <a:rPr lang="en-US" altLang="zh-TW" sz="600"/>
              <a:t> RGV01</a:t>
            </a:r>
          </a:p>
        </p:txBody>
      </p:sp>
      <p:sp>
        <p:nvSpPr>
          <p:cNvPr id="20552" name="Text Box 72"/>
          <p:cNvSpPr txBox="1">
            <a:spLocks noChangeArrowheads="1"/>
          </p:cNvSpPr>
          <p:nvPr/>
        </p:nvSpPr>
        <p:spPr bwMode="auto">
          <a:xfrm>
            <a:off x="6884988" y="5013852"/>
            <a:ext cx="228600" cy="2286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ctr">
              <a:spcBef>
                <a:spcPct val="50000"/>
              </a:spcBef>
            </a:pPr>
            <a:r>
              <a:rPr lang="en-US" altLang="zh-TW" sz="600">
                <a:solidFill>
                  <a:srgbClr val="000000"/>
                </a:solidFill>
              </a:rPr>
              <a:t>MSR</a:t>
            </a:r>
          </a:p>
          <a:p>
            <a:pPr algn="ctr"/>
            <a:r>
              <a:rPr lang="en-US" altLang="zh-TW" sz="600">
                <a:solidFill>
                  <a:srgbClr val="000000"/>
                </a:solidFill>
              </a:rPr>
              <a:t>10</a:t>
            </a:r>
          </a:p>
        </p:txBody>
      </p:sp>
      <p:sp>
        <p:nvSpPr>
          <p:cNvPr id="20553" name="Rectangle 73"/>
          <p:cNvSpPr>
            <a:spLocks noChangeArrowheads="1"/>
          </p:cNvSpPr>
          <p:nvPr/>
        </p:nvSpPr>
        <p:spPr bwMode="auto">
          <a:xfrm>
            <a:off x="6535738" y="49122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54" name="Rectangle 74"/>
          <p:cNvSpPr>
            <a:spLocks noChangeArrowheads="1"/>
          </p:cNvSpPr>
          <p:nvPr/>
        </p:nvSpPr>
        <p:spPr bwMode="auto">
          <a:xfrm>
            <a:off x="6535738" y="5013852"/>
            <a:ext cx="76200" cy="9525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55" name="Rectangle 75"/>
          <p:cNvSpPr>
            <a:spLocks noChangeArrowheads="1"/>
          </p:cNvSpPr>
          <p:nvPr/>
        </p:nvSpPr>
        <p:spPr bwMode="auto">
          <a:xfrm>
            <a:off x="6535738" y="510910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56" name="Rectangle 76"/>
          <p:cNvSpPr>
            <a:spLocks noChangeArrowheads="1"/>
          </p:cNvSpPr>
          <p:nvPr/>
        </p:nvSpPr>
        <p:spPr bwMode="auto">
          <a:xfrm>
            <a:off x="6535738" y="5210702"/>
            <a:ext cx="76200" cy="9525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57" name="Rectangle 77"/>
          <p:cNvSpPr>
            <a:spLocks noChangeArrowheads="1"/>
          </p:cNvSpPr>
          <p:nvPr/>
        </p:nvSpPr>
        <p:spPr bwMode="auto">
          <a:xfrm>
            <a:off x="6535738" y="533770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58" name="Rectangle 78"/>
          <p:cNvSpPr>
            <a:spLocks noChangeArrowheads="1"/>
          </p:cNvSpPr>
          <p:nvPr/>
        </p:nvSpPr>
        <p:spPr bwMode="auto">
          <a:xfrm>
            <a:off x="6535738" y="5439302"/>
            <a:ext cx="76200" cy="9525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59" name="Rectangle 79"/>
          <p:cNvSpPr>
            <a:spLocks noChangeArrowheads="1"/>
          </p:cNvSpPr>
          <p:nvPr/>
        </p:nvSpPr>
        <p:spPr bwMode="auto">
          <a:xfrm>
            <a:off x="6535738" y="55345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60" name="Rectangle 80"/>
          <p:cNvSpPr>
            <a:spLocks noChangeArrowheads="1"/>
          </p:cNvSpPr>
          <p:nvPr/>
        </p:nvSpPr>
        <p:spPr bwMode="auto">
          <a:xfrm>
            <a:off x="6535738" y="5636152"/>
            <a:ext cx="76200" cy="9525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61" name="Rectangle 81"/>
          <p:cNvSpPr>
            <a:spLocks noChangeArrowheads="1"/>
          </p:cNvSpPr>
          <p:nvPr/>
        </p:nvSpPr>
        <p:spPr bwMode="auto">
          <a:xfrm>
            <a:off x="6535738" y="57631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62" name="Rectangle 82"/>
          <p:cNvSpPr>
            <a:spLocks noChangeArrowheads="1"/>
          </p:cNvSpPr>
          <p:nvPr/>
        </p:nvSpPr>
        <p:spPr bwMode="auto">
          <a:xfrm>
            <a:off x="6535738" y="5864752"/>
            <a:ext cx="76200" cy="9525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63" name="Rectangle 83"/>
          <p:cNvSpPr>
            <a:spLocks noChangeArrowheads="1"/>
          </p:cNvSpPr>
          <p:nvPr/>
        </p:nvSpPr>
        <p:spPr bwMode="auto">
          <a:xfrm>
            <a:off x="6535738" y="596000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64" name="Rectangle 84"/>
          <p:cNvSpPr>
            <a:spLocks noChangeArrowheads="1"/>
          </p:cNvSpPr>
          <p:nvPr/>
        </p:nvSpPr>
        <p:spPr bwMode="auto">
          <a:xfrm>
            <a:off x="6535738" y="6061602"/>
            <a:ext cx="76200" cy="9525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65" name="Rectangle 85"/>
          <p:cNvSpPr>
            <a:spLocks noChangeArrowheads="1"/>
          </p:cNvSpPr>
          <p:nvPr/>
        </p:nvSpPr>
        <p:spPr bwMode="auto">
          <a:xfrm>
            <a:off x="6535738" y="61949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66" name="Rectangle 86"/>
          <p:cNvSpPr>
            <a:spLocks noChangeArrowheads="1"/>
          </p:cNvSpPr>
          <p:nvPr/>
        </p:nvSpPr>
        <p:spPr bwMode="auto">
          <a:xfrm>
            <a:off x="6535738" y="6296552"/>
            <a:ext cx="76200" cy="9525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67" name="Rectangle 87"/>
          <p:cNvSpPr>
            <a:spLocks noChangeArrowheads="1"/>
          </p:cNvSpPr>
          <p:nvPr/>
        </p:nvSpPr>
        <p:spPr bwMode="auto">
          <a:xfrm>
            <a:off x="6535738" y="639180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68" name="Rectangle 88"/>
          <p:cNvSpPr>
            <a:spLocks noChangeArrowheads="1"/>
          </p:cNvSpPr>
          <p:nvPr/>
        </p:nvSpPr>
        <p:spPr bwMode="auto">
          <a:xfrm>
            <a:off x="6535738" y="6493402"/>
            <a:ext cx="76200" cy="9525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69" name="Rectangle 89"/>
          <p:cNvSpPr>
            <a:spLocks noChangeArrowheads="1"/>
          </p:cNvSpPr>
          <p:nvPr/>
        </p:nvSpPr>
        <p:spPr bwMode="auto">
          <a:xfrm>
            <a:off x="6764338" y="524880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70" name="Rectangle 90"/>
          <p:cNvSpPr>
            <a:spLocks noChangeArrowheads="1"/>
          </p:cNvSpPr>
          <p:nvPr/>
        </p:nvSpPr>
        <p:spPr bwMode="auto">
          <a:xfrm>
            <a:off x="6764338" y="5350402"/>
            <a:ext cx="76200" cy="9525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71" name="Rectangle 91"/>
          <p:cNvSpPr>
            <a:spLocks noChangeArrowheads="1"/>
          </p:cNvSpPr>
          <p:nvPr/>
        </p:nvSpPr>
        <p:spPr bwMode="auto">
          <a:xfrm>
            <a:off x="6764338" y="54456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72" name="Rectangle 92"/>
          <p:cNvSpPr>
            <a:spLocks noChangeArrowheads="1"/>
          </p:cNvSpPr>
          <p:nvPr/>
        </p:nvSpPr>
        <p:spPr bwMode="auto">
          <a:xfrm>
            <a:off x="6764338" y="5547252"/>
            <a:ext cx="76200" cy="9525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73" name="Rectangle 93"/>
          <p:cNvSpPr>
            <a:spLocks noChangeArrowheads="1"/>
          </p:cNvSpPr>
          <p:nvPr/>
        </p:nvSpPr>
        <p:spPr bwMode="auto">
          <a:xfrm>
            <a:off x="6764338" y="565520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74" name="Rectangle 94"/>
          <p:cNvSpPr>
            <a:spLocks noChangeArrowheads="1"/>
          </p:cNvSpPr>
          <p:nvPr/>
        </p:nvSpPr>
        <p:spPr bwMode="auto">
          <a:xfrm>
            <a:off x="6764338" y="5756802"/>
            <a:ext cx="76200" cy="9525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75" name="Rectangle 95"/>
          <p:cNvSpPr>
            <a:spLocks noChangeArrowheads="1"/>
          </p:cNvSpPr>
          <p:nvPr/>
        </p:nvSpPr>
        <p:spPr bwMode="auto">
          <a:xfrm>
            <a:off x="6764338" y="58520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76" name="Rectangle 96"/>
          <p:cNvSpPr>
            <a:spLocks noChangeArrowheads="1"/>
          </p:cNvSpPr>
          <p:nvPr/>
        </p:nvSpPr>
        <p:spPr bwMode="auto">
          <a:xfrm>
            <a:off x="6764338" y="5953652"/>
            <a:ext cx="76200" cy="9525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77" name="Rectangle 97"/>
          <p:cNvSpPr>
            <a:spLocks noChangeArrowheads="1"/>
          </p:cNvSpPr>
          <p:nvPr/>
        </p:nvSpPr>
        <p:spPr bwMode="auto">
          <a:xfrm>
            <a:off x="6764338" y="606160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78" name="Rectangle 98"/>
          <p:cNvSpPr>
            <a:spLocks noChangeArrowheads="1"/>
          </p:cNvSpPr>
          <p:nvPr/>
        </p:nvSpPr>
        <p:spPr bwMode="auto">
          <a:xfrm>
            <a:off x="6764338" y="6163202"/>
            <a:ext cx="76200" cy="9525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79" name="Rectangle 99"/>
          <p:cNvSpPr>
            <a:spLocks noChangeArrowheads="1"/>
          </p:cNvSpPr>
          <p:nvPr/>
        </p:nvSpPr>
        <p:spPr bwMode="auto">
          <a:xfrm>
            <a:off x="6764338" y="62584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80" name="Rectangle 100"/>
          <p:cNvSpPr>
            <a:spLocks noChangeArrowheads="1"/>
          </p:cNvSpPr>
          <p:nvPr/>
        </p:nvSpPr>
        <p:spPr bwMode="auto">
          <a:xfrm>
            <a:off x="6764338" y="6360052"/>
            <a:ext cx="76200" cy="9525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81" name="Text Box 101"/>
          <p:cNvSpPr txBox="1">
            <a:spLocks noChangeArrowheads="1"/>
          </p:cNvSpPr>
          <p:nvPr/>
        </p:nvSpPr>
        <p:spPr bwMode="auto">
          <a:xfrm>
            <a:off x="6840538" y="5267852"/>
            <a:ext cx="457200" cy="3619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72000" bIns="0" anchor="ctr"/>
          <a:lstStyle/>
          <a:p>
            <a:pPr algn="r">
              <a:lnSpc>
                <a:spcPct val="90000"/>
              </a:lnSpc>
              <a:spcBef>
                <a:spcPct val="25000"/>
              </a:spcBef>
            </a:pPr>
            <a:r>
              <a:rPr lang="en-US" altLang="zh-TW" sz="800">
                <a:solidFill>
                  <a:srgbClr val="000000"/>
                </a:solidFill>
              </a:rPr>
              <a:t>SPTA0</a:t>
            </a:r>
          </a:p>
        </p:txBody>
      </p:sp>
      <p:sp>
        <p:nvSpPr>
          <p:cNvPr id="20582" name="Text Box 102"/>
          <p:cNvSpPr txBox="1">
            <a:spLocks noChangeArrowheads="1"/>
          </p:cNvSpPr>
          <p:nvPr/>
        </p:nvSpPr>
        <p:spPr bwMode="auto">
          <a:xfrm>
            <a:off x="6840538" y="5661552"/>
            <a:ext cx="457200" cy="3619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72000" bIns="0" anchor="ctr"/>
          <a:lstStyle/>
          <a:p>
            <a:pPr algn="r">
              <a:lnSpc>
                <a:spcPct val="90000"/>
              </a:lnSpc>
              <a:spcBef>
                <a:spcPct val="25000"/>
              </a:spcBef>
            </a:pPr>
            <a:r>
              <a:rPr lang="en-US" altLang="zh-TW" sz="800">
                <a:solidFill>
                  <a:srgbClr val="000000"/>
                </a:solidFill>
              </a:rPr>
              <a:t>SPTB0</a:t>
            </a:r>
          </a:p>
        </p:txBody>
      </p:sp>
      <p:sp>
        <p:nvSpPr>
          <p:cNvPr id="20583" name="Text Box 103"/>
          <p:cNvSpPr txBox="1">
            <a:spLocks noChangeArrowheads="1"/>
          </p:cNvSpPr>
          <p:nvPr/>
        </p:nvSpPr>
        <p:spPr bwMode="auto">
          <a:xfrm>
            <a:off x="6840538" y="6074302"/>
            <a:ext cx="457200" cy="3619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72000" bIns="0" anchor="ctr"/>
          <a:lstStyle/>
          <a:p>
            <a:pPr algn="r">
              <a:lnSpc>
                <a:spcPct val="90000"/>
              </a:lnSpc>
              <a:spcBef>
                <a:spcPct val="25000"/>
              </a:spcBef>
            </a:pPr>
            <a:r>
              <a:rPr lang="en-US" altLang="zh-TW" sz="800">
                <a:solidFill>
                  <a:srgbClr val="000000"/>
                </a:solidFill>
              </a:rPr>
              <a:t>SOR10</a:t>
            </a:r>
          </a:p>
        </p:txBody>
      </p:sp>
      <p:sp>
        <p:nvSpPr>
          <p:cNvPr id="20584" name="Text Box 104"/>
          <p:cNvSpPr txBox="1">
            <a:spLocks noChangeArrowheads="1"/>
          </p:cNvSpPr>
          <p:nvPr/>
        </p:nvSpPr>
        <p:spPr bwMode="auto">
          <a:xfrm>
            <a:off x="7329488" y="5242452"/>
            <a:ext cx="260350" cy="13525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zh-TW" sz="800">
                <a:solidFill>
                  <a:srgbClr val="000000"/>
                </a:solidFill>
              </a:rPr>
              <a:t>I</a:t>
            </a:r>
          </a:p>
          <a:p>
            <a:pPr algn="ctr">
              <a:spcBef>
                <a:spcPct val="50000"/>
              </a:spcBef>
            </a:pPr>
            <a:r>
              <a:rPr lang="en-US" altLang="zh-TW" sz="800">
                <a:solidFill>
                  <a:srgbClr val="000000"/>
                </a:solidFill>
              </a:rPr>
              <a:t>E</a:t>
            </a:r>
          </a:p>
          <a:p>
            <a:pPr algn="ctr">
              <a:spcBef>
                <a:spcPct val="50000"/>
              </a:spcBef>
            </a:pPr>
            <a:r>
              <a:rPr lang="en-US" altLang="zh-TW" sz="800">
                <a:solidFill>
                  <a:srgbClr val="000000"/>
                </a:solidFill>
              </a:rPr>
              <a:t>X</a:t>
            </a:r>
          </a:p>
          <a:p>
            <a:pPr algn="ctr">
              <a:spcBef>
                <a:spcPct val="50000"/>
              </a:spcBef>
            </a:pPr>
            <a:r>
              <a:rPr lang="en-US" altLang="zh-TW" sz="800">
                <a:solidFill>
                  <a:srgbClr val="000000"/>
                </a:solidFill>
              </a:rPr>
              <a:t>50</a:t>
            </a:r>
          </a:p>
        </p:txBody>
      </p:sp>
      <p:sp>
        <p:nvSpPr>
          <p:cNvPr id="20585" name="Text Box 105"/>
          <p:cNvSpPr txBox="1">
            <a:spLocks noChangeArrowheads="1"/>
          </p:cNvSpPr>
          <p:nvPr/>
        </p:nvSpPr>
        <p:spPr bwMode="auto">
          <a:xfrm>
            <a:off x="7653338" y="5242452"/>
            <a:ext cx="260350" cy="13525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zh-TW" sz="800">
                <a:solidFill>
                  <a:srgbClr val="000000"/>
                </a:solidFill>
              </a:rPr>
              <a:t>I</a:t>
            </a:r>
          </a:p>
          <a:p>
            <a:pPr algn="ctr">
              <a:spcBef>
                <a:spcPct val="50000"/>
              </a:spcBef>
            </a:pPr>
            <a:r>
              <a:rPr lang="en-US" altLang="zh-TW" sz="800">
                <a:solidFill>
                  <a:srgbClr val="000000"/>
                </a:solidFill>
              </a:rPr>
              <a:t>E</a:t>
            </a:r>
          </a:p>
          <a:p>
            <a:pPr algn="ctr">
              <a:spcBef>
                <a:spcPct val="50000"/>
              </a:spcBef>
            </a:pPr>
            <a:r>
              <a:rPr lang="en-US" altLang="zh-TW" sz="800">
                <a:solidFill>
                  <a:srgbClr val="000000"/>
                </a:solidFill>
              </a:rPr>
              <a:t>X</a:t>
            </a:r>
          </a:p>
          <a:p>
            <a:pPr algn="ctr">
              <a:spcBef>
                <a:spcPct val="50000"/>
              </a:spcBef>
            </a:pPr>
            <a:r>
              <a:rPr lang="en-US" altLang="zh-TW" sz="800">
                <a:solidFill>
                  <a:srgbClr val="000000"/>
                </a:solidFill>
              </a:rPr>
              <a:t>60</a:t>
            </a:r>
          </a:p>
        </p:txBody>
      </p:sp>
      <p:sp>
        <p:nvSpPr>
          <p:cNvPr id="20586" name="Text Box 106"/>
          <p:cNvSpPr txBox="1">
            <a:spLocks noChangeArrowheads="1"/>
          </p:cNvSpPr>
          <p:nvPr/>
        </p:nvSpPr>
        <p:spPr bwMode="auto">
          <a:xfrm>
            <a:off x="7977188" y="5242452"/>
            <a:ext cx="260350" cy="13525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zh-TW" sz="800">
                <a:solidFill>
                  <a:srgbClr val="000000"/>
                </a:solidFill>
              </a:rPr>
              <a:t>I</a:t>
            </a:r>
          </a:p>
          <a:p>
            <a:pPr algn="ctr">
              <a:spcBef>
                <a:spcPct val="50000"/>
              </a:spcBef>
            </a:pPr>
            <a:r>
              <a:rPr lang="en-US" altLang="zh-TW" sz="800">
                <a:solidFill>
                  <a:srgbClr val="000000"/>
                </a:solidFill>
              </a:rPr>
              <a:t>E</a:t>
            </a:r>
          </a:p>
          <a:p>
            <a:pPr algn="ctr">
              <a:spcBef>
                <a:spcPct val="50000"/>
              </a:spcBef>
            </a:pPr>
            <a:r>
              <a:rPr lang="en-US" altLang="zh-TW" sz="800">
                <a:solidFill>
                  <a:srgbClr val="000000"/>
                </a:solidFill>
              </a:rPr>
              <a:t>X</a:t>
            </a:r>
          </a:p>
          <a:p>
            <a:pPr algn="ctr">
              <a:spcBef>
                <a:spcPct val="50000"/>
              </a:spcBef>
            </a:pPr>
            <a:r>
              <a:rPr lang="en-US" altLang="zh-TW" sz="800">
                <a:solidFill>
                  <a:srgbClr val="000000"/>
                </a:solidFill>
              </a:rPr>
              <a:t>70</a:t>
            </a:r>
          </a:p>
        </p:txBody>
      </p:sp>
      <p:sp>
        <p:nvSpPr>
          <p:cNvPr id="20587" name="Text Box 107"/>
          <p:cNvSpPr txBox="1">
            <a:spLocks noChangeArrowheads="1"/>
          </p:cNvSpPr>
          <p:nvPr/>
        </p:nvSpPr>
        <p:spPr bwMode="auto">
          <a:xfrm>
            <a:off x="8294688" y="5242452"/>
            <a:ext cx="260350" cy="13525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zh-TW" sz="800">
                <a:solidFill>
                  <a:srgbClr val="000000"/>
                </a:solidFill>
              </a:rPr>
              <a:t>I</a:t>
            </a:r>
          </a:p>
          <a:p>
            <a:pPr algn="ctr">
              <a:spcBef>
                <a:spcPct val="50000"/>
              </a:spcBef>
            </a:pPr>
            <a:r>
              <a:rPr lang="en-US" altLang="zh-TW" sz="800">
                <a:solidFill>
                  <a:srgbClr val="000000"/>
                </a:solidFill>
              </a:rPr>
              <a:t>E</a:t>
            </a:r>
          </a:p>
          <a:p>
            <a:pPr algn="ctr">
              <a:spcBef>
                <a:spcPct val="50000"/>
              </a:spcBef>
            </a:pPr>
            <a:r>
              <a:rPr lang="en-US" altLang="zh-TW" sz="800">
                <a:solidFill>
                  <a:srgbClr val="000000"/>
                </a:solidFill>
              </a:rPr>
              <a:t>X</a:t>
            </a:r>
          </a:p>
          <a:p>
            <a:pPr algn="ctr">
              <a:spcBef>
                <a:spcPct val="50000"/>
              </a:spcBef>
            </a:pPr>
            <a:r>
              <a:rPr lang="en-US" altLang="zh-TW" sz="800">
                <a:solidFill>
                  <a:srgbClr val="000000"/>
                </a:solidFill>
              </a:rPr>
              <a:t>80</a:t>
            </a:r>
          </a:p>
        </p:txBody>
      </p:sp>
      <p:sp>
        <p:nvSpPr>
          <p:cNvPr id="20588" name="Rectangle 108"/>
          <p:cNvSpPr>
            <a:spLocks noChangeArrowheads="1"/>
          </p:cNvSpPr>
          <p:nvPr/>
        </p:nvSpPr>
        <p:spPr bwMode="auto">
          <a:xfrm>
            <a:off x="7304088" y="51408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89" name="Rectangle 109"/>
          <p:cNvSpPr>
            <a:spLocks noChangeArrowheads="1"/>
          </p:cNvSpPr>
          <p:nvPr/>
        </p:nvSpPr>
        <p:spPr bwMode="auto">
          <a:xfrm>
            <a:off x="7456488" y="51408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90" name="Rectangle 110"/>
          <p:cNvSpPr>
            <a:spLocks noChangeArrowheads="1"/>
          </p:cNvSpPr>
          <p:nvPr/>
        </p:nvSpPr>
        <p:spPr bwMode="auto">
          <a:xfrm>
            <a:off x="7380288" y="51408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91" name="Rectangle 111"/>
          <p:cNvSpPr>
            <a:spLocks noChangeArrowheads="1"/>
          </p:cNvSpPr>
          <p:nvPr/>
        </p:nvSpPr>
        <p:spPr bwMode="auto">
          <a:xfrm>
            <a:off x="7532688" y="51408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92" name="Rectangle 112"/>
          <p:cNvSpPr>
            <a:spLocks noChangeArrowheads="1"/>
          </p:cNvSpPr>
          <p:nvPr/>
        </p:nvSpPr>
        <p:spPr bwMode="auto">
          <a:xfrm>
            <a:off x="7627938" y="51408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93" name="Rectangle 113"/>
          <p:cNvSpPr>
            <a:spLocks noChangeArrowheads="1"/>
          </p:cNvSpPr>
          <p:nvPr/>
        </p:nvSpPr>
        <p:spPr bwMode="auto">
          <a:xfrm>
            <a:off x="7780338" y="51408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94" name="Rectangle 114"/>
          <p:cNvSpPr>
            <a:spLocks noChangeArrowheads="1"/>
          </p:cNvSpPr>
          <p:nvPr/>
        </p:nvSpPr>
        <p:spPr bwMode="auto">
          <a:xfrm>
            <a:off x="7704138" y="51408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95" name="Rectangle 115"/>
          <p:cNvSpPr>
            <a:spLocks noChangeArrowheads="1"/>
          </p:cNvSpPr>
          <p:nvPr/>
        </p:nvSpPr>
        <p:spPr bwMode="auto">
          <a:xfrm>
            <a:off x="7856538" y="51408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96" name="Rectangle 116"/>
          <p:cNvSpPr>
            <a:spLocks noChangeArrowheads="1"/>
          </p:cNvSpPr>
          <p:nvPr/>
        </p:nvSpPr>
        <p:spPr bwMode="auto">
          <a:xfrm>
            <a:off x="7951788" y="51408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97" name="Rectangle 117"/>
          <p:cNvSpPr>
            <a:spLocks noChangeArrowheads="1"/>
          </p:cNvSpPr>
          <p:nvPr/>
        </p:nvSpPr>
        <p:spPr bwMode="auto">
          <a:xfrm>
            <a:off x="8104188" y="51408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98" name="Rectangle 118"/>
          <p:cNvSpPr>
            <a:spLocks noChangeArrowheads="1"/>
          </p:cNvSpPr>
          <p:nvPr/>
        </p:nvSpPr>
        <p:spPr bwMode="auto">
          <a:xfrm>
            <a:off x="8027988" y="51408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599" name="Rectangle 119"/>
          <p:cNvSpPr>
            <a:spLocks noChangeArrowheads="1"/>
          </p:cNvSpPr>
          <p:nvPr/>
        </p:nvSpPr>
        <p:spPr bwMode="auto">
          <a:xfrm>
            <a:off x="8180388" y="51408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600" name="Rectangle 120"/>
          <p:cNvSpPr>
            <a:spLocks noChangeArrowheads="1"/>
          </p:cNvSpPr>
          <p:nvPr/>
        </p:nvSpPr>
        <p:spPr bwMode="auto">
          <a:xfrm>
            <a:off x="8275638" y="51408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601" name="Rectangle 121"/>
          <p:cNvSpPr>
            <a:spLocks noChangeArrowheads="1"/>
          </p:cNvSpPr>
          <p:nvPr/>
        </p:nvSpPr>
        <p:spPr bwMode="auto">
          <a:xfrm>
            <a:off x="8428038" y="51408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602" name="Rectangle 122"/>
          <p:cNvSpPr>
            <a:spLocks noChangeArrowheads="1"/>
          </p:cNvSpPr>
          <p:nvPr/>
        </p:nvSpPr>
        <p:spPr bwMode="auto">
          <a:xfrm>
            <a:off x="8351838" y="51408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603" name="Rectangle 123"/>
          <p:cNvSpPr>
            <a:spLocks noChangeArrowheads="1"/>
          </p:cNvSpPr>
          <p:nvPr/>
        </p:nvSpPr>
        <p:spPr bwMode="auto">
          <a:xfrm>
            <a:off x="8504238" y="51408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604" name="Rectangle 124"/>
          <p:cNvSpPr>
            <a:spLocks noChangeArrowheads="1"/>
          </p:cNvSpPr>
          <p:nvPr/>
        </p:nvSpPr>
        <p:spPr bwMode="auto">
          <a:xfrm>
            <a:off x="8066089" y="4924952"/>
            <a:ext cx="1227137" cy="90488"/>
          </a:xfrm>
          <a:prstGeom prst="rect">
            <a:avLst/>
          </a:prstGeom>
          <a:solidFill>
            <a:srgbClr val="CC99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r>
              <a:rPr lang="en-US" altLang="zh-TW" sz="600"/>
              <a:t> RGV02</a:t>
            </a:r>
          </a:p>
        </p:txBody>
      </p:sp>
      <p:sp>
        <p:nvSpPr>
          <p:cNvPr id="20605" name="Rectangle 125"/>
          <p:cNvSpPr>
            <a:spLocks noChangeArrowheads="1"/>
          </p:cNvSpPr>
          <p:nvPr/>
        </p:nvSpPr>
        <p:spPr bwMode="auto">
          <a:xfrm>
            <a:off x="8669338" y="51408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606" name="Rectangle 126"/>
          <p:cNvSpPr>
            <a:spLocks noChangeArrowheads="1"/>
          </p:cNvSpPr>
          <p:nvPr/>
        </p:nvSpPr>
        <p:spPr bwMode="auto">
          <a:xfrm>
            <a:off x="8821738" y="51408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607" name="Rectangle 127"/>
          <p:cNvSpPr>
            <a:spLocks noChangeArrowheads="1"/>
          </p:cNvSpPr>
          <p:nvPr/>
        </p:nvSpPr>
        <p:spPr bwMode="auto">
          <a:xfrm>
            <a:off x="8745538" y="51408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608" name="Rectangle 128"/>
          <p:cNvSpPr>
            <a:spLocks noChangeArrowheads="1"/>
          </p:cNvSpPr>
          <p:nvPr/>
        </p:nvSpPr>
        <p:spPr bwMode="auto">
          <a:xfrm>
            <a:off x="8897938" y="51408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609" name="Rectangle 129"/>
          <p:cNvSpPr>
            <a:spLocks noChangeArrowheads="1"/>
          </p:cNvSpPr>
          <p:nvPr/>
        </p:nvSpPr>
        <p:spPr bwMode="auto">
          <a:xfrm>
            <a:off x="8993188" y="51408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610" name="Rectangle 130"/>
          <p:cNvSpPr>
            <a:spLocks noChangeArrowheads="1"/>
          </p:cNvSpPr>
          <p:nvPr/>
        </p:nvSpPr>
        <p:spPr bwMode="auto">
          <a:xfrm>
            <a:off x="9145588" y="51408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611" name="Rectangle 131"/>
          <p:cNvSpPr>
            <a:spLocks noChangeArrowheads="1"/>
          </p:cNvSpPr>
          <p:nvPr/>
        </p:nvSpPr>
        <p:spPr bwMode="auto">
          <a:xfrm>
            <a:off x="9069388" y="51408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612" name="Rectangle 132"/>
          <p:cNvSpPr>
            <a:spLocks noChangeArrowheads="1"/>
          </p:cNvSpPr>
          <p:nvPr/>
        </p:nvSpPr>
        <p:spPr bwMode="auto">
          <a:xfrm>
            <a:off x="9221788" y="51408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613" name="Rectangle 133"/>
          <p:cNvSpPr>
            <a:spLocks noChangeArrowheads="1"/>
          </p:cNvSpPr>
          <p:nvPr/>
        </p:nvSpPr>
        <p:spPr bwMode="auto">
          <a:xfrm>
            <a:off x="9317038" y="51408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614" name="Rectangle 134"/>
          <p:cNvSpPr>
            <a:spLocks noChangeArrowheads="1"/>
          </p:cNvSpPr>
          <p:nvPr/>
        </p:nvSpPr>
        <p:spPr bwMode="auto">
          <a:xfrm>
            <a:off x="9469438" y="51408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615" name="Rectangle 135"/>
          <p:cNvSpPr>
            <a:spLocks noChangeArrowheads="1"/>
          </p:cNvSpPr>
          <p:nvPr/>
        </p:nvSpPr>
        <p:spPr bwMode="auto">
          <a:xfrm>
            <a:off x="9393238" y="51408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616" name="Rectangle 136"/>
          <p:cNvSpPr>
            <a:spLocks noChangeArrowheads="1"/>
          </p:cNvSpPr>
          <p:nvPr/>
        </p:nvSpPr>
        <p:spPr bwMode="auto">
          <a:xfrm>
            <a:off x="9545638" y="51408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617" name="Rectangle 137"/>
          <p:cNvSpPr>
            <a:spLocks noChangeArrowheads="1"/>
          </p:cNvSpPr>
          <p:nvPr/>
        </p:nvSpPr>
        <p:spPr bwMode="auto">
          <a:xfrm>
            <a:off x="9640888" y="51408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618" name="Rectangle 138"/>
          <p:cNvSpPr>
            <a:spLocks noChangeArrowheads="1"/>
          </p:cNvSpPr>
          <p:nvPr/>
        </p:nvSpPr>
        <p:spPr bwMode="auto">
          <a:xfrm>
            <a:off x="9793288" y="51408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619" name="Rectangle 139"/>
          <p:cNvSpPr>
            <a:spLocks noChangeArrowheads="1"/>
          </p:cNvSpPr>
          <p:nvPr/>
        </p:nvSpPr>
        <p:spPr bwMode="auto">
          <a:xfrm>
            <a:off x="9717088" y="51408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620" name="Rectangle 140"/>
          <p:cNvSpPr>
            <a:spLocks noChangeArrowheads="1"/>
          </p:cNvSpPr>
          <p:nvPr/>
        </p:nvSpPr>
        <p:spPr bwMode="auto">
          <a:xfrm>
            <a:off x="9869488" y="51408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621" name="Rectangle 141"/>
          <p:cNvSpPr>
            <a:spLocks noChangeArrowheads="1"/>
          </p:cNvSpPr>
          <p:nvPr/>
        </p:nvSpPr>
        <p:spPr bwMode="auto">
          <a:xfrm>
            <a:off x="9964738" y="51408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622" name="Rectangle 142"/>
          <p:cNvSpPr>
            <a:spLocks noChangeArrowheads="1"/>
          </p:cNvSpPr>
          <p:nvPr/>
        </p:nvSpPr>
        <p:spPr bwMode="auto">
          <a:xfrm>
            <a:off x="10117138" y="51408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623" name="Rectangle 143"/>
          <p:cNvSpPr>
            <a:spLocks noChangeArrowheads="1"/>
          </p:cNvSpPr>
          <p:nvPr/>
        </p:nvSpPr>
        <p:spPr bwMode="auto">
          <a:xfrm>
            <a:off x="10040938" y="51408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624" name="Rectangle 144"/>
          <p:cNvSpPr>
            <a:spLocks noChangeArrowheads="1"/>
          </p:cNvSpPr>
          <p:nvPr/>
        </p:nvSpPr>
        <p:spPr bwMode="auto">
          <a:xfrm>
            <a:off x="10193338" y="51408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625" name="Text Box 145"/>
          <p:cNvSpPr txBox="1">
            <a:spLocks noChangeArrowheads="1"/>
          </p:cNvSpPr>
          <p:nvPr/>
        </p:nvSpPr>
        <p:spPr bwMode="auto">
          <a:xfrm>
            <a:off x="8694738" y="5242452"/>
            <a:ext cx="260350" cy="13525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zh-TW" sz="800">
                <a:solidFill>
                  <a:srgbClr val="000000"/>
                </a:solidFill>
              </a:rPr>
              <a:t>I</a:t>
            </a:r>
          </a:p>
          <a:p>
            <a:pPr algn="ctr">
              <a:spcBef>
                <a:spcPct val="50000"/>
              </a:spcBef>
            </a:pPr>
            <a:r>
              <a:rPr lang="en-US" altLang="zh-TW" sz="800">
                <a:solidFill>
                  <a:srgbClr val="000000"/>
                </a:solidFill>
              </a:rPr>
              <a:t>E</a:t>
            </a:r>
          </a:p>
          <a:p>
            <a:pPr algn="ctr">
              <a:spcBef>
                <a:spcPct val="50000"/>
              </a:spcBef>
            </a:pPr>
            <a:r>
              <a:rPr lang="en-US" altLang="zh-TW" sz="800">
                <a:solidFill>
                  <a:srgbClr val="000000"/>
                </a:solidFill>
              </a:rPr>
              <a:t>X</a:t>
            </a:r>
          </a:p>
          <a:p>
            <a:pPr algn="ctr">
              <a:spcBef>
                <a:spcPct val="50000"/>
              </a:spcBef>
            </a:pPr>
            <a:r>
              <a:rPr lang="en-US" altLang="zh-TW" sz="800">
                <a:solidFill>
                  <a:srgbClr val="000000"/>
                </a:solidFill>
              </a:rPr>
              <a:t>A0</a:t>
            </a:r>
          </a:p>
        </p:txBody>
      </p:sp>
      <p:sp>
        <p:nvSpPr>
          <p:cNvPr id="20626" name="Text Box 146"/>
          <p:cNvSpPr txBox="1">
            <a:spLocks noChangeArrowheads="1"/>
          </p:cNvSpPr>
          <p:nvPr/>
        </p:nvSpPr>
        <p:spPr bwMode="auto">
          <a:xfrm>
            <a:off x="9018588" y="5242452"/>
            <a:ext cx="260350" cy="13525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zh-TW" sz="800">
                <a:solidFill>
                  <a:srgbClr val="000000"/>
                </a:solidFill>
              </a:rPr>
              <a:t>I</a:t>
            </a:r>
          </a:p>
          <a:p>
            <a:pPr algn="ctr">
              <a:spcBef>
                <a:spcPct val="50000"/>
              </a:spcBef>
            </a:pPr>
            <a:r>
              <a:rPr lang="en-US" altLang="zh-TW" sz="800">
                <a:solidFill>
                  <a:srgbClr val="000000"/>
                </a:solidFill>
              </a:rPr>
              <a:t>E</a:t>
            </a:r>
          </a:p>
          <a:p>
            <a:pPr algn="ctr">
              <a:spcBef>
                <a:spcPct val="50000"/>
              </a:spcBef>
            </a:pPr>
            <a:r>
              <a:rPr lang="en-US" altLang="zh-TW" sz="800">
                <a:solidFill>
                  <a:srgbClr val="000000"/>
                </a:solidFill>
              </a:rPr>
              <a:t>X</a:t>
            </a:r>
          </a:p>
          <a:p>
            <a:pPr algn="ctr">
              <a:spcBef>
                <a:spcPct val="50000"/>
              </a:spcBef>
            </a:pPr>
            <a:r>
              <a:rPr lang="en-US" altLang="zh-TW" sz="800">
                <a:solidFill>
                  <a:srgbClr val="000000"/>
                </a:solidFill>
              </a:rPr>
              <a:t>B0</a:t>
            </a:r>
          </a:p>
        </p:txBody>
      </p:sp>
      <p:sp>
        <p:nvSpPr>
          <p:cNvPr id="20627" name="Text Box 147"/>
          <p:cNvSpPr txBox="1">
            <a:spLocks noChangeArrowheads="1"/>
          </p:cNvSpPr>
          <p:nvPr/>
        </p:nvSpPr>
        <p:spPr bwMode="auto">
          <a:xfrm>
            <a:off x="9342438" y="5242452"/>
            <a:ext cx="260350" cy="13525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zh-TW" sz="800">
                <a:solidFill>
                  <a:srgbClr val="000000"/>
                </a:solidFill>
              </a:rPr>
              <a:t>I</a:t>
            </a:r>
          </a:p>
          <a:p>
            <a:pPr algn="ctr">
              <a:spcBef>
                <a:spcPct val="50000"/>
              </a:spcBef>
            </a:pPr>
            <a:r>
              <a:rPr lang="en-US" altLang="zh-TW" sz="800">
                <a:solidFill>
                  <a:srgbClr val="000000"/>
                </a:solidFill>
              </a:rPr>
              <a:t>E</a:t>
            </a:r>
          </a:p>
          <a:p>
            <a:pPr algn="ctr">
              <a:spcBef>
                <a:spcPct val="50000"/>
              </a:spcBef>
            </a:pPr>
            <a:r>
              <a:rPr lang="en-US" altLang="zh-TW" sz="800">
                <a:solidFill>
                  <a:srgbClr val="000000"/>
                </a:solidFill>
              </a:rPr>
              <a:t>X</a:t>
            </a:r>
          </a:p>
          <a:p>
            <a:pPr algn="ctr">
              <a:spcBef>
                <a:spcPct val="50000"/>
              </a:spcBef>
            </a:pPr>
            <a:r>
              <a:rPr lang="en-US" altLang="zh-TW" sz="800">
                <a:solidFill>
                  <a:srgbClr val="000000"/>
                </a:solidFill>
              </a:rPr>
              <a:t>C0</a:t>
            </a:r>
          </a:p>
        </p:txBody>
      </p:sp>
      <p:sp>
        <p:nvSpPr>
          <p:cNvPr id="20628" name="Text Box 148"/>
          <p:cNvSpPr txBox="1">
            <a:spLocks noChangeArrowheads="1"/>
          </p:cNvSpPr>
          <p:nvPr/>
        </p:nvSpPr>
        <p:spPr bwMode="auto">
          <a:xfrm>
            <a:off x="9659938" y="5242452"/>
            <a:ext cx="260350" cy="13525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zh-TW" sz="800">
                <a:solidFill>
                  <a:srgbClr val="000000"/>
                </a:solidFill>
              </a:rPr>
              <a:t>I</a:t>
            </a:r>
          </a:p>
          <a:p>
            <a:pPr algn="ctr">
              <a:spcBef>
                <a:spcPct val="50000"/>
              </a:spcBef>
            </a:pPr>
            <a:r>
              <a:rPr lang="en-US" altLang="zh-TW" sz="800">
                <a:solidFill>
                  <a:srgbClr val="000000"/>
                </a:solidFill>
              </a:rPr>
              <a:t>E</a:t>
            </a:r>
          </a:p>
          <a:p>
            <a:pPr algn="ctr">
              <a:spcBef>
                <a:spcPct val="50000"/>
              </a:spcBef>
            </a:pPr>
            <a:r>
              <a:rPr lang="en-US" altLang="zh-TW" sz="800">
                <a:solidFill>
                  <a:srgbClr val="000000"/>
                </a:solidFill>
              </a:rPr>
              <a:t>X</a:t>
            </a:r>
          </a:p>
          <a:p>
            <a:pPr algn="ctr">
              <a:spcBef>
                <a:spcPct val="50000"/>
              </a:spcBef>
            </a:pPr>
            <a:r>
              <a:rPr lang="en-US" altLang="zh-TW" sz="800">
                <a:solidFill>
                  <a:srgbClr val="000000"/>
                </a:solidFill>
              </a:rPr>
              <a:t>D0</a:t>
            </a:r>
          </a:p>
        </p:txBody>
      </p:sp>
      <p:sp>
        <p:nvSpPr>
          <p:cNvPr id="20629" name="Text Box 149"/>
          <p:cNvSpPr txBox="1">
            <a:spLocks noChangeArrowheads="1"/>
          </p:cNvSpPr>
          <p:nvPr/>
        </p:nvSpPr>
        <p:spPr bwMode="auto">
          <a:xfrm>
            <a:off x="9990138" y="5242452"/>
            <a:ext cx="260350" cy="13525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r>
              <a:rPr lang="en-US" altLang="zh-TW" sz="800">
                <a:solidFill>
                  <a:srgbClr val="000000"/>
                </a:solidFill>
              </a:rPr>
              <a:t>I</a:t>
            </a:r>
          </a:p>
          <a:p>
            <a:pPr algn="ctr">
              <a:spcBef>
                <a:spcPct val="50000"/>
              </a:spcBef>
            </a:pPr>
            <a:r>
              <a:rPr lang="en-US" altLang="zh-TW" sz="800">
                <a:solidFill>
                  <a:srgbClr val="000000"/>
                </a:solidFill>
              </a:rPr>
              <a:t>E</a:t>
            </a:r>
          </a:p>
          <a:p>
            <a:pPr algn="ctr">
              <a:spcBef>
                <a:spcPct val="50000"/>
              </a:spcBef>
            </a:pPr>
            <a:r>
              <a:rPr lang="en-US" altLang="zh-TW" sz="800">
                <a:solidFill>
                  <a:srgbClr val="000000"/>
                </a:solidFill>
              </a:rPr>
              <a:t>X</a:t>
            </a:r>
          </a:p>
          <a:p>
            <a:pPr algn="ctr">
              <a:spcBef>
                <a:spcPct val="50000"/>
              </a:spcBef>
            </a:pPr>
            <a:r>
              <a:rPr lang="en-US" altLang="zh-TW" sz="800">
                <a:solidFill>
                  <a:srgbClr val="000000"/>
                </a:solidFill>
              </a:rPr>
              <a:t>E0</a:t>
            </a:r>
          </a:p>
        </p:txBody>
      </p:sp>
      <p:sp>
        <p:nvSpPr>
          <p:cNvPr id="20630" name="Rectangle 150"/>
          <p:cNvSpPr>
            <a:spLocks noChangeArrowheads="1"/>
          </p:cNvSpPr>
          <p:nvPr/>
        </p:nvSpPr>
        <p:spPr bwMode="auto">
          <a:xfrm flipH="1">
            <a:off x="8955088" y="3007252"/>
            <a:ext cx="247650" cy="1689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72000" bIns="0" anchor="ctr"/>
          <a:lstStyle/>
          <a:p>
            <a:pPr algn="ctr"/>
            <a:r>
              <a:rPr lang="en-US" altLang="zh-TW" sz="800">
                <a:ea typeface="Taipei" charset="-120"/>
              </a:rPr>
              <a:t>S</a:t>
            </a:r>
          </a:p>
          <a:p>
            <a:pPr algn="ctr"/>
            <a:r>
              <a:rPr lang="en-US" altLang="zh-TW" sz="800">
                <a:ea typeface="Taipei" charset="-120"/>
              </a:rPr>
              <a:t>T</a:t>
            </a:r>
          </a:p>
          <a:p>
            <a:pPr algn="ctr"/>
            <a:r>
              <a:rPr lang="en-US" altLang="zh-TW" sz="800">
                <a:ea typeface="Taipei" charset="-120"/>
              </a:rPr>
              <a:t>K</a:t>
            </a:r>
          </a:p>
          <a:p>
            <a:pPr algn="ctr"/>
            <a:r>
              <a:rPr lang="en-US" altLang="zh-TW" sz="800">
                <a:ea typeface="Taipei" charset="-120"/>
              </a:rPr>
              <a:t>05</a:t>
            </a:r>
          </a:p>
          <a:p>
            <a:pPr algn="ctr"/>
            <a:endParaRPr lang="en-US" altLang="zh-TW" sz="800">
              <a:ea typeface="Taipei" charset="-120"/>
            </a:endParaRPr>
          </a:p>
        </p:txBody>
      </p:sp>
      <p:sp>
        <p:nvSpPr>
          <p:cNvPr id="20631" name="Text Box 151"/>
          <p:cNvSpPr txBox="1">
            <a:spLocks noChangeArrowheads="1"/>
          </p:cNvSpPr>
          <p:nvPr/>
        </p:nvSpPr>
        <p:spPr bwMode="auto">
          <a:xfrm>
            <a:off x="8650288" y="3439053"/>
            <a:ext cx="304800" cy="187325"/>
          </a:xfrm>
          <a:prstGeom prst="rect">
            <a:avLst/>
          </a:prstGeom>
          <a:solidFill>
            <a:schemeClr val="fo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p>
            <a:pPr algn="ctr">
              <a:lnSpc>
                <a:spcPct val="80000"/>
              </a:lnSpc>
              <a:spcBef>
                <a:spcPct val="25000"/>
              </a:spcBef>
            </a:pPr>
            <a:r>
              <a:rPr lang="en-US" altLang="zh-TW" sz="600">
                <a:solidFill>
                  <a:srgbClr val="000000"/>
                </a:solidFill>
              </a:rPr>
              <a:t>MOV10 </a:t>
            </a:r>
          </a:p>
        </p:txBody>
      </p:sp>
      <p:sp>
        <p:nvSpPr>
          <p:cNvPr id="20632" name="Text Box 152"/>
          <p:cNvSpPr txBox="1">
            <a:spLocks noChangeArrowheads="1"/>
          </p:cNvSpPr>
          <p:nvPr/>
        </p:nvSpPr>
        <p:spPr bwMode="auto">
          <a:xfrm>
            <a:off x="8650288" y="3648603"/>
            <a:ext cx="304800" cy="187325"/>
          </a:xfrm>
          <a:prstGeom prst="rect">
            <a:avLst/>
          </a:prstGeom>
          <a:solidFill>
            <a:schemeClr val="fo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p>
            <a:pPr algn="ctr">
              <a:lnSpc>
                <a:spcPct val="80000"/>
              </a:lnSpc>
              <a:spcBef>
                <a:spcPct val="25000"/>
              </a:spcBef>
            </a:pPr>
            <a:r>
              <a:rPr lang="en-US" altLang="zh-TW" sz="600">
                <a:solidFill>
                  <a:srgbClr val="000000"/>
                </a:solidFill>
              </a:rPr>
              <a:t>MVI10 </a:t>
            </a:r>
          </a:p>
        </p:txBody>
      </p:sp>
      <p:sp>
        <p:nvSpPr>
          <p:cNvPr id="20633" name="Text Box 153"/>
          <p:cNvSpPr txBox="1">
            <a:spLocks noChangeArrowheads="1"/>
          </p:cNvSpPr>
          <p:nvPr/>
        </p:nvSpPr>
        <p:spPr bwMode="auto">
          <a:xfrm>
            <a:off x="8650288" y="3862916"/>
            <a:ext cx="304800" cy="187325"/>
          </a:xfrm>
          <a:prstGeom prst="rect">
            <a:avLst/>
          </a:prstGeom>
          <a:solidFill>
            <a:schemeClr val="fo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p>
            <a:pPr algn="ctr">
              <a:lnSpc>
                <a:spcPct val="80000"/>
              </a:lnSpc>
              <a:spcBef>
                <a:spcPct val="25000"/>
              </a:spcBef>
            </a:pPr>
            <a:r>
              <a:rPr lang="en-US" altLang="zh-TW" sz="600">
                <a:solidFill>
                  <a:srgbClr val="000000"/>
                </a:solidFill>
              </a:rPr>
              <a:t>MOR20 </a:t>
            </a:r>
          </a:p>
        </p:txBody>
      </p:sp>
      <p:sp>
        <p:nvSpPr>
          <p:cNvPr id="20634" name="Text Box 154"/>
          <p:cNvSpPr txBox="1">
            <a:spLocks noChangeArrowheads="1"/>
          </p:cNvSpPr>
          <p:nvPr/>
        </p:nvSpPr>
        <p:spPr bwMode="auto">
          <a:xfrm>
            <a:off x="8650288" y="4074053"/>
            <a:ext cx="304800" cy="187325"/>
          </a:xfrm>
          <a:prstGeom prst="rect">
            <a:avLst/>
          </a:prstGeom>
          <a:solidFill>
            <a:schemeClr val="fo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p>
            <a:pPr algn="ctr">
              <a:lnSpc>
                <a:spcPct val="80000"/>
              </a:lnSpc>
              <a:spcBef>
                <a:spcPct val="25000"/>
              </a:spcBef>
            </a:pPr>
            <a:r>
              <a:rPr lang="en-US" altLang="zh-TW" sz="600">
                <a:solidFill>
                  <a:srgbClr val="000000"/>
                </a:solidFill>
              </a:rPr>
              <a:t>MOR30 </a:t>
            </a:r>
          </a:p>
        </p:txBody>
      </p:sp>
      <p:sp>
        <p:nvSpPr>
          <p:cNvPr id="20635" name="Text Box 155"/>
          <p:cNvSpPr txBox="1">
            <a:spLocks noChangeArrowheads="1"/>
          </p:cNvSpPr>
          <p:nvPr/>
        </p:nvSpPr>
        <p:spPr bwMode="auto">
          <a:xfrm>
            <a:off x="8650288" y="4289953"/>
            <a:ext cx="304800" cy="187325"/>
          </a:xfrm>
          <a:prstGeom prst="rect">
            <a:avLst/>
          </a:prstGeom>
          <a:solidFill>
            <a:schemeClr val="fo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lstStyle/>
          <a:p>
            <a:pPr algn="ctr">
              <a:lnSpc>
                <a:spcPct val="80000"/>
              </a:lnSpc>
              <a:spcBef>
                <a:spcPct val="25000"/>
              </a:spcBef>
            </a:pPr>
            <a:r>
              <a:rPr lang="en-US" altLang="zh-TW" sz="600">
                <a:solidFill>
                  <a:srgbClr val="000000"/>
                </a:solidFill>
              </a:rPr>
              <a:t>MOV20 </a:t>
            </a:r>
          </a:p>
        </p:txBody>
      </p:sp>
      <p:sp>
        <p:nvSpPr>
          <p:cNvPr id="20636" name="Text Box 156"/>
          <p:cNvSpPr txBox="1">
            <a:spLocks noChangeArrowheads="1"/>
          </p:cNvSpPr>
          <p:nvPr/>
        </p:nvSpPr>
        <p:spPr bwMode="auto">
          <a:xfrm>
            <a:off x="8662989" y="4499503"/>
            <a:ext cx="198437" cy="193675"/>
          </a:xfrm>
          <a:prstGeom prst="rect">
            <a:avLst/>
          </a:prstGeom>
          <a:solidFill>
            <a:schemeClr val="fo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spcBef>
                <a:spcPct val="50000"/>
              </a:spcBef>
            </a:pPr>
            <a:r>
              <a:rPr lang="en-US" altLang="zh-TW" sz="600">
                <a:solidFill>
                  <a:srgbClr val="000000"/>
                </a:solidFill>
              </a:rPr>
              <a:t>MEL</a:t>
            </a:r>
          </a:p>
          <a:p>
            <a:pPr algn="ctr"/>
            <a:r>
              <a:rPr lang="en-US" altLang="zh-TW" sz="600">
                <a:solidFill>
                  <a:srgbClr val="000000"/>
                </a:solidFill>
              </a:rPr>
              <a:t>10</a:t>
            </a:r>
          </a:p>
        </p:txBody>
      </p:sp>
      <p:sp>
        <p:nvSpPr>
          <p:cNvPr id="20637" name="Rectangle 157"/>
          <p:cNvSpPr>
            <a:spLocks noChangeArrowheads="1"/>
          </p:cNvSpPr>
          <p:nvPr/>
        </p:nvSpPr>
        <p:spPr bwMode="auto">
          <a:xfrm>
            <a:off x="8675688" y="46963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638" name="Text Box 158"/>
          <p:cNvSpPr txBox="1">
            <a:spLocks noChangeArrowheads="1"/>
          </p:cNvSpPr>
          <p:nvPr/>
        </p:nvSpPr>
        <p:spPr bwMode="auto">
          <a:xfrm>
            <a:off x="8643938" y="3058052"/>
            <a:ext cx="311150" cy="361950"/>
          </a:xfrm>
          <a:prstGeom prst="rect">
            <a:avLst/>
          </a:prstGeom>
          <a:solidFill>
            <a:schemeClr val="fo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r">
              <a:lnSpc>
                <a:spcPct val="90000"/>
              </a:lnSpc>
              <a:spcBef>
                <a:spcPct val="25000"/>
              </a:spcBef>
            </a:pPr>
            <a:r>
              <a:rPr lang="en-US" altLang="zh-TW" sz="700">
                <a:solidFill>
                  <a:srgbClr val="000000"/>
                </a:solidFill>
              </a:rPr>
              <a:t>SOR20</a:t>
            </a:r>
          </a:p>
        </p:txBody>
      </p:sp>
      <p:sp>
        <p:nvSpPr>
          <p:cNvPr id="20639" name="Rectangle 159"/>
          <p:cNvSpPr>
            <a:spLocks noChangeArrowheads="1"/>
          </p:cNvSpPr>
          <p:nvPr/>
        </p:nvSpPr>
        <p:spPr bwMode="auto">
          <a:xfrm>
            <a:off x="8955088" y="30326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640" name="Rectangle 160"/>
          <p:cNvSpPr>
            <a:spLocks noChangeArrowheads="1"/>
          </p:cNvSpPr>
          <p:nvPr/>
        </p:nvSpPr>
        <p:spPr bwMode="auto">
          <a:xfrm>
            <a:off x="8955088" y="3134252"/>
            <a:ext cx="76200" cy="9525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641" name="Rectangle 161"/>
          <p:cNvSpPr>
            <a:spLocks noChangeArrowheads="1"/>
          </p:cNvSpPr>
          <p:nvPr/>
        </p:nvSpPr>
        <p:spPr bwMode="auto">
          <a:xfrm>
            <a:off x="8955088" y="322950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642" name="Rectangle 162"/>
          <p:cNvSpPr>
            <a:spLocks noChangeArrowheads="1"/>
          </p:cNvSpPr>
          <p:nvPr/>
        </p:nvSpPr>
        <p:spPr bwMode="auto">
          <a:xfrm>
            <a:off x="8955088" y="3331102"/>
            <a:ext cx="76200" cy="9525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643" name="Rectangle 163"/>
          <p:cNvSpPr>
            <a:spLocks noChangeArrowheads="1"/>
          </p:cNvSpPr>
          <p:nvPr/>
        </p:nvSpPr>
        <p:spPr bwMode="auto">
          <a:xfrm>
            <a:off x="8955088" y="34390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644" name="Rectangle 164"/>
          <p:cNvSpPr>
            <a:spLocks noChangeArrowheads="1"/>
          </p:cNvSpPr>
          <p:nvPr/>
        </p:nvSpPr>
        <p:spPr bwMode="auto">
          <a:xfrm>
            <a:off x="8955088" y="3540652"/>
            <a:ext cx="76200" cy="9525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645" name="Rectangle 165"/>
          <p:cNvSpPr>
            <a:spLocks noChangeArrowheads="1"/>
          </p:cNvSpPr>
          <p:nvPr/>
        </p:nvSpPr>
        <p:spPr bwMode="auto">
          <a:xfrm>
            <a:off x="8955088" y="364860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646" name="Rectangle 166"/>
          <p:cNvSpPr>
            <a:spLocks noChangeArrowheads="1"/>
          </p:cNvSpPr>
          <p:nvPr/>
        </p:nvSpPr>
        <p:spPr bwMode="auto">
          <a:xfrm>
            <a:off x="8955088" y="3750202"/>
            <a:ext cx="76200" cy="9525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647" name="Rectangle 167"/>
          <p:cNvSpPr>
            <a:spLocks noChangeArrowheads="1"/>
          </p:cNvSpPr>
          <p:nvPr/>
        </p:nvSpPr>
        <p:spPr bwMode="auto">
          <a:xfrm>
            <a:off x="8955088" y="38581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648" name="Rectangle 168"/>
          <p:cNvSpPr>
            <a:spLocks noChangeArrowheads="1"/>
          </p:cNvSpPr>
          <p:nvPr/>
        </p:nvSpPr>
        <p:spPr bwMode="auto">
          <a:xfrm>
            <a:off x="8955088" y="3959752"/>
            <a:ext cx="76200" cy="9525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649" name="Rectangle 169"/>
          <p:cNvSpPr>
            <a:spLocks noChangeArrowheads="1"/>
          </p:cNvSpPr>
          <p:nvPr/>
        </p:nvSpPr>
        <p:spPr bwMode="auto">
          <a:xfrm>
            <a:off x="8955088" y="406770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650" name="Rectangle 170"/>
          <p:cNvSpPr>
            <a:spLocks noChangeArrowheads="1"/>
          </p:cNvSpPr>
          <p:nvPr/>
        </p:nvSpPr>
        <p:spPr bwMode="auto">
          <a:xfrm>
            <a:off x="8955088" y="4169302"/>
            <a:ext cx="76200" cy="9525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651" name="Rectangle 171"/>
          <p:cNvSpPr>
            <a:spLocks noChangeArrowheads="1"/>
          </p:cNvSpPr>
          <p:nvPr/>
        </p:nvSpPr>
        <p:spPr bwMode="auto">
          <a:xfrm>
            <a:off x="8955088" y="428360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652" name="Rectangle 172"/>
          <p:cNvSpPr>
            <a:spLocks noChangeArrowheads="1"/>
          </p:cNvSpPr>
          <p:nvPr/>
        </p:nvSpPr>
        <p:spPr bwMode="auto">
          <a:xfrm>
            <a:off x="8955088" y="4385202"/>
            <a:ext cx="76200" cy="9525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653" name="Rectangle 173"/>
          <p:cNvSpPr>
            <a:spLocks noChangeArrowheads="1"/>
          </p:cNvSpPr>
          <p:nvPr/>
        </p:nvSpPr>
        <p:spPr bwMode="auto">
          <a:xfrm flipH="1">
            <a:off x="9571038" y="3019952"/>
            <a:ext cx="304800" cy="1676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800">
                <a:ea typeface="Taipei" charset="-120"/>
              </a:rPr>
              <a:t>S</a:t>
            </a:r>
          </a:p>
          <a:p>
            <a:pPr algn="ctr"/>
            <a:r>
              <a:rPr lang="en-US" altLang="zh-TW" sz="800">
                <a:ea typeface="Taipei" charset="-120"/>
              </a:rPr>
              <a:t>T</a:t>
            </a:r>
          </a:p>
          <a:p>
            <a:pPr algn="ctr"/>
            <a:r>
              <a:rPr lang="en-US" altLang="zh-TW" sz="800">
                <a:ea typeface="Taipei" charset="-120"/>
              </a:rPr>
              <a:t>K</a:t>
            </a:r>
          </a:p>
          <a:p>
            <a:pPr algn="ctr"/>
            <a:r>
              <a:rPr lang="en-US" altLang="zh-TW" sz="800">
                <a:ea typeface="Taipei" charset="-120"/>
              </a:rPr>
              <a:t>06</a:t>
            </a:r>
          </a:p>
          <a:p>
            <a:pPr algn="ctr"/>
            <a:endParaRPr lang="en-US" altLang="zh-TW" sz="800">
              <a:ea typeface="Taipei" charset="-120"/>
            </a:endParaRPr>
          </a:p>
        </p:txBody>
      </p:sp>
      <p:sp>
        <p:nvSpPr>
          <p:cNvPr id="20654" name="Text Box 174"/>
          <p:cNvSpPr txBox="1">
            <a:spLocks noChangeArrowheads="1"/>
          </p:cNvSpPr>
          <p:nvPr/>
        </p:nvSpPr>
        <p:spPr bwMode="auto">
          <a:xfrm>
            <a:off x="9221788" y="3083452"/>
            <a:ext cx="349250" cy="228600"/>
          </a:xfrm>
          <a:prstGeom prst="rect">
            <a:avLst/>
          </a:prstGeom>
          <a:solidFill>
            <a:schemeClr val="fo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0" rIns="0" bIns="0" anchor="ctr"/>
          <a:lstStyle/>
          <a:p>
            <a:pPr>
              <a:lnSpc>
                <a:spcPct val="80000"/>
              </a:lnSpc>
              <a:spcBef>
                <a:spcPct val="25000"/>
              </a:spcBef>
            </a:pPr>
            <a:r>
              <a:rPr lang="en-US" altLang="zh-TW" sz="800">
                <a:solidFill>
                  <a:srgbClr val="000000"/>
                </a:solidFill>
              </a:rPr>
              <a:t>RIE10 </a:t>
            </a:r>
          </a:p>
        </p:txBody>
      </p:sp>
      <p:sp>
        <p:nvSpPr>
          <p:cNvPr id="20655" name="Text Box 175"/>
          <p:cNvSpPr txBox="1">
            <a:spLocks noChangeArrowheads="1"/>
          </p:cNvSpPr>
          <p:nvPr/>
        </p:nvSpPr>
        <p:spPr bwMode="auto">
          <a:xfrm>
            <a:off x="9221788" y="3362852"/>
            <a:ext cx="349250" cy="228600"/>
          </a:xfrm>
          <a:prstGeom prst="rect">
            <a:avLst/>
          </a:prstGeom>
          <a:solidFill>
            <a:schemeClr val="fo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0" rIns="0" bIns="0" anchor="ctr"/>
          <a:lstStyle/>
          <a:p>
            <a:pPr>
              <a:lnSpc>
                <a:spcPct val="80000"/>
              </a:lnSpc>
              <a:spcBef>
                <a:spcPct val="25000"/>
              </a:spcBef>
            </a:pPr>
            <a:r>
              <a:rPr lang="en-US" altLang="zh-TW" sz="800">
                <a:solidFill>
                  <a:srgbClr val="000000"/>
                </a:solidFill>
              </a:rPr>
              <a:t>RIE20 </a:t>
            </a:r>
          </a:p>
        </p:txBody>
      </p:sp>
      <p:sp>
        <p:nvSpPr>
          <p:cNvPr id="20656" name="Text Box 176"/>
          <p:cNvSpPr txBox="1">
            <a:spLocks noChangeArrowheads="1"/>
          </p:cNvSpPr>
          <p:nvPr/>
        </p:nvSpPr>
        <p:spPr bwMode="auto">
          <a:xfrm>
            <a:off x="9221788" y="3642252"/>
            <a:ext cx="349250" cy="304800"/>
          </a:xfrm>
          <a:prstGeom prst="rect">
            <a:avLst/>
          </a:prstGeom>
          <a:solidFill>
            <a:schemeClr val="fo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0" rIns="0" bIns="0" anchor="ctr"/>
          <a:lstStyle/>
          <a:p>
            <a:pPr>
              <a:lnSpc>
                <a:spcPct val="80000"/>
              </a:lnSpc>
              <a:spcBef>
                <a:spcPct val="25000"/>
              </a:spcBef>
            </a:pPr>
            <a:r>
              <a:rPr lang="en-US" altLang="zh-TW" sz="800">
                <a:solidFill>
                  <a:srgbClr val="000000"/>
                </a:solidFill>
              </a:rPr>
              <a:t>STO10 </a:t>
            </a:r>
          </a:p>
        </p:txBody>
      </p:sp>
      <p:sp>
        <p:nvSpPr>
          <p:cNvPr id="20657" name="Text Box 177"/>
          <p:cNvSpPr txBox="1">
            <a:spLocks noChangeArrowheads="1"/>
          </p:cNvSpPr>
          <p:nvPr/>
        </p:nvSpPr>
        <p:spPr bwMode="auto">
          <a:xfrm>
            <a:off x="9221788" y="3991502"/>
            <a:ext cx="349250" cy="304800"/>
          </a:xfrm>
          <a:prstGeom prst="rect">
            <a:avLst/>
          </a:prstGeom>
          <a:solidFill>
            <a:schemeClr val="folHlink"/>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0" rIns="0" bIns="0" anchor="ctr"/>
          <a:lstStyle/>
          <a:p>
            <a:pPr>
              <a:lnSpc>
                <a:spcPct val="80000"/>
              </a:lnSpc>
              <a:spcBef>
                <a:spcPct val="25000"/>
              </a:spcBef>
            </a:pPr>
            <a:r>
              <a:rPr lang="en-US" altLang="zh-TW" sz="800">
                <a:solidFill>
                  <a:srgbClr val="000000"/>
                </a:solidFill>
              </a:rPr>
              <a:t>STO20 </a:t>
            </a:r>
          </a:p>
        </p:txBody>
      </p:sp>
      <p:sp>
        <p:nvSpPr>
          <p:cNvPr id="20658" name="Text Box 178"/>
          <p:cNvSpPr txBox="1">
            <a:spLocks noChangeArrowheads="1"/>
          </p:cNvSpPr>
          <p:nvPr/>
        </p:nvSpPr>
        <p:spPr bwMode="auto">
          <a:xfrm>
            <a:off x="9221788" y="4340752"/>
            <a:ext cx="349250" cy="3048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0" rIns="0" bIns="0" anchor="ctr"/>
          <a:lstStyle/>
          <a:p>
            <a:pPr>
              <a:lnSpc>
                <a:spcPct val="80000"/>
              </a:lnSpc>
              <a:spcBef>
                <a:spcPct val="25000"/>
              </a:spcBef>
            </a:pPr>
            <a:r>
              <a:rPr lang="en-US" altLang="zh-TW" sz="800">
                <a:solidFill>
                  <a:srgbClr val="000000"/>
                </a:solidFill>
              </a:rPr>
              <a:t>STO30 </a:t>
            </a:r>
          </a:p>
        </p:txBody>
      </p:sp>
      <p:sp>
        <p:nvSpPr>
          <p:cNvPr id="20659" name="Rectangle 179"/>
          <p:cNvSpPr>
            <a:spLocks noChangeArrowheads="1"/>
          </p:cNvSpPr>
          <p:nvPr/>
        </p:nvSpPr>
        <p:spPr bwMode="auto">
          <a:xfrm>
            <a:off x="9571038" y="308980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660" name="Rectangle 180"/>
          <p:cNvSpPr>
            <a:spLocks noChangeArrowheads="1"/>
          </p:cNvSpPr>
          <p:nvPr/>
        </p:nvSpPr>
        <p:spPr bwMode="auto">
          <a:xfrm>
            <a:off x="9571038" y="3191402"/>
            <a:ext cx="76200" cy="9525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661" name="Rectangle 181"/>
          <p:cNvSpPr>
            <a:spLocks noChangeArrowheads="1"/>
          </p:cNvSpPr>
          <p:nvPr/>
        </p:nvSpPr>
        <p:spPr bwMode="auto">
          <a:xfrm>
            <a:off x="9571038" y="338190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662" name="Rectangle 182"/>
          <p:cNvSpPr>
            <a:spLocks noChangeArrowheads="1"/>
          </p:cNvSpPr>
          <p:nvPr/>
        </p:nvSpPr>
        <p:spPr bwMode="auto">
          <a:xfrm>
            <a:off x="9571038" y="3483502"/>
            <a:ext cx="76200" cy="9525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663" name="Rectangle 183"/>
          <p:cNvSpPr>
            <a:spLocks noChangeArrowheads="1"/>
          </p:cNvSpPr>
          <p:nvPr/>
        </p:nvSpPr>
        <p:spPr bwMode="auto">
          <a:xfrm>
            <a:off x="9571038" y="364860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664" name="Rectangle 184"/>
          <p:cNvSpPr>
            <a:spLocks noChangeArrowheads="1"/>
          </p:cNvSpPr>
          <p:nvPr/>
        </p:nvSpPr>
        <p:spPr bwMode="auto">
          <a:xfrm>
            <a:off x="9571038" y="3750202"/>
            <a:ext cx="76200" cy="9525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665" name="Rectangle 185"/>
          <p:cNvSpPr>
            <a:spLocks noChangeArrowheads="1"/>
          </p:cNvSpPr>
          <p:nvPr/>
        </p:nvSpPr>
        <p:spPr bwMode="auto">
          <a:xfrm>
            <a:off x="9571038" y="3845452"/>
            <a:ext cx="76200" cy="9525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666" name="Rectangle 186"/>
          <p:cNvSpPr>
            <a:spLocks noChangeArrowheads="1"/>
          </p:cNvSpPr>
          <p:nvPr/>
        </p:nvSpPr>
        <p:spPr bwMode="auto">
          <a:xfrm>
            <a:off x="9571038" y="39978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667" name="Rectangle 187"/>
          <p:cNvSpPr>
            <a:spLocks noChangeArrowheads="1"/>
          </p:cNvSpPr>
          <p:nvPr/>
        </p:nvSpPr>
        <p:spPr bwMode="auto">
          <a:xfrm>
            <a:off x="9571038" y="4099452"/>
            <a:ext cx="76200" cy="9525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668" name="Rectangle 188"/>
          <p:cNvSpPr>
            <a:spLocks noChangeArrowheads="1"/>
          </p:cNvSpPr>
          <p:nvPr/>
        </p:nvSpPr>
        <p:spPr bwMode="auto">
          <a:xfrm>
            <a:off x="9571038" y="4194702"/>
            <a:ext cx="76200" cy="9525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669" name="Rectangle 189"/>
          <p:cNvSpPr>
            <a:spLocks noChangeArrowheads="1"/>
          </p:cNvSpPr>
          <p:nvPr/>
        </p:nvSpPr>
        <p:spPr bwMode="auto">
          <a:xfrm>
            <a:off x="9571038" y="434710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670" name="Rectangle 190"/>
          <p:cNvSpPr>
            <a:spLocks noChangeArrowheads="1"/>
          </p:cNvSpPr>
          <p:nvPr/>
        </p:nvSpPr>
        <p:spPr bwMode="auto">
          <a:xfrm>
            <a:off x="9571038" y="4448702"/>
            <a:ext cx="76200" cy="9525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671" name="Rectangle 191"/>
          <p:cNvSpPr>
            <a:spLocks noChangeArrowheads="1"/>
          </p:cNvSpPr>
          <p:nvPr/>
        </p:nvSpPr>
        <p:spPr bwMode="auto">
          <a:xfrm>
            <a:off x="9571038" y="4543952"/>
            <a:ext cx="76200" cy="9525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672" name="Text Box 192"/>
          <p:cNvSpPr txBox="1">
            <a:spLocks noChangeArrowheads="1"/>
          </p:cNvSpPr>
          <p:nvPr/>
        </p:nvSpPr>
        <p:spPr bwMode="auto">
          <a:xfrm>
            <a:off x="9875838" y="3083452"/>
            <a:ext cx="349250" cy="2286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0" rIns="0" bIns="0" anchor="ctr"/>
          <a:lstStyle/>
          <a:p>
            <a:pPr>
              <a:lnSpc>
                <a:spcPct val="80000"/>
              </a:lnSpc>
              <a:spcBef>
                <a:spcPct val="25000"/>
              </a:spcBef>
            </a:pPr>
            <a:r>
              <a:rPr lang="en-US" altLang="zh-TW" sz="800">
                <a:solidFill>
                  <a:srgbClr val="000000"/>
                </a:solidFill>
              </a:rPr>
              <a:t>RIE30 </a:t>
            </a:r>
          </a:p>
        </p:txBody>
      </p:sp>
      <p:sp>
        <p:nvSpPr>
          <p:cNvPr id="20673" name="Text Box 193"/>
          <p:cNvSpPr txBox="1">
            <a:spLocks noChangeArrowheads="1"/>
          </p:cNvSpPr>
          <p:nvPr/>
        </p:nvSpPr>
        <p:spPr bwMode="auto">
          <a:xfrm>
            <a:off x="9875838" y="3375552"/>
            <a:ext cx="349250" cy="2286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0" rIns="0" bIns="0" anchor="ctr"/>
          <a:lstStyle/>
          <a:p>
            <a:pPr>
              <a:lnSpc>
                <a:spcPct val="80000"/>
              </a:lnSpc>
              <a:spcBef>
                <a:spcPct val="25000"/>
              </a:spcBef>
            </a:pPr>
            <a:r>
              <a:rPr lang="en-US" altLang="zh-TW" sz="800">
                <a:solidFill>
                  <a:srgbClr val="000000"/>
                </a:solidFill>
              </a:rPr>
              <a:t>RIE40 </a:t>
            </a:r>
          </a:p>
        </p:txBody>
      </p:sp>
      <p:sp>
        <p:nvSpPr>
          <p:cNvPr id="20674" name="Text Box 194"/>
          <p:cNvSpPr txBox="1">
            <a:spLocks noChangeArrowheads="1"/>
          </p:cNvSpPr>
          <p:nvPr/>
        </p:nvSpPr>
        <p:spPr bwMode="auto">
          <a:xfrm>
            <a:off x="9875838" y="3661302"/>
            <a:ext cx="349250" cy="2286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0" rIns="0" bIns="0" anchor="ctr"/>
          <a:lstStyle/>
          <a:p>
            <a:pPr>
              <a:lnSpc>
                <a:spcPct val="80000"/>
              </a:lnSpc>
              <a:spcBef>
                <a:spcPct val="25000"/>
              </a:spcBef>
            </a:pPr>
            <a:r>
              <a:rPr lang="en-US" altLang="zh-TW" sz="800">
                <a:solidFill>
                  <a:srgbClr val="000000"/>
                </a:solidFill>
              </a:rPr>
              <a:t>RIE50 </a:t>
            </a:r>
          </a:p>
        </p:txBody>
      </p:sp>
      <p:sp>
        <p:nvSpPr>
          <p:cNvPr id="20675" name="Text Box 195"/>
          <p:cNvSpPr txBox="1">
            <a:spLocks noChangeArrowheads="1"/>
          </p:cNvSpPr>
          <p:nvPr/>
        </p:nvSpPr>
        <p:spPr bwMode="auto">
          <a:xfrm>
            <a:off x="9875838" y="3953402"/>
            <a:ext cx="349250" cy="2286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0" rIns="0" bIns="0" anchor="ctr"/>
          <a:lstStyle/>
          <a:p>
            <a:pPr>
              <a:lnSpc>
                <a:spcPct val="80000"/>
              </a:lnSpc>
              <a:spcBef>
                <a:spcPct val="25000"/>
              </a:spcBef>
            </a:pPr>
            <a:r>
              <a:rPr lang="en-US" altLang="zh-TW" sz="800">
                <a:solidFill>
                  <a:srgbClr val="000000"/>
                </a:solidFill>
              </a:rPr>
              <a:t>RIE60 </a:t>
            </a:r>
          </a:p>
        </p:txBody>
      </p:sp>
      <p:sp>
        <p:nvSpPr>
          <p:cNvPr id="20676" name="Text Box 196"/>
          <p:cNvSpPr txBox="1">
            <a:spLocks noChangeArrowheads="1"/>
          </p:cNvSpPr>
          <p:nvPr/>
        </p:nvSpPr>
        <p:spPr bwMode="auto">
          <a:xfrm>
            <a:off x="9875838" y="4245502"/>
            <a:ext cx="349250" cy="2286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0" rIns="0" bIns="0" anchor="ctr"/>
          <a:lstStyle/>
          <a:p>
            <a:pPr>
              <a:lnSpc>
                <a:spcPct val="80000"/>
              </a:lnSpc>
              <a:spcBef>
                <a:spcPct val="25000"/>
              </a:spcBef>
            </a:pPr>
            <a:r>
              <a:rPr lang="en-US" altLang="zh-TW" sz="800">
                <a:solidFill>
                  <a:srgbClr val="000000"/>
                </a:solidFill>
              </a:rPr>
              <a:t>RIE70 </a:t>
            </a:r>
          </a:p>
        </p:txBody>
      </p:sp>
      <p:sp>
        <p:nvSpPr>
          <p:cNvPr id="20677" name="Rectangle 197"/>
          <p:cNvSpPr>
            <a:spLocks noChangeArrowheads="1"/>
          </p:cNvSpPr>
          <p:nvPr/>
        </p:nvSpPr>
        <p:spPr bwMode="auto">
          <a:xfrm>
            <a:off x="9799638" y="30961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678" name="Rectangle 198"/>
          <p:cNvSpPr>
            <a:spLocks noChangeArrowheads="1"/>
          </p:cNvSpPr>
          <p:nvPr/>
        </p:nvSpPr>
        <p:spPr bwMode="auto">
          <a:xfrm>
            <a:off x="9799638" y="3197752"/>
            <a:ext cx="76200" cy="9525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679" name="Rectangle 199"/>
          <p:cNvSpPr>
            <a:spLocks noChangeArrowheads="1"/>
          </p:cNvSpPr>
          <p:nvPr/>
        </p:nvSpPr>
        <p:spPr bwMode="auto">
          <a:xfrm>
            <a:off x="9799638" y="338825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680" name="Rectangle 200"/>
          <p:cNvSpPr>
            <a:spLocks noChangeArrowheads="1"/>
          </p:cNvSpPr>
          <p:nvPr/>
        </p:nvSpPr>
        <p:spPr bwMode="auto">
          <a:xfrm>
            <a:off x="9799638" y="3489852"/>
            <a:ext cx="76200" cy="9525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681" name="Rectangle 201"/>
          <p:cNvSpPr>
            <a:spLocks noChangeArrowheads="1"/>
          </p:cNvSpPr>
          <p:nvPr/>
        </p:nvSpPr>
        <p:spPr bwMode="auto">
          <a:xfrm>
            <a:off x="9799638" y="367400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682" name="Rectangle 202"/>
          <p:cNvSpPr>
            <a:spLocks noChangeArrowheads="1"/>
          </p:cNvSpPr>
          <p:nvPr/>
        </p:nvSpPr>
        <p:spPr bwMode="auto">
          <a:xfrm>
            <a:off x="9799638" y="3775602"/>
            <a:ext cx="76200" cy="9525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683" name="Rectangle 203"/>
          <p:cNvSpPr>
            <a:spLocks noChangeArrowheads="1"/>
          </p:cNvSpPr>
          <p:nvPr/>
        </p:nvSpPr>
        <p:spPr bwMode="auto">
          <a:xfrm>
            <a:off x="9799638" y="396610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684" name="Rectangle 204"/>
          <p:cNvSpPr>
            <a:spLocks noChangeArrowheads="1"/>
          </p:cNvSpPr>
          <p:nvPr/>
        </p:nvSpPr>
        <p:spPr bwMode="auto">
          <a:xfrm>
            <a:off x="9799638" y="4067702"/>
            <a:ext cx="76200" cy="9525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685" name="Rectangle 205"/>
          <p:cNvSpPr>
            <a:spLocks noChangeArrowheads="1"/>
          </p:cNvSpPr>
          <p:nvPr/>
        </p:nvSpPr>
        <p:spPr bwMode="auto">
          <a:xfrm>
            <a:off x="9799638" y="4258202"/>
            <a:ext cx="76200" cy="10160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686" name="Rectangle 206"/>
          <p:cNvSpPr>
            <a:spLocks noChangeArrowheads="1"/>
          </p:cNvSpPr>
          <p:nvPr/>
        </p:nvSpPr>
        <p:spPr bwMode="auto">
          <a:xfrm>
            <a:off x="9799638" y="4359802"/>
            <a:ext cx="76200" cy="95250"/>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TW" altLang="en-US"/>
          </a:p>
        </p:txBody>
      </p:sp>
      <p:sp>
        <p:nvSpPr>
          <p:cNvPr id="20687" name="Rectangle 207"/>
          <p:cNvSpPr>
            <a:spLocks noChangeArrowheads="1"/>
          </p:cNvSpPr>
          <p:nvPr/>
        </p:nvSpPr>
        <p:spPr bwMode="auto">
          <a:xfrm>
            <a:off x="6535738" y="2219852"/>
            <a:ext cx="304800" cy="7620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ltLang="zh-TW" sz="900">
                <a:ea typeface="Taipei" charset="-120"/>
              </a:rPr>
              <a:t>A</a:t>
            </a:r>
          </a:p>
          <a:p>
            <a:pPr algn="ctr"/>
            <a:r>
              <a:rPr lang="en-US" altLang="zh-TW" sz="900">
                <a:ea typeface="Taipei" charset="-120"/>
              </a:rPr>
              <a:t>G</a:t>
            </a:r>
          </a:p>
          <a:p>
            <a:pPr algn="ctr"/>
            <a:r>
              <a:rPr lang="en-US" altLang="zh-TW" sz="900">
                <a:ea typeface="Taipei" charset="-120"/>
              </a:rPr>
              <a:t>V</a:t>
            </a:r>
          </a:p>
          <a:p>
            <a:pPr algn="ctr"/>
            <a:r>
              <a:rPr lang="en-US" altLang="zh-TW" sz="900">
                <a:ea typeface="Taipei" charset="-120"/>
              </a:rPr>
              <a:t>1</a:t>
            </a:r>
          </a:p>
          <a:p>
            <a:pPr algn="ctr"/>
            <a:r>
              <a:rPr lang="en-US" altLang="zh-TW" sz="900">
                <a:ea typeface="Taipei" charset="-120"/>
              </a:rPr>
              <a:t>0</a:t>
            </a:r>
          </a:p>
          <a:p>
            <a:pPr algn="ctr"/>
            <a:r>
              <a:rPr lang="en-US" altLang="zh-TW" sz="900">
                <a:ea typeface="Taipei" charset="-120"/>
              </a:rPr>
              <a:t>0</a:t>
            </a:r>
          </a:p>
        </p:txBody>
      </p:sp>
      <p:sp>
        <p:nvSpPr>
          <p:cNvPr id="20688" name="Line 208"/>
          <p:cNvSpPr>
            <a:spLocks noChangeShapeType="1"/>
          </p:cNvSpPr>
          <p:nvPr/>
        </p:nvSpPr>
        <p:spPr bwMode="auto">
          <a:xfrm flipH="1">
            <a:off x="6529389" y="3324752"/>
            <a:ext cx="287337" cy="865188"/>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0689" name="Line 209"/>
          <p:cNvSpPr>
            <a:spLocks noChangeShapeType="1"/>
          </p:cNvSpPr>
          <p:nvPr/>
        </p:nvSpPr>
        <p:spPr bwMode="auto">
          <a:xfrm>
            <a:off x="6600825" y="4261377"/>
            <a:ext cx="863600" cy="6477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0690" name="Line 210"/>
          <p:cNvSpPr>
            <a:spLocks noChangeShapeType="1"/>
          </p:cNvSpPr>
          <p:nvPr/>
        </p:nvSpPr>
        <p:spPr bwMode="auto">
          <a:xfrm flipV="1">
            <a:off x="7537450" y="4764615"/>
            <a:ext cx="287338" cy="1444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0691" name="AutoShape 211"/>
          <p:cNvSpPr>
            <a:spLocks noChangeArrowheads="1"/>
          </p:cNvSpPr>
          <p:nvPr/>
        </p:nvSpPr>
        <p:spPr bwMode="auto">
          <a:xfrm>
            <a:off x="8616950" y="2316691"/>
            <a:ext cx="1023938" cy="433387"/>
          </a:xfrm>
          <a:prstGeom prst="wedgeRoundRectCallout">
            <a:avLst>
              <a:gd name="adj1" fmla="val -222696"/>
              <a:gd name="adj2" fmla="val 170755"/>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r>
              <a:rPr lang="en-US" altLang="zh-TW" sz="1200" dirty="0">
                <a:ea typeface="Taipei" charset="-120"/>
              </a:rPr>
              <a:t>EQP to STK</a:t>
            </a:r>
          </a:p>
        </p:txBody>
      </p:sp>
      <p:sp>
        <p:nvSpPr>
          <p:cNvPr id="20693" name="AutoShape 213"/>
          <p:cNvSpPr>
            <a:spLocks noChangeArrowheads="1"/>
          </p:cNvSpPr>
          <p:nvPr/>
        </p:nvSpPr>
        <p:spPr bwMode="auto">
          <a:xfrm>
            <a:off x="5433652" y="4189941"/>
            <a:ext cx="873486" cy="433387"/>
          </a:xfrm>
          <a:prstGeom prst="wedgeRoundRectCallout">
            <a:avLst>
              <a:gd name="adj1" fmla="val 138602"/>
              <a:gd name="adj2" fmla="val 37181"/>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r>
              <a:rPr lang="en-US" altLang="zh-TW" sz="1200" dirty="0">
                <a:ea typeface="Taipei" charset="-120"/>
              </a:rPr>
              <a:t>STK to STK</a:t>
            </a:r>
          </a:p>
        </p:txBody>
      </p:sp>
      <p:sp>
        <p:nvSpPr>
          <p:cNvPr id="20694" name="AutoShape 214"/>
          <p:cNvSpPr>
            <a:spLocks noChangeArrowheads="1"/>
          </p:cNvSpPr>
          <p:nvPr/>
        </p:nvSpPr>
        <p:spPr bwMode="auto">
          <a:xfrm>
            <a:off x="9264650" y="5990166"/>
            <a:ext cx="928688" cy="433387"/>
          </a:xfrm>
          <a:prstGeom prst="wedgeRoundRectCallout">
            <a:avLst>
              <a:gd name="adj1" fmla="val -238787"/>
              <a:gd name="adj2" fmla="val -314468"/>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r>
              <a:rPr lang="en-US" altLang="zh-TW" sz="1200" dirty="0">
                <a:ea typeface="Taipei" charset="-120"/>
              </a:rPr>
              <a:t>STK to EQP</a:t>
            </a:r>
          </a:p>
        </p:txBody>
      </p:sp>
      <p:sp>
        <p:nvSpPr>
          <p:cNvPr id="20696" name="Text Box 216"/>
          <p:cNvSpPr txBox="1">
            <a:spLocks noChangeArrowheads="1"/>
          </p:cNvSpPr>
          <p:nvPr/>
        </p:nvSpPr>
        <p:spPr bwMode="auto">
          <a:xfrm>
            <a:off x="3615161" y="4617175"/>
            <a:ext cx="146642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1400" dirty="0">
                <a:solidFill>
                  <a:srgbClr val="0000CC"/>
                </a:solidFill>
              </a:rPr>
              <a:t>(STKC block shelf)</a:t>
            </a:r>
          </a:p>
        </p:txBody>
      </p:sp>
      <p:sp>
        <p:nvSpPr>
          <p:cNvPr id="2" name="標題 1"/>
          <p:cNvSpPr>
            <a:spLocks noGrp="1"/>
          </p:cNvSpPr>
          <p:nvPr>
            <p:ph type="title"/>
          </p:nvPr>
        </p:nvSpPr>
        <p:spPr>
          <a:xfrm>
            <a:off x="658800" y="525600"/>
            <a:ext cx="10515600" cy="698890"/>
          </a:xfrm>
        </p:spPr>
        <p:txBody>
          <a:bodyPr/>
          <a:lstStyle/>
          <a:p>
            <a:r>
              <a:rPr lang="en-US" altLang="zh-TW" sz="3600" b="1" dirty="0"/>
              <a:t>1.3 Concept of Stocker Partition Zone</a:t>
            </a:r>
            <a:endParaRPr lang="zh-TW" altLang="en-US" sz="3600" b="1" dirty="0"/>
          </a:p>
        </p:txBody>
      </p:sp>
    </p:spTree>
    <p:extLst>
      <p:ext uri="{BB962C8B-B14F-4D97-AF65-F5344CB8AC3E}">
        <p14:creationId xmlns:p14="http://schemas.microsoft.com/office/powerpoint/2010/main" val="1826287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1281228" y="2062664"/>
            <a:ext cx="6478723" cy="3387642"/>
          </a:xfrm>
          <a:prstGeom prst="rect">
            <a:avLst/>
          </a:prstGeom>
        </p:spPr>
      </p:pic>
      <p:sp>
        <p:nvSpPr>
          <p:cNvPr id="97283" name="Rectangle 3"/>
          <p:cNvSpPr>
            <a:spLocks noGrp="1" noChangeArrowheads="1"/>
          </p:cNvSpPr>
          <p:nvPr>
            <p:ph type="title"/>
          </p:nvPr>
        </p:nvSpPr>
        <p:spPr>
          <a:xfrm>
            <a:off x="658800" y="525600"/>
            <a:ext cx="10515600" cy="1325563"/>
          </a:xfrm>
        </p:spPr>
        <p:txBody>
          <a:bodyPr/>
          <a:lstStyle/>
          <a:p>
            <a:r>
              <a:rPr lang="en-US" altLang="zh-TW" sz="3600" b="1" dirty="0"/>
              <a:t>1.3 Concept of Stocker Partition Zone </a:t>
            </a:r>
          </a:p>
        </p:txBody>
      </p:sp>
      <p:sp>
        <p:nvSpPr>
          <p:cNvPr id="97284" name="Rectangle 4"/>
          <p:cNvSpPr>
            <a:spLocks noGrp="1" noChangeArrowheads="1"/>
          </p:cNvSpPr>
          <p:nvPr>
            <p:ph type="body" idx="4294967295"/>
          </p:nvPr>
        </p:nvSpPr>
        <p:spPr>
          <a:xfrm>
            <a:off x="540000" y="1440000"/>
            <a:ext cx="3873585" cy="360362"/>
          </a:xfrm>
          <a:noFill/>
          <a:ln/>
        </p:spPr>
        <p:txBody>
          <a:bodyPr/>
          <a:lstStyle/>
          <a:p>
            <a:pPr>
              <a:buFontTx/>
              <a:buNone/>
            </a:pPr>
            <a:r>
              <a:rPr lang="en-US" altLang="zh-TW" dirty="0">
                <a:sym typeface="Wingdings" panose="05000000000000000000" pitchFamily="2" charset="2"/>
              </a:rPr>
              <a:t>Stocker </a:t>
            </a:r>
            <a:r>
              <a:rPr lang="en-US" altLang="zh-TW" dirty="0" err="1">
                <a:sym typeface="Wingdings" panose="05000000000000000000" pitchFamily="2" charset="2"/>
              </a:rPr>
              <a:t>ZoneSet</a:t>
            </a:r>
            <a:endParaRPr lang="en-US" altLang="zh-TW" dirty="0">
              <a:sym typeface="Wingdings" panose="05000000000000000000" pitchFamily="2" charset="2"/>
            </a:endParaRPr>
          </a:p>
        </p:txBody>
      </p:sp>
      <p:sp>
        <p:nvSpPr>
          <p:cNvPr id="97285" name="Rectangle 5"/>
          <p:cNvSpPr>
            <a:spLocks noChangeArrowheads="1"/>
          </p:cNvSpPr>
          <p:nvPr/>
        </p:nvSpPr>
        <p:spPr bwMode="auto">
          <a:xfrm>
            <a:off x="1931658" y="3202824"/>
            <a:ext cx="5323399" cy="1255340"/>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97286" name="AutoShape 6"/>
          <p:cNvSpPr>
            <a:spLocks noChangeArrowheads="1"/>
          </p:cNvSpPr>
          <p:nvPr/>
        </p:nvSpPr>
        <p:spPr bwMode="auto">
          <a:xfrm>
            <a:off x="4003819" y="2480545"/>
            <a:ext cx="1172239" cy="510778"/>
          </a:xfrm>
          <a:prstGeom prst="wedgeRoundRectCallout">
            <a:avLst>
              <a:gd name="adj1" fmla="val -39301"/>
              <a:gd name="adj2" fmla="val 108468"/>
              <a:gd name="adj3" fmla="val 16667"/>
            </a:avLst>
          </a:prstGeom>
          <a:solidFill>
            <a:srgbClr val="FFFF99">
              <a:alpha val="60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zh-TW" sz="1200" dirty="0"/>
              <a:t>Zone capacity setting </a:t>
            </a:r>
            <a:endParaRPr lang="zh-TW" altLang="en-US" sz="1200" dirty="0"/>
          </a:p>
        </p:txBody>
      </p:sp>
      <p:sp>
        <p:nvSpPr>
          <p:cNvPr id="97287" name="Oval 7"/>
          <p:cNvSpPr>
            <a:spLocks noChangeArrowheads="1"/>
          </p:cNvSpPr>
          <p:nvPr/>
        </p:nvSpPr>
        <p:spPr bwMode="auto">
          <a:xfrm>
            <a:off x="3704895" y="3224465"/>
            <a:ext cx="858002" cy="1249092"/>
          </a:xfrm>
          <a:prstGeom prst="ellipse">
            <a:avLst/>
          </a:prstGeom>
          <a:noFill/>
          <a:ln w="19050">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97288" name="Oval 8"/>
          <p:cNvSpPr>
            <a:spLocks noChangeArrowheads="1"/>
          </p:cNvSpPr>
          <p:nvPr/>
        </p:nvSpPr>
        <p:spPr bwMode="auto">
          <a:xfrm>
            <a:off x="5623001" y="3224465"/>
            <a:ext cx="858002" cy="1249092"/>
          </a:xfrm>
          <a:prstGeom prst="ellipse">
            <a:avLst/>
          </a:prstGeom>
          <a:noFill/>
          <a:ln w="19050">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97290" name="AutoShape 10"/>
          <p:cNvSpPr>
            <a:spLocks noChangeArrowheads="1"/>
          </p:cNvSpPr>
          <p:nvPr/>
        </p:nvSpPr>
        <p:spPr bwMode="auto">
          <a:xfrm>
            <a:off x="2168955" y="4755554"/>
            <a:ext cx="2487266" cy="345835"/>
          </a:xfrm>
          <a:prstGeom prst="roundRect">
            <a:avLst>
              <a:gd name="adj" fmla="val 16667"/>
            </a:avLst>
          </a:prstGeom>
          <a:noFill/>
          <a:ln w="19050">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97291" name="AutoShape 11"/>
          <p:cNvSpPr>
            <a:spLocks noChangeArrowheads="1"/>
          </p:cNvSpPr>
          <p:nvPr/>
        </p:nvSpPr>
        <p:spPr bwMode="auto">
          <a:xfrm>
            <a:off x="4749889" y="4735166"/>
            <a:ext cx="2011858" cy="366223"/>
          </a:xfrm>
          <a:prstGeom prst="roundRect">
            <a:avLst>
              <a:gd name="adj" fmla="val 16667"/>
            </a:avLst>
          </a:prstGeom>
          <a:noFill/>
          <a:ln w="19050">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97293" name="AutoShape 13"/>
          <p:cNvSpPr>
            <a:spLocks noChangeArrowheads="1"/>
          </p:cNvSpPr>
          <p:nvPr/>
        </p:nvSpPr>
        <p:spPr bwMode="auto">
          <a:xfrm>
            <a:off x="6052002" y="2484643"/>
            <a:ext cx="1155822" cy="510778"/>
          </a:xfrm>
          <a:prstGeom prst="wedgeRoundRectCallout">
            <a:avLst>
              <a:gd name="adj1" fmla="val -50136"/>
              <a:gd name="adj2" fmla="val 108078"/>
              <a:gd name="adj3" fmla="val 16667"/>
            </a:avLst>
          </a:prstGeom>
          <a:solidFill>
            <a:srgbClr val="FFFF99">
              <a:alpha val="60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zh-TW" sz="1200" dirty="0"/>
              <a:t>The number of zones used </a:t>
            </a:r>
            <a:endParaRPr lang="zh-TW" altLang="en-US" sz="1000" dirty="0"/>
          </a:p>
        </p:txBody>
      </p:sp>
      <p:sp>
        <p:nvSpPr>
          <p:cNvPr id="97294" name="AutoShape 14"/>
          <p:cNvSpPr>
            <a:spLocks noChangeArrowheads="1"/>
          </p:cNvSpPr>
          <p:nvPr/>
        </p:nvSpPr>
        <p:spPr bwMode="auto">
          <a:xfrm>
            <a:off x="1120445" y="4471541"/>
            <a:ext cx="976041" cy="510778"/>
          </a:xfrm>
          <a:prstGeom prst="wedgeRoundRectCallout">
            <a:avLst>
              <a:gd name="adj1" fmla="val 66736"/>
              <a:gd name="adj2" fmla="val 33432"/>
              <a:gd name="adj3" fmla="val 16667"/>
            </a:avLst>
          </a:prstGeom>
          <a:solidFill>
            <a:srgbClr val="FFFF99">
              <a:alpha val="60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zh-TW" sz="1200" dirty="0"/>
              <a:t>Balance water level </a:t>
            </a:r>
            <a:endParaRPr lang="zh-TW" altLang="en-US" sz="1200" dirty="0"/>
          </a:p>
        </p:txBody>
      </p:sp>
      <p:sp>
        <p:nvSpPr>
          <p:cNvPr id="97295" name="AutoShape 15"/>
          <p:cNvSpPr>
            <a:spLocks noChangeArrowheads="1"/>
          </p:cNvSpPr>
          <p:nvPr/>
        </p:nvSpPr>
        <p:spPr bwMode="auto">
          <a:xfrm>
            <a:off x="7420908" y="4735166"/>
            <a:ext cx="1221301" cy="510778"/>
          </a:xfrm>
          <a:prstGeom prst="wedgeRoundRectCallout">
            <a:avLst>
              <a:gd name="adj1" fmla="val -112813"/>
              <a:gd name="adj2" fmla="val -38620"/>
              <a:gd name="adj3" fmla="val 16667"/>
            </a:avLst>
          </a:prstGeom>
          <a:solidFill>
            <a:srgbClr val="FFFF99">
              <a:alpha val="60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zh-TW" sz="1200" dirty="0"/>
              <a:t>102</a:t>
            </a:r>
            <a:r>
              <a:rPr lang="en-US" altLang="zh-TW" sz="1200" dirty="0">
                <a:sym typeface="Wingdings" panose="05000000000000000000" pitchFamily="2" charset="2"/>
              </a:rPr>
              <a:t>103 zone</a:t>
            </a:r>
          </a:p>
          <a:p>
            <a:pPr algn="ctr"/>
            <a:r>
              <a:rPr lang="en-US" altLang="zh-TW" sz="1200" dirty="0"/>
              <a:t>recovery time </a:t>
            </a:r>
            <a:endParaRPr lang="en-US" altLang="zh-TW" sz="1200" dirty="0">
              <a:sym typeface="Wingdings" panose="05000000000000000000" pitchFamily="2" charset="2"/>
            </a:endParaRPr>
          </a:p>
        </p:txBody>
      </p:sp>
    </p:spTree>
    <p:extLst>
      <p:ext uri="{BB962C8B-B14F-4D97-AF65-F5344CB8AC3E}">
        <p14:creationId xmlns:p14="http://schemas.microsoft.com/office/powerpoint/2010/main" val="2239029531"/>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8113</TotalTime>
  <Words>7249</Words>
  <Application>Microsoft Office PowerPoint</Application>
  <PresentationFormat>寬螢幕</PresentationFormat>
  <Paragraphs>1163</Paragraphs>
  <Slides>56</Slides>
  <Notes>39</Notes>
  <HiddenSlides>3</HiddenSlides>
  <MMClips>0</MMClips>
  <ScaleCrop>false</ScaleCrop>
  <HeadingPairs>
    <vt:vector size="8" baseType="variant">
      <vt:variant>
        <vt:lpstr>使用字型</vt:lpstr>
      </vt:variant>
      <vt:variant>
        <vt:i4>9</vt:i4>
      </vt:variant>
      <vt:variant>
        <vt:lpstr>佈景主題</vt:lpstr>
      </vt:variant>
      <vt:variant>
        <vt:i4>1</vt:i4>
      </vt:variant>
      <vt:variant>
        <vt:lpstr>內嵌 OLE 伺服程式</vt:lpstr>
      </vt:variant>
      <vt:variant>
        <vt:i4>1</vt:i4>
      </vt:variant>
      <vt:variant>
        <vt:lpstr>投影片標題</vt:lpstr>
      </vt:variant>
      <vt:variant>
        <vt:i4>56</vt:i4>
      </vt:variant>
    </vt:vector>
  </HeadingPairs>
  <TitlesOfParts>
    <vt:vector size="67" baseType="lpstr">
      <vt:lpstr>Arial Unicode MS</vt:lpstr>
      <vt:lpstr>微軟正黑體</vt:lpstr>
      <vt:lpstr>Arial</vt:lpstr>
      <vt:lpstr>Arial Black</vt:lpstr>
      <vt:lpstr>Calibri</vt:lpstr>
      <vt:lpstr>Calibri Light</vt:lpstr>
      <vt:lpstr>Times</vt:lpstr>
      <vt:lpstr>Times New Roman</vt:lpstr>
      <vt:lpstr>Wingdings</vt:lpstr>
      <vt:lpstr>Office 佈景主題</vt:lpstr>
      <vt:lpstr>點陣圖影像</vt:lpstr>
      <vt:lpstr>PowerPoint 簡報</vt:lpstr>
      <vt:lpstr>Agenda</vt:lpstr>
      <vt:lpstr>1. DCS Base Function Introduction </vt:lpstr>
      <vt:lpstr>1.1 What is DCS ?</vt:lpstr>
      <vt:lpstr>DCS Architecture</vt:lpstr>
      <vt:lpstr>1.2 Benefits of using DCS</vt:lpstr>
      <vt:lpstr>1.3 Concept of Stocker Partition Zone </vt:lpstr>
      <vt:lpstr>1.3 Concept of Stocker Partition Zone</vt:lpstr>
      <vt:lpstr>1.3 Concept of Stocker Partition Zone </vt:lpstr>
      <vt:lpstr>1.4 DCS WatchDog</vt:lpstr>
      <vt:lpstr>1.4.1    WD CLEAN : EQP back to single stocker </vt:lpstr>
      <vt:lpstr>1.4.1    WD CLEAN : EQ back to stocker Group</vt:lpstr>
      <vt:lpstr>1.4.1   WD CLEAN : EQ back to stocker by process </vt:lpstr>
      <vt:lpstr>1.4.1   WD CLEAN : EQ back to stocker by process </vt:lpstr>
      <vt:lpstr>EQP Port Return Stocker setting</vt:lpstr>
      <vt:lpstr>EQP Port Clean Stocker setting (Example #1)</vt:lpstr>
      <vt:lpstr>EQP Port Clean Stocker setting (Example #2)</vt:lpstr>
      <vt:lpstr>WD_CLEAN  : EQ  Force Return</vt:lpstr>
      <vt:lpstr>1.4.2   WD Load request  </vt:lpstr>
      <vt:lpstr>1.4.2  WD Load request : Direct transmission</vt:lpstr>
      <vt:lpstr>EQP Port Supply Stocker setting </vt:lpstr>
      <vt:lpstr>1.4.2  WD Load request : Direct transmission</vt:lpstr>
      <vt:lpstr>1.4.2   WD Load request : Pull Transfer</vt:lpstr>
      <vt:lpstr>DCS/MES (Loading W.D.)</vt:lpstr>
      <vt:lpstr>DCS/MES (Loading W.D.)</vt:lpstr>
      <vt:lpstr>WD_LoadRequest : EQP  Auto Assignment</vt:lpstr>
      <vt:lpstr>WD_LoadRequest : EQP  ToolModelSelect </vt:lpstr>
      <vt:lpstr>  OPI Dispatch WIP(Work In Process) Function</vt:lpstr>
      <vt:lpstr>1.4.3   WD Push Transfer : Single Supply Stocker</vt:lpstr>
      <vt:lpstr>WD_Push : Stocker ZoneSet - Kanban setting </vt:lpstr>
      <vt:lpstr>1.4.3   WD Push Transfer : Same bay no push</vt:lpstr>
      <vt:lpstr>1.4.3   WD Push Transfer : Same stocker group no push</vt:lpstr>
      <vt:lpstr>1.4.4   WD Stocker : Stocker Balance (STK to STK)</vt:lpstr>
      <vt:lpstr>1.4.4   WD Stocker : Stocker Balance (STK to STK)  (</vt:lpstr>
      <vt:lpstr>Stocker ZoneSet</vt:lpstr>
      <vt:lpstr>Stocker Balance</vt:lpstr>
      <vt:lpstr>1.4.4  WD Stocker : Empty Cassette Collection  </vt:lpstr>
      <vt:lpstr>WD_Stocker : StockerEmptyCassetteCollection</vt:lpstr>
      <vt:lpstr>1.4.4  WD Stocker : Garbage Collection  </vt:lpstr>
      <vt:lpstr>1.4.4  WD Stocker : Garbage Collection  </vt:lpstr>
      <vt:lpstr>Gargabe Clean Time</vt:lpstr>
      <vt:lpstr>DCS WD (Watch Dog Summary) </vt:lpstr>
      <vt:lpstr>DCS Operational Architecture</vt:lpstr>
      <vt:lpstr>2. DCS Rule Edit  </vt:lpstr>
      <vt:lpstr>2.1 DCS Template Rule</vt:lpstr>
      <vt:lpstr>2.2.1  DCS Rule Example 1</vt:lpstr>
      <vt:lpstr>2.2.2  DCS Rule Example 1</vt:lpstr>
      <vt:lpstr>2.3 List Rule  </vt:lpstr>
      <vt:lpstr>2.4.1 Filter Rule 1</vt:lpstr>
      <vt:lpstr>2.4.2  Filter Rule 2</vt:lpstr>
      <vt:lpstr>2.5 Sort Rule</vt:lpstr>
      <vt:lpstr>DCS Template Maintain 1</vt:lpstr>
      <vt:lpstr>DCS  Template Maintain 2</vt:lpstr>
      <vt:lpstr>DCS  ToolAutoAssign</vt:lpstr>
      <vt:lpstr>2.6.1 Process kanban Function #1 </vt:lpstr>
      <vt:lpstr>2.6.2 Process kanban Function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030 107098 陳穎潔</dc:creator>
  <cp:lastModifiedBy>AK3 860073 葉美微</cp:lastModifiedBy>
  <cp:revision>139</cp:revision>
  <dcterms:created xsi:type="dcterms:W3CDTF">2020-07-31T06:37:13Z</dcterms:created>
  <dcterms:modified xsi:type="dcterms:W3CDTF">2022-07-06T01:59:55Z</dcterms:modified>
</cp:coreProperties>
</file>