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7" r:id="rId2"/>
    <p:sldId id="3173" r:id="rId3"/>
    <p:sldId id="3171" r:id="rId4"/>
    <p:sldId id="3175" r:id="rId5"/>
    <p:sldId id="3183" r:id="rId6"/>
    <p:sldId id="3186" r:id="rId7"/>
    <p:sldId id="3184" r:id="rId8"/>
    <p:sldId id="3185" r:id="rId9"/>
    <p:sldId id="3177" r:id="rId10"/>
    <p:sldId id="3178" r:id="rId11"/>
    <p:sldId id="3176" r:id="rId12"/>
    <p:sldId id="3179" r:id="rId13"/>
    <p:sldId id="3180" r:id="rId14"/>
    <p:sldId id="3181" r:id="rId15"/>
    <p:sldId id="294" r:id="rId1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23" autoAdjust="0"/>
    <p:restoredTop sz="99884" autoAdjust="0"/>
  </p:normalViewPr>
  <p:slideViewPr>
    <p:cSldViewPr snapToGrid="0">
      <p:cViewPr varScale="1">
        <p:scale>
          <a:sx n="66" d="100"/>
          <a:sy n="66" d="100"/>
        </p:scale>
        <p:origin x="60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4FBD97-69D6-4D68-ACC2-CEF54EF53366}" type="datetimeFigureOut">
              <a:rPr lang="zh-TW" altLang="en-US" smtClean="0"/>
              <a:t>2023/02/15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114FBF-B215-415D-B6B2-7142FEF46B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6299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sv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194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E6087FEA-FD09-418D-A7C8-E0D1F85E65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1122084" y="6311900"/>
            <a:ext cx="7493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5E1F61-5E7F-4F12-BEA8-C971857993E2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29972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訂版面配置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5AC15AF5-3AA6-469B-8C4C-0D1F458F99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1442700" y="6492875"/>
            <a:ext cx="7493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12846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訂版面配置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3A644E4-6D9B-4F1A-992F-7C6174FFF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166" y="744688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4" name="頁尾版面配置區 2">
            <a:extLst>
              <a:ext uri="{FF2B5EF4-FFF2-40B4-BE49-F238E27FC236}">
                <a16:creationId xmlns:a16="http://schemas.microsoft.com/office/drawing/2014/main" id="{381798B3-8B42-403E-AFDB-4E856EBD07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1270172" y="6354853"/>
            <a:ext cx="7493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49914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3AC0378D-9EC3-4DFB-9C2E-25C8E1ED4B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1442700" y="6492875"/>
            <a:ext cx="7493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4352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投影片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形 2">
            <a:extLst>
              <a:ext uri="{FF2B5EF4-FFF2-40B4-BE49-F238E27FC236}">
                <a16:creationId xmlns:a16="http://schemas.microsoft.com/office/drawing/2014/main" id="{FFFE1150-7FC9-4246-BCE5-1E806B648A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75559" y="1050681"/>
            <a:ext cx="3240882" cy="1659617"/>
          </a:xfrm>
          <a:prstGeom prst="rect">
            <a:avLst/>
          </a:prstGeom>
        </p:spPr>
      </p:pic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104C31AB-43E9-42F1-9713-F75ADEAD964C}"/>
              </a:ext>
            </a:extLst>
          </p:cNvPr>
          <p:cNvCxnSpPr/>
          <p:nvPr userDrawn="1"/>
        </p:nvCxnSpPr>
        <p:spPr>
          <a:xfrm>
            <a:off x="1243013" y="3286125"/>
            <a:ext cx="10215563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3467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自訂版面配置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465AFE1-D0DA-4A00-BAD4-D0AF50FE5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215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5AC15AF5-3AA6-469B-8C4C-0D1F458F99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1442700" y="6492875"/>
            <a:ext cx="7493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35214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B740493-2BC4-4431-B943-2976F31509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604500" y="6311900"/>
            <a:ext cx="749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 dirty="0"/>
          </a:p>
        </p:txBody>
      </p:sp>
      <p:pic>
        <p:nvPicPr>
          <p:cNvPr id="4" name="圖形 3">
            <a:extLst>
              <a:ext uri="{FF2B5EF4-FFF2-40B4-BE49-F238E27FC236}">
                <a16:creationId xmlns:a16="http://schemas.microsoft.com/office/drawing/2014/main" id="{2A365E1B-3061-AB92-AA1E-6310B1310F4C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45657" y="160637"/>
            <a:ext cx="1179214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08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>
            <a:extLst>
              <a:ext uri="{FF2B5EF4-FFF2-40B4-BE49-F238E27FC236}">
                <a16:creationId xmlns:a16="http://schemas.microsoft.com/office/drawing/2014/main" id="{2D43A85B-DEC3-4372-88D0-D354D7E76217}"/>
              </a:ext>
            </a:extLst>
          </p:cNvPr>
          <p:cNvSpPr txBox="1">
            <a:spLocks/>
          </p:cNvSpPr>
          <p:nvPr/>
        </p:nvSpPr>
        <p:spPr>
          <a:xfrm>
            <a:off x="672710" y="1995986"/>
            <a:ext cx="9810991" cy="906665"/>
          </a:xfrm>
          <a:prstGeom prst="rect">
            <a:avLst/>
          </a:prstGeom>
        </p:spPr>
        <p:txBody>
          <a:bodyPr/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6000"/>
              </a:lnSpc>
            </a:pPr>
            <a:r>
              <a:rPr lang="en-US" altLang="zh-TW" dirty="0">
                <a:solidFill>
                  <a:srgbClr val="083C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DCS </a:t>
            </a:r>
            <a:r>
              <a:rPr lang="zh-TW" altLang="en-US" dirty="0">
                <a:solidFill>
                  <a:srgbClr val="083C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客製化模組</a:t>
            </a:r>
            <a:r>
              <a:rPr lang="en-US" altLang="zh-TW" dirty="0">
                <a:solidFill>
                  <a:srgbClr val="083C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for Amkor</a:t>
            </a:r>
          </a:p>
          <a:p>
            <a:pPr algn="l">
              <a:lnSpc>
                <a:spcPts val="6000"/>
              </a:lnSpc>
            </a:pPr>
            <a:endParaRPr lang="en-US" altLang="zh-TW" dirty="0">
              <a:solidFill>
                <a:srgbClr val="083C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>
              <a:lnSpc>
                <a:spcPts val="6000"/>
              </a:lnSpc>
            </a:pPr>
            <a:r>
              <a:rPr lang="en-US" altLang="zh-TW" dirty="0">
                <a:solidFill>
                  <a:srgbClr val="083C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And Function Module List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7662153" y="5145932"/>
            <a:ext cx="2272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San Wang</a:t>
            </a:r>
          </a:p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2023/02/15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00357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3AD96094-5360-B7CE-2C10-94B967305F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zh-TW" altLang="en-US" dirty="0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5A0307A0-321C-3AFD-ACAC-9C440C469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016360"/>
              </p:ext>
            </p:extLst>
          </p:nvPr>
        </p:nvGraphicFramePr>
        <p:xfrm>
          <a:off x="139700" y="0"/>
          <a:ext cx="11861801" cy="64171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481">
                  <a:extLst>
                    <a:ext uri="{9D8B030D-6E8A-4147-A177-3AD203B41FA5}">
                      <a16:colId xmlns:a16="http://schemas.microsoft.com/office/drawing/2014/main" val="3675621608"/>
                    </a:ext>
                  </a:extLst>
                </a:gridCol>
                <a:gridCol w="928229">
                  <a:extLst>
                    <a:ext uri="{9D8B030D-6E8A-4147-A177-3AD203B41FA5}">
                      <a16:colId xmlns:a16="http://schemas.microsoft.com/office/drawing/2014/main" val="1222348268"/>
                    </a:ext>
                  </a:extLst>
                </a:gridCol>
                <a:gridCol w="6956837">
                  <a:extLst>
                    <a:ext uri="{9D8B030D-6E8A-4147-A177-3AD203B41FA5}">
                      <a16:colId xmlns:a16="http://schemas.microsoft.com/office/drawing/2014/main" val="666750029"/>
                    </a:ext>
                  </a:extLst>
                </a:gridCol>
                <a:gridCol w="3400254">
                  <a:extLst>
                    <a:ext uri="{9D8B030D-6E8A-4147-A177-3AD203B41FA5}">
                      <a16:colId xmlns:a16="http://schemas.microsoft.com/office/drawing/2014/main" val="3148477002"/>
                    </a:ext>
                  </a:extLst>
                </a:gridCol>
              </a:tblGrid>
              <a:tr h="27813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</a:rPr>
                        <a:t>DCS Function Module List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496337"/>
                  </a:ext>
                </a:extLst>
              </a:tr>
              <a:tr h="2781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effectLst/>
                        </a:rPr>
                        <a:t>No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Type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Function Module Description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effectLst/>
                        </a:rPr>
                        <a:t>Note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3371546"/>
                  </a:ext>
                </a:extLst>
              </a:tr>
              <a:tr h="27813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7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Basic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 dirty="0">
                          <a:effectLst/>
                        </a:rPr>
                        <a:t>與</a:t>
                      </a:r>
                      <a:r>
                        <a:rPr lang="en-US" sz="2400" u="none" strike="noStrike" dirty="0">
                          <a:effectLst/>
                        </a:rPr>
                        <a:t>MES</a:t>
                      </a:r>
                      <a:r>
                        <a:rPr lang="zh-TW" altLang="en-US" sz="2400" u="none" strike="noStrike" dirty="0">
                          <a:effectLst/>
                        </a:rPr>
                        <a:t>進行</a:t>
                      </a:r>
                      <a:r>
                        <a:rPr lang="en-US" sz="2400" u="none" strike="noStrike" dirty="0">
                          <a:effectLst/>
                        </a:rPr>
                        <a:t>WIP data and priority, Product Follow, EQ and Port Status</a:t>
                      </a:r>
                      <a:r>
                        <a:rPr lang="zh-TW" altLang="en-US" sz="2400" u="none" strike="noStrike" dirty="0">
                          <a:effectLst/>
                        </a:rPr>
                        <a:t>等資料庫的即時</a:t>
                      </a:r>
                      <a:r>
                        <a:rPr lang="en-US" sz="2400" u="none" strike="noStrike" dirty="0">
                          <a:effectLst/>
                        </a:rPr>
                        <a:t>Snapshot</a:t>
                      </a:r>
                      <a:r>
                        <a:rPr lang="zh-TW" altLang="en-US" sz="2400" u="none" strike="noStrike" dirty="0">
                          <a:effectLst/>
                        </a:rPr>
                        <a:t>對應</a:t>
                      </a:r>
                      <a:r>
                        <a:rPr lang="en-US" altLang="zh-TW" sz="2400" u="none" strike="noStrike" dirty="0">
                          <a:effectLst/>
                        </a:rPr>
                        <a:t>, </a:t>
                      </a:r>
                      <a:r>
                        <a:rPr lang="zh-TW" altLang="en-US" sz="2400" u="none" strike="noStrike" dirty="0">
                          <a:effectLst/>
                        </a:rPr>
                        <a:t>即時運算不</a:t>
                      </a:r>
                      <a:r>
                        <a:rPr lang="en-US" sz="2400" u="none" strike="noStrike" dirty="0">
                          <a:effectLst/>
                        </a:rPr>
                        <a:t>delay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 dirty="0">
                          <a:effectLst/>
                        </a:rPr>
                        <a:t>　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343272"/>
                  </a:ext>
                </a:extLst>
              </a:tr>
              <a:tr h="27813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8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Basic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 dirty="0">
                          <a:effectLst/>
                        </a:rPr>
                        <a:t>設定製程</a:t>
                      </a:r>
                      <a:r>
                        <a:rPr lang="en-US" altLang="zh-TW" sz="2400" u="none" strike="noStrike" dirty="0">
                          <a:effectLst/>
                        </a:rPr>
                        <a:t>Q-Time</a:t>
                      </a:r>
                      <a:r>
                        <a:rPr lang="zh-TW" altLang="en-US" sz="2400" u="none" strike="noStrike" dirty="0">
                          <a:effectLst/>
                        </a:rPr>
                        <a:t>設定</a:t>
                      </a:r>
                      <a:r>
                        <a:rPr lang="en-US" altLang="zh-TW" sz="2400" u="none" strike="noStrike" dirty="0">
                          <a:effectLst/>
                        </a:rPr>
                        <a:t>, </a:t>
                      </a:r>
                      <a:r>
                        <a:rPr lang="zh-TW" altLang="en-US" sz="2400" u="none" strike="noStrike" dirty="0">
                          <a:effectLst/>
                        </a:rPr>
                        <a:t>確保運作順暢</a:t>
                      </a:r>
                      <a:r>
                        <a:rPr lang="en-US" altLang="zh-TW" sz="2400" u="none" strike="noStrike" dirty="0">
                          <a:effectLst/>
                        </a:rPr>
                        <a:t>, </a:t>
                      </a:r>
                      <a:r>
                        <a:rPr lang="zh-TW" altLang="en-US" sz="2400" u="none" strike="noStrike" dirty="0">
                          <a:effectLst/>
                        </a:rPr>
                        <a:t>良率提高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>
                          <a:effectLst/>
                        </a:rPr>
                        <a:t>　</a:t>
                      </a:r>
                      <a:endParaRPr lang="zh-TW" alt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327921"/>
                  </a:ext>
                </a:extLst>
              </a:tr>
              <a:tr h="6876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9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Basic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Easy to trace filter conditions:</a:t>
                      </a:r>
                      <a:br>
                        <a:rPr lang="en-US" sz="2400" u="none" strike="noStrike" dirty="0">
                          <a:effectLst/>
                        </a:rPr>
                      </a:br>
                      <a:r>
                        <a:rPr lang="zh-TW" altLang="en-US" sz="2400" u="none" strike="noStrike" dirty="0">
                          <a:effectLst/>
                        </a:rPr>
                        <a:t>在每個</a:t>
                      </a:r>
                      <a:r>
                        <a:rPr lang="en-US" sz="2400" u="none" strike="noStrike" dirty="0">
                          <a:effectLst/>
                        </a:rPr>
                        <a:t>Lot(Where</a:t>
                      </a:r>
                      <a:r>
                        <a:rPr lang="zh-TW" alt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>
                          <a:effectLst/>
                        </a:rPr>
                        <a:t>Next)/Equipment(What</a:t>
                      </a:r>
                      <a:r>
                        <a:rPr lang="zh-TW" altLang="en-US" sz="2400" u="none" strike="noStrike" dirty="0">
                          <a:effectLst/>
                        </a:rPr>
                        <a:t> </a:t>
                      </a:r>
                      <a:r>
                        <a:rPr lang="en-US" sz="2400" u="none" strike="noStrike" dirty="0">
                          <a:effectLst/>
                        </a:rPr>
                        <a:t>Next)</a:t>
                      </a:r>
                      <a:r>
                        <a:rPr lang="zh-TW" altLang="en-US" sz="2400" u="none" strike="noStrike" dirty="0">
                          <a:effectLst/>
                        </a:rPr>
                        <a:t>的</a:t>
                      </a:r>
                      <a:r>
                        <a:rPr lang="en-US" sz="2400" u="none" strike="noStrike" dirty="0">
                          <a:effectLst/>
                        </a:rPr>
                        <a:t>Attribute</a:t>
                      </a:r>
                      <a:r>
                        <a:rPr lang="zh-TW" altLang="en-US" sz="2400" u="none" strike="noStrike" dirty="0">
                          <a:effectLst/>
                        </a:rPr>
                        <a:t>中，</a:t>
                      </a:r>
                      <a:r>
                        <a:rPr lang="en-US" sz="2400" u="none" strike="noStrike" dirty="0">
                          <a:effectLst/>
                        </a:rPr>
                        <a:t>DCS</a:t>
                      </a:r>
                      <a:r>
                        <a:rPr lang="zh-TW" altLang="en-US" sz="2400" u="none" strike="noStrike" dirty="0">
                          <a:effectLst/>
                        </a:rPr>
                        <a:t>會為該</a:t>
                      </a:r>
                      <a:r>
                        <a:rPr lang="en-US" sz="2400" u="none" strike="noStrike" dirty="0">
                          <a:effectLst/>
                        </a:rPr>
                        <a:t>Lot/Equipment</a:t>
                      </a:r>
                      <a:r>
                        <a:rPr lang="zh-TW" altLang="en-US" sz="2400" u="none" strike="noStrike" dirty="0">
                          <a:effectLst/>
                        </a:rPr>
                        <a:t>再加上一個</a:t>
                      </a:r>
                      <a:r>
                        <a:rPr lang="en-US" sz="2400" u="none" strike="noStrike" dirty="0">
                          <a:effectLst/>
                        </a:rPr>
                        <a:t>Filter</a:t>
                      </a:r>
                      <a:r>
                        <a:rPr lang="zh-TW" altLang="en-US" sz="2400" u="none" strike="noStrike" dirty="0">
                          <a:effectLst/>
                        </a:rPr>
                        <a:t>的</a:t>
                      </a:r>
                      <a:r>
                        <a:rPr lang="en-US" sz="2400" u="none" strike="noStrike" dirty="0">
                          <a:effectLst/>
                        </a:rPr>
                        <a:t>Reason Code，</a:t>
                      </a:r>
                      <a:r>
                        <a:rPr lang="zh-TW" altLang="en-US" sz="2400" u="none" strike="noStrike" dirty="0">
                          <a:effectLst/>
                        </a:rPr>
                        <a:t>讓用戶在偵錯模式下模擬派工時，可以清楚地知道，該筆</a:t>
                      </a:r>
                      <a:r>
                        <a:rPr lang="en-US" sz="2400" u="none" strike="noStrike" dirty="0">
                          <a:effectLst/>
                        </a:rPr>
                        <a:t>Lot/Equipment</a:t>
                      </a:r>
                      <a:r>
                        <a:rPr lang="zh-TW" altLang="en-US" sz="2400" u="none" strike="noStrike" dirty="0">
                          <a:effectLst/>
                        </a:rPr>
                        <a:t>是因為哪個條件</a:t>
                      </a:r>
                      <a:r>
                        <a:rPr lang="en-US" altLang="zh-TW" sz="2400" u="none" strike="noStrike" dirty="0">
                          <a:effectLst/>
                        </a:rPr>
                        <a:t>(</a:t>
                      </a:r>
                      <a:r>
                        <a:rPr lang="en-US" sz="2400" u="none" strike="noStrike" dirty="0">
                          <a:effectLst/>
                        </a:rPr>
                        <a:t>Filter)</a:t>
                      </a:r>
                      <a:r>
                        <a:rPr lang="zh-TW" altLang="en-US" sz="2400" u="none" strike="noStrike" dirty="0">
                          <a:effectLst/>
                        </a:rPr>
                        <a:t>而被濾掉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 dirty="0">
                          <a:effectLst/>
                        </a:rPr>
                        <a:t>　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781539"/>
                  </a:ext>
                </a:extLst>
              </a:tr>
              <a:tr h="5601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10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Basic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Easy to tuning rule performance:</a:t>
                      </a:r>
                      <a:br>
                        <a:rPr lang="en-US" sz="2400" u="none" strike="noStrike" dirty="0">
                          <a:effectLst/>
                        </a:rPr>
                      </a:br>
                      <a:r>
                        <a:rPr lang="zh-TW" altLang="en-US" sz="2400" u="none" strike="noStrike" dirty="0">
                          <a:effectLst/>
                        </a:rPr>
                        <a:t>一個</a:t>
                      </a:r>
                      <a:r>
                        <a:rPr lang="en-US" sz="2400" u="none" strike="noStrike" dirty="0">
                          <a:effectLst/>
                        </a:rPr>
                        <a:t>Dispatch Rule</a:t>
                      </a:r>
                      <a:r>
                        <a:rPr lang="zh-TW" altLang="en-US" sz="2400" u="none" strike="noStrike" dirty="0">
                          <a:effectLst/>
                        </a:rPr>
                        <a:t>是由</a:t>
                      </a:r>
                      <a:r>
                        <a:rPr lang="en-US" altLang="zh-TW" sz="2400" u="none" strike="noStrike" dirty="0">
                          <a:effectLst/>
                        </a:rPr>
                        <a:t>1</a:t>
                      </a:r>
                      <a:r>
                        <a:rPr lang="zh-TW" altLang="en-US" sz="2400" u="none" strike="noStrike" dirty="0">
                          <a:effectLst/>
                        </a:rPr>
                        <a:t>或多個</a:t>
                      </a:r>
                      <a:r>
                        <a:rPr lang="en-US" sz="2400" u="none" strike="noStrike" dirty="0">
                          <a:effectLst/>
                        </a:rPr>
                        <a:t>Sub Rule</a:t>
                      </a:r>
                      <a:r>
                        <a:rPr lang="zh-TW" altLang="en-US" sz="2400" u="none" strike="noStrike" dirty="0">
                          <a:effectLst/>
                        </a:rPr>
                        <a:t>組成。</a:t>
                      </a:r>
                      <a:r>
                        <a:rPr lang="en-US" sz="2400" u="none" strike="noStrike" dirty="0">
                          <a:effectLst/>
                        </a:rPr>
                        <a:t>DCS</a:t>
                      </a:r>
                      <a:r>
                        <a:rPr lang="zh-TW" altLang="en-US" sz="2400" u="none" strike="noStrike" dirty="0">
                          <a:effectLst/>
                        </a:rPr>
                        <a:t>在偵錯模式下，會提供每個</a:t>
                      </a:r>
                      <a:r>
                        <a:rPr lang="en-US" sz="2400" u="none" strike="noStrike" dirty="0">
                          <a:effectLst/>
                        </a:rPr>
                        <a:t>Sub Rule</a:t>
                      </a:r>
                      <a:r>
                        <a:rPr lang="zh-TW" altLang="en-US" sz="2400" u="none" strike="noStrike" dirty="0">
                          <a:effectLst/>
                        </a:rPr>
                        <a:t>的執行時間，讓使用者可以根據每個</a:t>
                      </a:r>
                      <a:r>
                        <a:rPr lang="en-US" sz="2400" u="none" strike="noStrike" dirty="0">
                          <a:effectLst/>
                        </a:rPr>
                        <a:t>Sub Rule</a:t>
                      </a:r>
                      <a:r>
                        <a:rPr lang="zh-TW" altLang="en-US" sz="2400" u="none" strike="noStrike" dirty="0">
                          <a:effectLst/>
                        </a:rPr>
                        <a:t>的執行時間來調整</a:t>
                      </a:r>
                      <a:r>
                        <a:rPr lang="en-US" sz="2400" u="none" strike="noStrike" dirty="0">
                          <a:effectLst/>
                        </a:rPr>
                        <a:t>Rule</a:t>
                      </a:r>
                      <a:r>
                        <a:rPr lang="zh-TW" altLang="en-US" sz="2400" u="none" strike="noStrike" dirty="0">
                          <a:effectLst/>
                        </a:rPr>
                        <a:t>內容，讓派工效能最佳化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 dirty="0">
                          <a:effectLst/>
                        </a:rPr>
                        <a:t>　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732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6194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3AD96094-5360-B7CE-2C10-94B967305F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zh-TW" altLang="en-US" dirty="0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5A0307A0-321C-3AFD-ACAC-9C440C469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103421"/>
              </p:ext>
            </p:extLst>
          </p:nvPr>
        </p:nvGraphicFramePr>
        <p:xfrm>
          <a:off x="139700" y="0"/>
          <a:ext cx="11861801" cy="9198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481">
                  <a:extLst>
                    <a:ext uri="{9D8B030D-6E8A-4147-A177-3AD203B41FA5}">
                      <a16:colId xmlns:a16="http://schemas.microsoft.com/office/drawing/2014/main" val="3675621608"/>
                    </a:ext>
                  </a:extLst>
                </a:gridCol>
                <a:gridCol w="928229">
                  <a:extLst>
                    <a:ext uri="{9D8B030D-6E8A-4147-A177-3AD203B41FA5}">
                      <a16:colId xmlns:a16="http://schemas.microsoft.com/office/drawing/2014/main" val="1222348268"/>
                    </a:ext>
                  </a:extLst>
                </a:gridCol>
                <a:gridCol w="8375890">
                  <a:extLst>
                    <a:ext uri="{9D8B030D-6E8A-4147-A177-3AD203B41FA5}">
                      <a16:colId xmlns:a16="http://schemas.microsoft.com/office/drawing/2014/main" val="666750029"/>
                    </a:ext>
                  </a:extLst>
                </a:gridCol>
                <a:gridCol w="1981201">
                  <a:extLst>
                    <a:ext uri="{9D8B030D-6E8A-4147-A177-3AD203B41FA5}">
                      <a16:colId xmlns:a16="http://schemas.microsoft.com/office/drawing/2014/main" val="3148477002"/>
                    </a:ext>
                  </a:extLst>
                </a:gridCol>
              </a:tblGrid>
              <a:tr h="27813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</a:rPr>
                        <a:t>DCS Function Module List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496337"/>
                  </a:ext>
                </a:extLst>
              </a:tr>
              <a:tr h="2781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No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Type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Function Module Description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Note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3371546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17D15BEE-B1F5-7E87-750A-26F556EC75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501401"/>
              </p:ext>
            </p:extLst>
          </p:nvPr>
        </p:nvGraphicFramePr>
        <p:xfrm>
          <a:off x="139701" y="919842"/>
          <a:ext cx="11861800" cy="54047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6287">
                  <a:extLst>
                    <a:ext uri="{9D8B030D-6E8A-4147-A177-3AD203B41FA5}">
                      <a16:colId xmlns:a16="http://schemas.microsoft.com/office/drawing/2014/main" val="680534733"/>
                    </a:ext>
                  </a:extLst>
                </a:gridCol>
                <a:gridCol w="697713">
                  <a:extLst>
                    <a:ext uri="{9D8B030D-6E8A-4147-A177-3AD203B41FA5}">
                      <a16:colId xmlns:a16="http://schemas.microsoft.com/office/drawing/2014/main" val="379926689"/>
                    </a:ext>
                  </a:extLst>
                </a:gridCol>
                <a:gridCol w="8369299">
                  <a:extLst>
                    <a:ext uri="{9D8B030D-6E8A-4147-A177-3AD203B41FA5}">
                      <a16:colId xmlns:a16="http://schemas.microsoft.com/office/drawing/2014/main" val="1003497897"/>
                    </a:ext>
                  </a:extLst>
                </a:gridCol>
                <a:gridCol w="1968501">
                  <a:extLst>
                    <a:ext uri="{9D8B030D-6E8A-4147-A177-3AD203B41FA5}">
                      <a16:colId xmlns:a16="http://schemas.microsoft.com/office/drawing/2014/main" val="306988873"/>
                    </a:ext>
                  </a:extLst>
                </a:gridCol>
              </a:tblGrid>
              <a:tr h="11179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>
                          <a:effectLst/>
                        </a:rPr>
                        <a:t>11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Basic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Easy to do version control:</a:t>
                      </a:r>
                      <a:br>
                        <a:rPr lang="en-US" sz="2000" u="none" strike="noStrike" dirty="0">
                          <a:effectLst/>
                        </a:rPr>
                      </a:br>
                      <a:r>
                        <a:rPr lang="zh-TW" altLang="en-US" sz="2000" u="none" strike="noStrike" dirty="0">
                          <a:effectLst/>
                        </a:rPr>
                        <a:t>透過</a:t>
                      </a:r>
                      <a:r>
                        <a:rPr lang="en-US" sz="2000" u="none" strike="noStrike" dirty="0">
                          <a:effectLst/>
                        </a:rPr>
                        <a:t>DCS</a:t>
                      </a:r>
                      <a:r>
                        <a:rPr lang="zh-TW" altLang="en-US" sz="2000" u="none" strike="noStrike" dirty="0">
                          <a:effectLst/>
                        </a:rPr>
                        <a:t>的版控功能，使用者可以輕鬆執行線上</a:t>
                      </a:r>
                      <a:r>
                        <a:rPr lang="en-US" sz="2000" u="none" strike="noStrike" dirty="0">
                          <a:effectLst/>
                        </a:rPr>
                        <a:t>Dispatch Rule</a:t>
                      </a:r>
                      <a:r>
                        <a:rPr lang="zh-TW" altLang="en-US" sz="2000" u="none" strike="noStrike" dirty="0">
                          <a:effectLst/>
                        </a:rPr>
                        <a:t>的版本切換</a:t>
                      </a:r>
                      <a:r>
                        <a:rPr lang="en-US" altLang="zh-TW" sz="2000" u="none" strike="noStrike" dirty="0">
                          <a:effectLst/>
                        </a:rPr>
                        <a:t>(</a:t>
                      </a:r>
                      <a:r>
                        <a:rPr lang="en-US" sz="2000" u="none" strike="noStrike" dirty="0">
                          <a:effectLst/>
                        </a:rPr>
                        <a:t>HA </a:t>
                      </a:r>
                      <a:r>
                        <a:rPr lang="zh-TW" altLang="en-US" sz="2000" u="none" strike="noStrike" dirty="0">
                          <a:effectLst/>
                        </a:rPr>
                        <a:t>架構</a:t>
                      </a:r>
                      <a:r>
                        <a:rPr lang="en-US" altLang="zh-TW" sz="2000" u="none" strike="noStrike" dirty="0">
                          <a:effectLst/>
                        </a:rPr>
                        <a:t>)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>
                          <a:effectLst/>
                        </a:rPr>
                        <a:t>　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003820"/>
                  </a:ext>
                </a:extLst>
              </a:tr>
              <a:tr h="11179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12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Basic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Easy to maintain rule:</a:t>
                      </a:r>
                      <a:br>
                        <a:rPr lang="en-US" sz="2000" u="none" strike="noStrike" dirty="0">
                          <a:effectLst/>
                        </a:rPr>
                      </a:br>
                      <a:r>
                        <a:rPr lang="en-US" sz="2000" u="none" strike="noStrike" dirty="0">
                          <a:effectLst/>
                        </a:rPr>
                        <a:t>DCS</a:t>
                      </a:r>
                      <a:r>
                        <a:rPr lang="zh-TW" altLang="en-US" sz="2000" u="none" strike="noStrike" dirty="0">
                          <a:effectLst/>
                        </a:rPr>
                        <a:t>使用簡易的</a:t>
                      </a:r>
                      <a:r>
                        <a:rPr lang="en-US" sz="2000" u="none" strike="noStrike" dirty="0">
                          <a:effectLst/>
                        </a:rPr>
                        <a:t>Logical Script (Ex: IF THEN ELSE)，</a:t>
                      </a:r>
                      <a:r>
                        <a:rPr lang="zh-TW" altLang="en-US" sz="2000" u="none" strike="noStrike" dirty="0">
                          <a:effectLst/>
                        </a:rPr>
                        <a:t>讓用戶可以輕鬆的編輯與維護</a:t>
                      </a:r>
                      <a:r>
                        <a:rPr lang="en-US" sz="2000" u="none" strike="noStrike" dirty="0">
                          <a:effectLst/>
                        </a:rPr>
                        <a:t>Rule(</a:t>
                      </a:r>
                      <a:r>
                        <a:rPr lang="zh-TW" altLang="en-US" sz="2000" u="none" strike="noStrike" dirty="0">
                          <a:effectLst/>
                        </a:rPr>
                        <a:t>目前版本</a:t>
                      </a:r>
                      <a:r>
                        <a:rPr lang="en-US" altLang="zh-TW" sz="2000" u="none" strike="noStrike" dirty="0">
                          <a:effectLst/>
                        </a:rPr>
                        <a:t>, </a:t>
                      </a:r>
                      <a:r>
                        <a:rPr lang="en-US" sz="2000" u="none" strike="noStrike" dirty="0">
                          <a:effectLst/>
                        </a:rPr>
                        <a:t>Phase II</a:t>
                      </a:r>
                      <a:r>
                        <a:rPr lang="zh-TW" altLang="en-US" sz="2000" u="none" strike="noStrike" dirty="0">
                          <a:effectLst/>
                        </a:rPr>
                        <a:t>預計圖形化</a:t>
                      </a:r>
                      <a:r>
                        <a:rPr lang="en-US" altLang="zh-TW" sz="2000" u="none" strike="noStrike" dirty="0">
                          <a:effectLst/>
                        </a:rPr>
                        <a:t>)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>
                          <a:effectLst/>
                        </a:rPr>
                        <a:t>　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3781598"/>
                  </a:ext>
                </a:extLst>
              </a:tr>
              <a:tr h="74787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13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Basic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 dirty="0">
                          <a:effectLst/>
                        </a:rPr>
                        <a:t>與盟立五強</a:t>
                      </a:r>
                      <a:r>
                        <a:rPr lang="en-US" altLang="zh-TW" sz="2000" u="none" strike="noStrike" dirty="0">
                          <a:effectLst/>
                        </a:rPr>
                        <a:t>MCS</a:t>
                      </a:r>
                      <a:r>
                        <a:rPr lang="zh-TW" altLang="en-US" sz="2000" u="none" strike="noStrike" dirty="0">
                          <a:effectLst/>
                        </a:rPr>
                        <a:t>搭配結合</a:t>
                      </a:r>
                      <a:r>
                        <a:rPr lang="en-US" altLang="zh-TW" sz="2000" u="none" strike="noStrike" dirty="0">
                          <a:effectLst/>
                        </a:rPr>
                        <a:t>, DCS</a:t>
                      </a:r>
                      <a:r>
                        <a:rPr lang="zh-TW" altLang="en-US" sz="2000" u="none" strike="noStrike" dirty="0">
                          <a:effectLst/>
                        </a:rPr>
                        <a:t>在下達搬送指令時可自帶各種</a:t>
                      </a:r>
                      <a:r>
                        <a:rPr lang="en-US" altLang="zh-TW" sz="2000" u="none" strike="noStrike" dirty="0">
                          <a:effectLst/>
                        </a:rPr>
                        <a:t>Flag</a:t>
                      </a:r>
                      <a:r>
                        <a:rPr lang="zh-TW" altLang="en-US" sz="2000" u="none" strike="noStrike" dirty="0">
                          <a:effectLst/>
                        </a:rPr>
                        <a:t>與運算參數</a:t>
                      </a:r>
                      <a:r>
                        <a:rPr lang="en-US" altLang="zh-TW" sz="2000" u="none" strike="noStrike" dirty="0">
                          <a:effectLst/>
                        </a:rPr>
                        <a:t>, </a:t>
                      </a:r>
                      <a:r>
                        <a:rPr lang="zh-TW" altLang="en-US" sz="2000" u="none" strike="noStrike" dirty="0">
                          <a:effectLst/>
                        </a:rPr>
                        <a:t>讓</a:t>
                      </a:r>
                      <a:r>
                        <a:rPr lang="en-US" altLang="zh-TW" sz="2000" u="none" strike="noStrike" dirty="0">
                          <a:effectLst/>
                        </a:rPr>
                        <a:t>MCS</a:t>
                      </a:r>
                      <a:r>
                        <a:rPr lang="zh-TW" altLang="en-US" sz="2000" u="none" strike="noStrike" dirty="0">
                          <a:effectLst/>
                        </a:rPr>
                        <a:t>排序搬送指令後</a:t>
                      </a:r>
                      <a:r>
                        <a:rPr lang="en-US" altLang="zh-TW" sz="2000" u="none" strike="noStrike" dirty="0">
                          <a:effectLst/>
                        </a:rPr>
                        <a:t>, </a:t>
                      </a:r>
                      <a:r>
                        <a:rPr lang="zh-TW" altLang="en-US" sz="2000" u="none" strike="noStrike" dirty="0">
                          <a:effectLst/>
                        </a:rPr>
                        <a:t>生產更有效率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>
                          <a:effectLst/>
                        </a:rPr>
                        <a:t>　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438764"/>
                  </a:ext>
                </a:extLst>
              </a:tr>
              <a:tr h="55512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14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Basic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Carrier Clean Fage On, </a:t>
                      </a:r>
                      <a:r>
                        <a:rPr lang="zh-TW" altLang="en-US" sz="2000" u="none" strike="noStrike" dirty="0">
                          <a:effectLst/>
                        </a:rPr>
                        <a:t>由</a:t>
                      </a:r>
                      <a:r>
                        <a:rPr lang="en-US" sz="2000" u="none" strike="noStrike" dirty="0">
                          <a:effectLst/>
                        </a:rPr>
                        <a:t>DCS</a:t>
                      </a:r>
                      <a:r>
                        <a:rPr lang="zh-TW" altLang="en-US" sz="2000" u="none" strike="noStrike" dirty="0">
                          <a:effectLst/>
                        </a:rPr>
                        <a:t>派送至</a:t>
                      </a:r>
                      <a:r>
                        <a:rPr lang="en-US" sz="2000" u="none" strike="noStrike" dirty="0">
                          <a:effectLst/>
                        </a:rPr>
                        <a:t>Carrier</a:t>
                      </a:r>
                      <a:r>
                        <a:rPr lang="zh-TW" altLang="en-US" sz="2000" u="none" strike="noStrike" dirty="0">
                          <a:effectLst/>
                        </a:rPr>
                        <a:t>清洗機並在清洗完成後為報</a:t>
                      </a:r>
                      <a:r>
                        <a:rPr lang="en-US" sz="2000" u="none" strike="noStrike" dirty="0">
                          <a:effectLst/>
                        </a:rPr>
                        <a:t>MES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>
                          <a:effectLst/>
                        </a:rPr>
                        <a:t>　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514655"/>
                  </a:ext>
                </a:extLst>
              </a:tr>
              <a:tr h="111796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15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Basic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Empty F</a:t>
                      </a:r>
                      <a:r>
                        <a:rPr lang="en-US" altLang="zh-TW" sz="2000" u="none" strike="noStrike" dirty="0">
                          <a:effectLst/>
                        </a:rPr>
                        <a:t>OUP</a:t>
                      </a:r>
                      <a:r>
                        <a:rPr lang="en-US" sz="2000" u="none" strike="noStrike" dirty="0">
                          <a:effectLst/>
                        </a:rPr>
                        <a:t> balance, </a:t>
                      </a:r>
                      <a:r>
                        <a:rPr lang="zh-TW" altLang="en-US" sz="2000" u="none" strike="noStrike" dirty="0">
                          <a:effectLst/>
                        </a:rPr>
                        <a:t>有先前進後出的設備需要提供空</a:t>
                      </a:r>
                      <a:r>
                        <a:rPr lang="en-US" sz="2000" u="none" strike="noStrike" dirty="0">
                          <a:effectLst/>
                        </a:rPr>
                        <a:t>FOUP, DCS</a:t>
                      </a:r>
                      <a:r>
                        <a:rPr lang="zh-TW" altLang="en-US" sz="2000" u="none" strike="noStrike" dirty="0">
                          <a:effectLst/>
                        </a:rPr>
                        <a:t>可設定各</a:t>
                      </a:r>
                      <a:r>
                        <a:rPr lang="en-US" sz="2000" u="none" strike="noStrike" dirty="0">
                          <a:effectLst/>
                        </a:rPr>
                        <a:t>Stocker Empty </a:t>
                      </a:r>
                      <a:r>
                        <a:rPr lang="zh-TW" altLang="en-US" sz="2000" u="none" strike="noStrike" dirty="0">
                          <a:effectLst/>
                        </a:rPr>
                        <a:t>警戒水位數量</a:t>
                      </a:r>
                      <a:r>
                        <a:rPr lang="en-US" altLang="zh-TW" sz="2000" u="none" strike="noStrike" dirty="0">
                          <a:effectLst/>
                        </a:rPr>
                        <a:t>, </a:t>
                      </a:r>
                      <a:r>
                        <a:rPr lang="zh-TW" altLang="en-US" sz="2000" u="none" strike="noStrike" dirty="0">
                          <a:effectLst/>
                        </a:rPr>
                        <a:t>由</a:t>
                      </a:r>
                      <a:r>
                        <a:rPr lang="en-US" sz="2000" u="none" strike="noStrike" dirty="0">
                          <a:effectLst/>
                        </a:rPr>
                        <a:t>DCS</a:t>
                      </a:r>
                      <a:r>
                        <a:rPr lang="zh-TW" altLang="en-US" sz="2000" u="none" strike="noStrike" dirty="0">
                          <a:effectLst/>
                        </a:rPr>
                        <a:t>調控全廠需要空</a:t>
                      </a:r>
                      <a:r>
                        <a:rPr lang="en-US" sz="2000" u="none" strike="noStrike" dirty="0">
                          <a:effectLst/>
                        </a:rPr>
                        <a:t>FOUP</a:t>
                      </a:r>
                      <a:r>
                        <a:rPr lang="zh-TW" altLang="en-US" sz="2000" u="none" strike="noStrike" dirty="0">
                          <a:effectLst/>
                        </a:rPr>
                        <a:t>的分配  </a:t>
                      </a:r>
                      <a:r>
                        <a:rPr lang="en-US" altLang="zh-TW" sz="2000" u="none" strike="noStrike" dirty="0">
                          <a:effectLst/>
                        </a:rPr>
                        <a:t>(</a:t>
                      </a:r>
                      <a:r>
                        <a:rPr lang="zh-TW" altLang="en-US" sz="2000" u="none" strike="noStrike" dirty="0">
                          <a:effectLst/>
                        </a:rPr>
                        <a:t>目前已知</a:t>
                      </a:r>
                      <a:r>
                        <a:rPr lang="en-US" sz="2000" u="none" strike="noStrike" dirty="0">
                          <a:effectLst/>
                        </a:rPr>
                        <a:t>MES</a:t>
                      </a:r>
                      <a:r>
                        <a:rPr lang="zh-TW" altLang="en-US" sz="2000" u="none" strike="noStrike" dirty="0">
                          <a:effectLst/>
                        </a:rPr>
                        <a:t>會將</a:t>
                      </a:r>
                      <a:r>
                        <a:rPr lang="en-US" sz="2000" u="none" strike="noStrike" dirty="0">
                          <a:effectLst/>
                        </a:rPr>
                        <a:t>FOUP status</a:t>
                      </a:r>
                      <a:r>
                        <a:rPr lang="zh-TW" altLang="en-US" sz="2000" u="none" strike="noStrike" dirty="0">
                          <a:effectLst/>
                        </a:rPr>
                        <a:t>改成</a:t>
                      </a:r>
                      <a:r>
                        <a:rPr lang="en-US" altLang="zh-TW" sz="2000" u="none" strike="noStrike" dirty="0">
                          <a:effectLst/>
                        </a:rPr>
                        <a:t>: </a:t>
                      </a:r>
                      <a:r>
                        <a:rPr lang="en-US" sz="2000" u="none" strike="noStrike" dirty="0">
                          <a:effectLst/>
                        </a:rPr>
                        <a:t>Waiting Clean)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 dirty="0">
                          <a:effectLst/>
                        </a:rPr>
                        <a:t>　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953345"/>
                  </a:ext>
                </a:extLst>
              </a:tr>
              <a:tr h="74787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16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Basic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DCS User and Report Source code</a:t>
                      </a:r>
                      <a:r>
                        <a:rPr lang="zh-TW" altLang="en-US" sz="2000" u="none" strike="noStrike" dirty="0">
                          <a:effectLst/>
                        </a:rPr>
                        <a:t>可提供給客戶</a:t>
                      </a:r>
                      <a:r>
                        <a:rPr lang="en-US" altLang="zh-TW" sz="2000" u="none" strike="noStrike" dirty="0">
                          <a:effectLst/>
                        </a:rPr>
                        <a:t>, </a:t>
                      </a:r>
                      <a:r>
                        <a:rPr lang="zh-TW" altLang="en-US" sz="2000" u="none" strike="noStrike" dirty="0">
                          <a:effectLst/>
                        </a:rPr>
                        <a:t>並提供修改與新增功能的教育訓練</a:t>
                      </a:r>
                      <a:endParaRPr lang="zh-TW" alt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 dirty="0">
                          <a:effectLst/>
                        </a:rPr>
                        <a:t>　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0029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1860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3AD96094-5360-B7CE-2C10-94B967305F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zh-TW" altLang="en-US" dirty="0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65753E25-3020-319C-AE8A-89E9DF02466A}"/>
              </a:ext>
            </a:extLst>
          </p:cNvPr>
          <p:cNvGraphicFramePr>
            <a:graphicFrameLocks noGrp="1"/>
          </p:cNvGraphicFramePr>
          <p:nvPr/>
        </p:nvGraphicFramePr>
        <p:xfrm>
          <a:off x="342900" y="190500"/>
          <a:ext cx="11531601" cy="5938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9543">
                  <a:extLst>
                    <a:ext uri="{9D8B030D-6E8A-4147-A177-3AD203B41FA5}">
                      <a16:colId xmlns:a16="http://schemas.microsoft.com/office/drawing/2014/main" val="1985168115"/>
                    </a:ext>
                  </a:extLst>
                </a:gridCol>
                <a:gridCol w="1298563">
                  <a:extLst>
                    <a:ext uri="{9D8B030D-6E8A-4147-A177-3AD203B41FA5}">
                      <a16:colId xmlns:a16="http://schemas.microsoft.com/office/drawing/2014/main" val="2955352863"/>
                    </a:ext>
                  </a:extLst>
                </a:gridCol>
                <a:gridCol w="6511102">
                  <a:extLst>
                    <a:ext uri="{9D8B030D-6E8A-4147-A177-3AD203B41FA5}">
                      <a16:colId xmlns:a16="http://schemas.microsoft.com/office/drawing/2014/main" val="1702690226"/>
                    </a:ext>
                  </a:extLst>
                </a:gridCol>
                <a:gridCol w="3182393">
                  <a:extLst>
                    <a:ext uri="{9D8B030D-6E8A-4147-A177-3AD203B41FA5}">
                      <a16:colId xmlns:a16="http://schemas.microsoft.com/office/drawing/2014/main" val="340072689"/>
                    </a:ext>
                  </a:extLst>
                </a:gridCol>
              </a:tblGrid>
              <a:tr h="67329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DCS Function Module List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200910"/>
                  </a:ext>
                </a:extLst>
              </a:tr>
              <a:tr h="6732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No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Type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Function Module Description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Note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9946869"/>
                  </a:ext>
                </a:extLst>
              </a:tr>
              <a:tr h="6732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>
                          <a:effectLst/>
                        </a:rPr>
                        <a:t>17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For Amkor</a:t>
                      </a:r>
                      <a:b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zh-TW" alt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客製化</a:t>
                      </a:r>
                      <a:endParaRPr lang="zh-TW" alt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>
                          <a:effectLst/>
                        </a:rPr>
                        <a:t>可將幾個</a:t>
                      </a:r>
                      <a:r>
                        <a:rPr lang="en-US" altLang="zh-TW" sz="2000" u="none" strike="noStrike">
                          <a:effectLst/>
                        </a:rPr>
                        <a:t>WIP</a:t>
                      </a:r>
                      <a:r>
                        <a:rPr lang="zh-TW" altLang="en-US" sz="2000" u="none" strike="noStrike">
                          <a:effectLst/>
                        </a:rPr>
                        <a:t>設定成</a:t>
                      </a:r>
                      <a:r>
                        <a:rPr lang="en-US" altLang="zh-TW" sz="2000" u="none" strike="noStrike">
                          <a:effectLst/>
                        </a:rPr>
                        <a:t>Batch, </a:t>
                      </a:r>
                      <a:r>
                        <a:rPr lang="zh-TW" altLang="en-US" sz="2000" u="none" strike="noStrike">
                          <a:effectLst/>
                        </a:rPr>
                        <a:t>批次生產</a:t>
                      </a:r>
                      <a:r>
                        <a:rPr lang="en-US" altLang="zh-TW" sz="2000" u="none" strike="noStrike">
                          <a:effectLst/>
                        </a:rPr>
                        <a:t>, </a:t>
                      </a:r>
                      <a:r>
                        <a:rPr lang="zh-TW" altLang="en-US" sz="2000" u="none" strike="noStrike">
                          <a:effectLst/>
                        </a:rPr>
                        <a:t>並直接設定批次</a:t>
                      </a:r>
                      <a:r>
                        <a:rPr lang="en-US" altLang="zh-TW" sz="2000" u="none" strike="noStrike">
                          <a:effectLst/>
                        </a:rPr>
                        <a:t>Priority, </a:t>
                      </a:r>
                      <a:r>
                        <a:rPr lang="zh-TW" altLang="en-US" sz="2000" u="none" strike="noStrike">
                          <a:effectLst/>
                        </a:rPr>
                        <a:t>取代訂單工單</a:t>
                      </a:r>
                      <a:r>
                        <a:rPr lang="en-US" altLang="zh-TW" sz="2000" u="none" strike="noStrike">
                          <a:effectLst/>
                        </a:rPr>
                        <a:t>WIP</a:t>
                      </a:r>
                      <a:r>
                        <a:rPr lang="zh-TW" altLang="en-US" sz="2000" u="none" strike="noStrike">
                          <a:effectLst/>
                        </a:rPr>
                        <a:t>一致性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>
                          <a:effectLst/>
                        </a:rPr>
                        <a:t>取代一</a:t>
                      </a:r>
                      <a:r>
                        <a:rPr lang="en-US" altLang="zh-TW" sz="2000" u="none" strike="noStrike">
                          <a:effectLst/>
                        </a:rPr>
                        <a:t>Lot</a:t>
                      </a:r>
                      <a:r>
                        <a:rPr lang="zh-TW" altLang="en-US" sz="2000" u="none" strike="noStrike">
                          <a:effectLst/>
                        </a:rPr>
                        <a:t>一工單之系統特點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641432"/>
                  </a:ext>
                </a:extLst>
              </a:tr>
              <a:tr h="10567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18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For Amkor</a:t>
                      </a:r>
                      <a:b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zh-TW" alt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客製化</a:t>
                      </a:r>
                      <a:endParaRPr lang="zh-TW" alt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MES </a:t>
                      </a:r>
                      <a:r>
                        <a:rPr lang="zh-TW" altLang="en-US" sz="2000" u="none" strike="noStrike" dirty="0">
                          <a:effectLst/>
                        </a:rPr>
                        <a:t>目前只對</a:t>
                      </a:r>
                      <a:r>
                        <a:rPr lang="en-US" sz="2000" u="none" strike="noStrike" dirty="0">
                          <a:effectLst/>
                        </a:rPr>
                        <a:t>WIP</a:t>
                      </a:r>
                      <a:r>
                        <a:rPr lang="zh-TW" altLang="en-US" sz="2000" u="none" strike="noStrike" dirty="0">
                          <a:effectLst/>
                        </a:rPr>
                        <a:t>修改</a:t>
                      </a:r>
                      <a:r>
                        <a:rPr lang="en-US" sz="2000" u="none" strike="noStrike" dirty="0">
                          <a:effectLst/>
                        </a:rPr>
                        <a:t>Lot Status: Wait In Process, In Process, Hold, Waiting to Next Step(</a:t>
                      </a:r>
                      <a:r>
                        <a:rPr lang="zh-TW" altLang="en-US" sz="2000" u="none" strike="noStrike" dirty="0">
                          <a:effectLst/>
                        </a:rPr>
                        <a:t>與</a:t>
                      </a:r>
                      <a:r>
                        <a:rPr lang="en-US" sz="2000" u="none" strike="noStrike" dirty="0">
                          <a:effectLst/>
                        </a:rPr>
                        <a:t>Waiting in Process</a:t>
                      </a:r>
                      <a:r>
                        <a:rPr lang="zh-TW" altLang="en-US" sz="2000" u="none" strike="noStrike" dirty="0">
                          <a:effectLst/>
                        </a:rPr>
                        <a:t>相同</a:t>
                      </a:r>
                      <a:r>
                        <a:rPr lang="en-US" altLang="zh-TW" sz="2000" u="none" strike="noStrike" dirty="0">
                          <a:effectLst/>
                        </a:rPr>
                        <a:t>, </a:t>
                      </a:r>
                      <a:r>
                        <a:rPr lang="zh-TW" altLang="en-US" sz="2000" u="none" strike="noStrike" dirty="0">
                          <a:effectLst/>
                        </a:rPr>
                        <a:t>只修改</a:t>
                      </a:r>
                      <a:r>
                        <a:rPr lang="en-US" sz="2000" u="none" strike="noStrike" dirty="0">
                          <a:effectLst/>
                        </a:rPr>
                        <a:t>STEP ID)</a:t>
                      </a:r>
                      <a:br>
                        <a:rPr lang="en-US" sz="2000" u="none" strike="noStrike" dirty="0">
                          <a:effectLst/>
                        </a:rPr>
                      </a:br>
                      <a:r>
                        <a:rPr lang="en-US" sz="2000" u="none" strike="noStrike" dirty="0">
                          <a:effectLst/>
                        </a:rPr>
                        <a:t>WIP</a:t>
                      </a:r>
                      <a:r>
                        <a:rPr lang="zh-TW" altLang="en-US" sz="2000" u="none" strike="noStrike" dirty="0">
                          <a:effectLst/>
                        </a:rPr>
                        <a:t>選擇與</a:t>
                      </a:r>
                      <a:r>
                        <a:rPr lang="en-US" sz="2000" u="none" strike="noStrike" dirty="0">
                          <a:effectLst/>
                        </a:rPr>
                        <a:t>Next Step EQ Group </a:t>
                      </a:r>
                      <a:r>
                        <a:rPr lang="zh-TW" altLang="en-US" sz="2000" u="none" strike="noStrike" dirty="0">
                          <a:effectLst/>
                        </a:rPr>
                        <a:t>選擇都由</a:t>
                      </a:r>
                      <a:r>
                        <a:rPr lang="en-US" sz="2000" u="none" strike="noStrike" dirty="0">
                          <a:effectLst/>
                        </a:rPr>
                        <a:t>DCS</a:t>
                      </a:r>
                      <a:r>
                        <a:rPr lang="zh-TW" altLang="en-US" sz="2000" u="none" strike="noStrike" dirty="0">
                          <a:effectLst/>
                        </a:rPr>
                        <a:t>運算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420620"/>
                  </a:ext>
                </a:extLst>
              </a:tr>
              <a:tr h="6732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19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For Amkor</a:t>
                      </a:r>
                      <a:b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zh-TW" alt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客製化</a:t>
                      </a:r>
                      <a:endParaRPr lang="zh-TW" alt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MES</a:t>
                      </a:r>
                      <a:r>
                        <a:rPr lang="zh-TW" altLang="en-US" sz="2000" u="none" strike="noStrike" dirty="0">
                          <a:effectLst/>
                        </a:rPr>
                        <a:t>只需要改變</a:t>
                      </a:r>
                      <a:r>
                        <a:rPr lang="en-US" sz="2000" u="none" strike="noStrike" dirty="0">
                          <a:effectLst/>
                        </a:rPr>
                        <a:t>Lot Rework Flag, </a:t>
                      </a:r>
                      <a:r>
                        <a:rPr lang="zh-TW" altLang="en-US" sz="2000" u="none" strike="noStrike" dirty="0">
                          <a:effectLst/>
                        </a:rPr>
                        <a:t>並在</a:t>
                      </a:r>
                      <a:r>
                        <a:rPr lang="en-US" sz="2000" u="none" strike="noStrike" dirty="0">
                          <a:effectLst/>
                        </a:rPr>
                        <a:t>Rework follow</a:t>
                      </a:r>
                      <a:r>
                        <a:rPr lang="zh-TW" altLang="en-US" sz="2000" u="none" strike="noStrike" dirty="0">
                          <a:effectLst/>
                        </a:rPr>
                        <a:t>資料中註明那一站可以進入</a:t>
                      </a:r>
                      <a:r>
                        <a:rPr lang="en-US" sz="2000" u="none" strike="noStrike" dirty="0">
                          <a:effectLst/>
                        </a:rPr>
                        <a:t>Rework Flow,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>
                          <a:effectLst/>
                        </a:rPr>
                        <a:t>　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545996"/>
                  </a:ext>
                </a:extLst>
              </a:tr>
              <a:tr h="6732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20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>
                          <a:solidFill>
                            <a:srgbClr val="FF0000"/>
                          </a:solidFill>
                          <a:effectLst/>
                        </a:rPr>
                        <a:t>For Amkor</a:t>
                      </a:r>
                      <a:br>
                        <a:rPr lang="en-US" sz="2000" b="1" u="none" strike="noStrike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zh-TW" altLang="en-US" sz="2000" b="1" u="none" strike="noStrike">
                          <a:solidFill>
                            <a:srgbClr val="FF0000"/>
                          </a:solidFill>
                          <a:effectLst/>
                        </a:rPr>
                        <a:t>客製化</a:t>
                      </a:r>
                      <a:endParaRPr lang="zh-TW" altLang="en-US" sz="2000" b="1" i="0" u="none" strike="noStrike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 dirty="0">
                          <a:effectLst/>
                        </a:rPr>
                        <a:t>如果</a:t>
                      </a:r>
                      <a:r>
                        <a:rPr lang="en-US" altLang="zh-TW" sz="2000" u="none" strike="noStrike" dirty="0">
                          <a:effectLst/>
                        </a:rPr>
                        <a:t>WIP Data</a:t>
                      </a:r>
                      <a:r>
                        <a:rPr lang="zh-TW" altLang="en-US" sz="2000" u="none" strike="noStrike" dirty="0">
                          <a:effectLst/>
                        </a:rPr>
                        <a:t>可以提供客戶訂單</a:t>
                      </a:r>
                      <a:r>
                        <a:rPr lang="en-US" altLang="zh-TW" sz="2000" u="none" strike="noStrike" dirty="0">
                          <a:effectLst/>
                        </a:rPr>
                        <a:t>Order ID, </a:t>
                      </a:r>
                      <a:r>
                        <a:rPr lang="zh-TW" altLang="en-US" sz="2000" u="none" strike="noStrike" dirty="0">
                          <a:effectLst/>
                        </a:rPr>
                        <a:t>以及工單須完成時間</a:t>
                      </a:r>
                      <a:r>
                        <a:rPr lang="en-US" altLang="zh-TW" sz="2000" u="none" strike="noStrike" dirty="0">
                          <a:effectLst/>
                        </a:rPr>
                        <a:t>, DCS</a:t>
                      </a:r>
                      <a:r>
                        <a:rPr lang="zh-TW" altLang="en-US" sz="2000" u="none" strike="noStrike" dirty="0">
                          <a:effectLst/>
                        </a:rPr>
                        <a:t>的運算與生產效能會更好一需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 dirty="0">
                          <a:effectLst/>
                        </a:rPr>
                        <a:t>目前已知</a:t>
                      </a:r>
                      <a:r>
                        <a:rPr lang="en-US" sz="2000" u="none" strike="noStrike" dirty="0">
                          <a:effectLst/>
                        </a:rPr>
                        <a:t>MES</a:t>
                      </a:r>
                      <a:r>
                        <a:rPr lang="zh-TW" altLang="en-US" sz="2000" u="none" strike="noStrike" dirty="0">
                          <a:effectLst/>
                        </a:rPr>
                        <a:t>可提供 </a:t>
                      </a:r>
                      <a:r>
                        <a:rPr lang="en-US" sz="2000" u="none" strike="noStrike" dirty="0">
                          <a:effectLst/>
                        </a:rPr>
                        <a:t>WIP Priority </a:t>
                      </a:r>
                      <a:r>
                        <a:rPr lang="zh-TW" altLang="en-US" sz="2000" u="none" strike="noStrike" dirty="0">
                          <a:effectLst/>
                        </a:rPr>
                        <a:t>與 </a:t>
                      </a:r>
                      <a:r>
                        <a:rPr lang="en-US" sz="2000" u="none" strike="noStrike" dirty="0">
                          <a:effectLst/>
                        </a:rPr>
                        <a:t>due date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723016"/>
                  </a:ext>
                </a:extLst>
              </a:tr>
              <a:tr h="6732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21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For Amkor</a:t>
                      </a:r>
                      <a:b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zh-TW" alt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客製化</a:t>
                      </a:r>
                      <a:endParaRPr lang="zh-TW" alt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 dirty="0">
                          <a:effectLst/>
                        </a:rPr>
                        <a:t>提供</a:t>
                      </a:r>
                      <a:r>
                        <a:rPr lang="en-US" sz="2000" u="none" strike="noStrike" dirty="0">
                          <a:effectLst/>
                        </a:rPr>
                        <a:t>WIP</a:t>
                      </a:r>
                      <a:r>
                        <a:rPr lang="zh-TW" altLang="en-US" sz="2000" u="none" strike="noStrike" dirty="0">
                          <a:effectLst/>
                        </a:rPr>
                        <a:t>內各</a:t>
                      </a:r>
                      <a:r>
                        <a:rPr lang="en-US" sz="2000" u="none" strike="noStrike" dirty="0">
                          <a:effectLst/>
                        </a:rPr>
                        <a:t>Slot</a:t>
                      </a:r>
                      <a:r>
                        <a:rPr lang="zh-TW" altLang="en-US" sz="2000" u="none" strike="noStrike" dirty="0">
                          <a:effectLst/>
                        </a:rPr>
                        <a:t>狀態</a:t>
                      </a:r>
                      <a:r>
                        <a:rPr lang="en-US" altLang="zh-TW" sz="2000" u="none" strike="noStrike" dirty="0">
                          <a:effectLst/>
                        </a:rPr>
                        <a:t>, </a:t>
                      </a:r>
                      <a:r>
                        <a:rPr lang="zh-TW" altLang="en-US" sz="2000" u="none" strike="noStrike" dirty="0">
                          <a:effectLst/>
                        </a:rPr>
                        <a:t>若</a:t>
                      </a:r>
                      <a:r>
                        <a:rPr lang="en-US" sz="2000" u="none" strike="noStrike" dirty="0">
                          <a:effectLst/>
                        </a:rPr>
                        <a:t>NG</a:t>
                      </a:r>
                      <a:r>
                        <a:rPr lang="zh-TW" altLang="en-US" sz="2000" u="none" strike="noStrike" dirty="0">
                          <a:effectLst/>
                        </a:rPr>
                        <a:t>或已經空掉</a:t>
                      </a:r>
                      <a:r>
                        <a:rPr lang="en-US" altLang="zh-TW" sz="2000" u="none" strike="noStrike" dirty="0">
                          <a:effectLst/>
                        </a:rPr>
                        <a:t>, </a:t>
                      </a:r>
                      <a:r>
                        <a:rPr lang="zh-TW" altLang="en-US" sz="2000" u="none" strike="noStrike" dirty="0">
                          <a:effectLst/>
                        </a:rPr>
                        <a:t>可以指派兩個</a:t>
                      </a:r>
                      <a:r>
                        <a:rPr lang="en-US" sz="2000" u="none" strike="noStrike" dirty="0">
                          <a:effectLst/>
                        </a:rPr>
                        <a:t>WIP</a:t>
                      </a:r>
                      <a:r>
                        <a:rPr lang="zh-TW" altLang="en-US" sz="2000" u="none" strike="noStrike" dirty="0">
                          <a:effectLst/>
                        </a:rPr>
                        <a:t>去</a:t>
                      </a:r>
                      <a:r>
                        <a:rPr lang="en-US" sz="2000" u="none" strike="noStrike" dirty="0">
                          <a:effectLst/>
                        </a:rPr>
                        <a:t>Sorter</a:t>
                      </a:r>
                      <a:r>
                        <a:rPr lang="zh-TW" altLang="en-US" sz="2000" u="none" strike="noStrike" dirty="0">
                          <a:effectLst/>
                        </a:rPr>
                        <a:t>進行</a:t>
                      </a:r>
                      <a:r>
                        <a:rPr lang="en-US" sz="2000" u="none" strike="noStrike" dirty="0">
                          <a:effectLst/>
                        </a:rPr>
                        <a:t>Wafer merger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 dirty="0">
                          <a:effectLst/>
                        </a:rPr>
                        <a:t>　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015824"/>
                  </a:ext>
                </a:extLst>
              </a:tr>
              <a:tr h="6732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22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For Amkor</a:t>
                      </a:r>
                      <a:b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zh-TW" alt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客製化</a:t>
                      </a:r>
                      <a:endParaRPr lang="zh-TW" alt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 dirty="0">
                          <a:effectLst/>
                        </a:rPr>
                        <a:t>是否加入</a:t>
                      </a:r>
                      <a:r>
                        <a:rPr lang="en-US" sz="2000" u="none" strike="noStrike" dirty="0">
                          <a:effectLst/>
                        </a:rPr>
                        <a:t>FOUP Maintenance</a:t>
                      </a:r>
                      <a:r>
                        <a:rPr lang="zh-TW" altLang="en-US" sz="2000" u="none" strike="noStrike" dirty="0">
                          <a:effectLst/>
                        </a:rPr>
                        <a:t>功能</a:t>
                      </a:r>
                      <a:r>
                        <a:rPr lang="en-US" altLang="zh-TW" sz="2000" u="none" strike="noStrike" dirty="0">
                          <a:effectLst/>
                        </a:rPr>
                        <a:t>? </a:t>
                      </a:r>
                      <a:r>
                        <a:rPr lang="zh-TW" altLang="en-US" sz="2000" u="none" strike="noStrike" dirty="0">
                          <a:effectLst/>
                        </a:rPr>
                        <a:t>每搬送幾百次就去</a:t>
                      </a:r>
                      <a:r>
                        <a:rPr lang="en-US" sz="2000" u="none" strike="noStrike" dirty="0">
                          <a:effectLst/>
                        </a:rPr>
                        <a:t>FOUP</a:t>
                      </a:r>
                      <a:r>
                        <a:rPr lang="zh-TW" altLang="en-US" sz="2000" u="none" strike="noStrike" dirty="0">
                          <a:effectLst/>
                        </a:rPr>
                        <a:t>量測機台調整精度</a:t>
                      </a:r>
                      <a:r>
                        <a:rPr lang="en-US" altLang="zh-TW" sz="2000" u="none" strike="noStrike" dirty="0">
                          <a:effectLst/>
                        </a:rPr>
                        <a:t>?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 dirty="0">
                          <a:effectLst/>
                        </a:rPr>
                        <a:t>　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711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0800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3AD96094-5360-B7CE-2C10-94B967305F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zh-TW" altLang="en-US" dirty="0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453D6FD-16E2-8A69-8336-6A1E71FF5E36}"/>
              </a:ext>
            </a:extLst>
          </p:cNvPr>
          <p:cNvGraphicFramePr>
            <a:graphicFrameLocks noGrp="1"/>
          </p:cNvGraphicFramePr>
          <p:nvPr/>
        </p:nvGraphicFramePr>
        <p:xfrm>
          <a:off x="101600" y="38100"/>
          <a:ext cx="12001500" cy="21679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1529">
                  <a:extLst>
                    <a:ext uri="{9D8B030D-6E8A-4147-A177-3AD203B41FA5}">
                      <a16:colId xmlns:a16="http://schemas.microsoft.com/office/drawing/2014/main" val="182682403"/>
                    </a:ext>
                  </a:extLst>
                </a:gridCol>
                <a:gridCol w="1351477">
                  <a:extLst>
                    <a:ext uri="{9D8B030D-6E8A-4147-A177-3AD203B41FA5}">
                      <a16:colId xmlns:a16="http://schemas.microsoft.com/office/drawing/2014/main" val="3755197282"/>
                    </a:ext>
                  </a:extLst>
                </a:gridCol>
                <a:gridCol w="6776423">
                  <a:extLst>
                    <a:ext uri="{9D8B030D-6E8A-4147-A177-3AD203B41FA5}">
                      <a16:colId xmlns:a16="http://schemas.microsoft.com/office/drawing/2014/main" val="1436054867"/>
                    </a:ext>
                  </a:extLst>
                </a:gridCol>
                <a:gridCol w="3312071">
                  <a:extLst>
                    <a:ext uri="{9D8B030D-6E8A-4147-A177-3AD203B41FA5}">
                      <a16:colId xmlns:a16="http://schemas.microsoft.com/office/drawing/2014/main" val="265028024"/>
                    </a:ext>
                  </a:extLst>
                </a:gridCol>
              </a:tblGrid>
              <a:tr h="72264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DCS Function Module List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470516"/>
                  </a:ext>
                </a:extLst>
              </a:tr>
              <a:tr h="7226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No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Type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Function Module Description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Note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9590762"/>
                  </a:ext>
                </a:extLst>
              </a:tr>
              <a:tr h="72264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23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For Amkor</a:t>
                      </a:r>
                      <a:b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zh-TW" alt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客製化</a:t>
                      </a:r>
                      <a:endParaRPr lang="zh-TW" alt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EQ Port Status</a:t>
                      </a:r>
                      <a:r>
                        <a:rPr lang="zh-TW" altLang="en-US" sz="2000" u="none" strike="noStrike" dirty="0">
                          <a:effectLst/>
                        </a:rPr>
                        <a:t>要確定</a:t>
                      </a:r>
                      <a:r>
                        <a:rPr lang="en-US" sz="2000" u="none" strike="noStrike" dirty="0">
                          <a:effectLst/>
                        </a:rPr>
                        <a:t>EAP</a:t>
                      </a:r>
                      <a:r>
                        <a:rPr lang="zh-TW" altLang="en-US" sz="2000" u="none" strike="noStrike" dirty="0">
                          <a:effectLst/>
                        </a:rPr>
                        <a:t>可以回報到</a:t>
                      </a:r>
                      <a:r>
                        <a:rPr lang="en-US" sz="2000" u="none" strike="noStrike" dirty="0">
                          <a:effectLst/>
                        </a:rPr>
                        <a:t>MES, </a:t>
                      </a:r>
                      <a:r>
                        <a:rPr lang="zh-TW" altLang="en-US" sz="2000" u="none" strike="noStrike" dirty="0">
                          <a:effectLst/>
                        </a:rPr>
                        <a:t>目前運作狀態</a:t>
                      </a:r>
                      <a:r>
                        <a:rPr lang="en-US" altLang="zh-TW" sz="2000" u="none" strike="noStrike" dirty="0">
                          <a:effectLst/>
                        </a:rPr>
                        <a:t>, </a:t>
                      </a:r>
                      <a:r>
                        <a:rPr lang="en-US" sz="2000" u="none" strike="noStrike" dirty="0">
                          <a:effectLst/>
                        </a:rPr>
                        <a:t>MES</a:t>
                      </a:r>
                      <a:r>
                        <a:rPr lang="zh-TW" altLang="en-US" sz="2000" u="none" strike="noStrike" dirty="0">
                          <a:effectLst/>
                        </a:rPr>
                        <a:t>訂為</a:t>
                      </a:r>
                      <a:r>
                        <a:rPr lang="en-US" altLang="zh-TW" sz="2000" u="none" strike="noStrike" dirty="0">
                          <a:effectLst/>
                        </a:rPr>
                        <a:t>: </a:t>
                      </a:r>
                      <a:r>
                        <a:rPr lang="en-US" sz="2000" u="none" strike="noStrike" dirty="0">
                          <a:effectLst/>
                        </a:rPr>
                        <a:t>RUN, DOWN, PM, IDLE, …</a:t>
                      </a:r>
                      <a:r>
                        <a:rPr lang="en-US" sz="2000" u="none" strike="noStrike" dirty="0" err="1">
                          <a:effectLst/>
                        </a:rPr>
                        <a:t>etc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 dirty="0">
                          <a:effectLst/>
                        </a:rPr>
                        <a:t>　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634230"/>
                  </a:ext>
                </a:extLst>
              </a:tr>
            </a:tbl>
          </a:graphicData>
        </a:graphic>
      </p:graphicFrame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0E7B4EFF-3FFE-5A90-56AF-B031AFBA98DD}"/>
              </a:ext>
            </a:extLst>
          </p:cNvPr>
          <p:cNvGraphicFramePr>
            <a:graphicFrameLocks noGrp="1"/>
          </p:cNvGraphicFramePr>
          <p:nvPr/>
        </p:nvGraphicFramePr>
        <p:xfrm>
          <a:off x="101600" y="2206026"/>
          <a:ext cx="12001501" cy="41748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1529">
                  <a:extLst>
                    <a:ext uri="{9D8B030D-6E8A-4147-A177-3AD203B41FA5}">
                      <a16:colId xmlns:a16="http://schemas.microsoft.com/office/drawing/2014/main" val="955312628"/>
                    </a:ext>
                  </a:extLst>
                </a:gridCol>
                <a:gridCol w="1351478">
                  <a:extLst>
                    <a:ext uri="{9D8B030D-6E8A-4147-A177-3AD203B41FA5}">
                      <a16:colId xmlns:a16="http://schemas.microsoft.com/office/drawing/2014/main" val="3775805645"/>
                    </a:ext>
                  </a:extLst>
                </a:gridCol>
                <a:gridCol w="6776423">
                  <a:extLst>
                    <a:ext uri="{9D8B030D-6E8A-4147-A177-3AD203B41FA5}">
                      <a16:colId xmlns:a16="http://schemas.microsoft.com/office/drawing/2014/main" val="684354346"/>
                    </a:ext>
                  </a:extLst>
                </a:gridCol>
                <a:gridCol w="3312071">
                  <a:extLst>
                    <a:ext uri="{9D8B030D-6E8A-4147-A177-3AD203B41FA5}">
                      <a16:colId xmlns:a16="http://schemas.microsoft.com/office/drawing/2014/main" val="335616043"/>
                    </a:ext>
                  </a:extLst>
                </a:gridCol>
              </a:tblGrid>
              <a:tr h="103137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 dirty="0">
                          <a:effectLst/>
                        </a:rPr>
                        <a:t>24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For Amkor</a:t>
                      </a:r>
                      <a:b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zh-TW" alt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客製化</a:t>
                      </a:r>
                      <a:endParaRPr lang="zh-TW" alt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 dirty="0">
                          <a:effectLst/>
                        </a:rPr>
                        <a:t>應對應客戶</a:t>
                      </a:r>
                      <a:r>
                        <a:rPr lang="en-US" sz="2000" u="none" strike="noStrike" dirty="0">
                          <a:effectLst/>
                        </a:rPr>
                        <a:t>MES</a:t>
                      </a:r>
                      <a:r>
                        <a:rPr lang="zh-TW" altLang="en-US" sz="2000" u="none" strike="noStrike" dirty="0">
                          <a:effectLst/>
                        </a:rPr>
                        <a:t>需求</a:t>
                      </a:r>
                      <a:r>
                        <a:rPr lang="en-US" altLang="zh-TW" sz="2000" u="none" strike="noStrike" dirty="0">
                          <a:effectLst/>
                        </a:rPr>
                        <a:t>, </a:t>
                      </a:r>
                      <a:r>
                        <a:rPr lang="en-US" sz="2000" u="none" strike="noStrike" dirty="0">
                          <a:effectLst/>
                        </a:rPr>
                        <a:t>EQ</a:t>
                      </a:r>
                      <a:r>
                        <a:rPr lang="zh-TW" altLang="en-US" sz="2000" u="none" strike="noStrike" dirty="0">
                          <a:effectLst/>
                        </a:rPr>
                        <a:t>各</a:t>
                      </a:r>
                      <a:r>
                        <a:rPr lang="en-US" sz="2000" u="none" strike="noStrike" dirty="0">
                          <a:effectLst/>
                        </a:rPr>
                        <a:t>Port Process Status </a:t>
                      </a:r>
                      <a:r>
                        <a:rPr lang="zh-TW" altLang="en-US" sz="2000" u="none" strike="noStrike" dirty="0">
                          <a:effectLst/>
                        </a:rPr>
                        <a:t>目前被定義為</a:t>
                      </a:r>
                      <a:r>
                        <a:rPr lang="en-US" altLang="zh-TW" sz="2000" u="none" strike="noStrike" dirty="0">
                          <a:effectLst/>
                        </a:rPr>
                        <a:t>:</a:t>
                      </a:r>
                      <a:br>
                        <a:rPr lang="en-US" altLang="zh-TW" sz="2000" u="none" strike="noStrike" dirty="0">
                          <a:effectLst/>
                        </a:rPr>
                      </a:br>
                      <a:r>
                        <a:rPr lang="en-US" sz="2000" u="none" strike="noStrike" dirty="0">
                          <a:effectLst/>
                        </a:rPr>
                        <a:t>Load Request, </a:t>
                      </a:r>
                      <a:r>
                        <a:rPr lang="en-US" sz="2000" u="none" strike="noStrike" dirty="0" err="1">
                          <a:effectLst/>
                        </a:rPr>
                        <a:t>UnLoad</a:t>
                      </a:r>
                      <a:r>
                        <a:rPr lang="en-US" sz="2000" u="none" strike="noStrike" dirty="0">
                          <a:effectLst/>
                        </a:rPr>
                        <a:t> Request, In-Process, Waiting(DCS</a:t>
                      </a:r>
                      <a:r>
                        <a:rPr lang="zh-TW" altLang="en-US" sz="2000" u="none" strike="noStrike" dirty="0">
                          <a:effectLst/>
                        </a:rPr>
                        <a:t>回報已派貨之</a:t>
                      </a:r>
                      <a:r>
                        <a:rPr lang="en-US" sz="2000" u="none" strike="noStrike" dirty="0">
                          <a:effectLst/>
                        </a:rPr>
                        <a:t>EQ Port, </a:t>
                      </a:r>
                      <a:r>
                        <a:rPr lang="zh-TW" altLang="en-US" sz="2000" u="none" strike="noStrike" dirty="0">
                          <a:effectLst/>
                        </a:rPr>
                        <a:t>狀態改為</a:t>
                      </a:r>
                      <a:r>
                        <a:rPr lang="en-US" sz="2000" u="none" strike="noStrike" dirty="0">
                          <a:effectLst/>
                        </a:rPr>
                        <a:t>Waiting, </a:t>
                      </a:r>
                      <a:r>
                        <a:rPr lang="zh-TW" altLang="en-US" sz="2000" u="none" strike="noStrike" dirty="0">
                          <a:effectLst/>
                        </a:rPr>
                        <a:t>以避免重複派貨</a:t>
                      </a:r>
                      <a:r>
                        <a:rPr lang="en-US" altLang="zh-TW" sz="2000" u="none" strike="noStrike" dirty="0">
                          <a:effectLst/>
                        </a:rPr>
                        <a:t>)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>
                          <a:effectLst/>
                        </a:rPr>
                        <a:t>　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512734"/>
                  </a:ext>
                </a:extLst>
              </a:tr>
              <a:tr h="7280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25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For Amkor</a:t>
                      </a:r>
                      <a:b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zh-TW" alt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客製化</a:t>
                      </a:r>
                      <a:endParaRPr lang="zh-TW" alt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EQ Port Access Mode </a:t>
                      </a:r>
                      <a:r>
                        <a:rPr lang="zh-TW" altLang="en-US" sz="2000" u="none" strike="noStrike" dirty="0">
                          <a:effectLst/>
                        </a:rPr>
                        <a:t>需確認</a:t>
                      </a:r>
                      <a:r>
                        <a:rPr lang="en-US" altLang="zh-TW" sz="2000" u="none" strike="noStrike" dirty="0">
                          <a:effectLst/>
                        </a:rPr>
                        <a:t>, </a:t>
                      </a:r>
                      <a:r>
                        <a:rPr lang="en-US" sz="2000" u="none" strike="noStrike" dirty="0">
                          <a:effectLst/>
                        </a:rPr>
                        <a:t>EAP</a:t>
                      </a:r>
                      <a:r>
                        <a:rPr lang="zh-TW" altLang="en-US" sz="2000" u="none" strike="noStrike" dirty="0">
                          <a:effectLst/>
                        </a:rPr>
                        <a:t>能不能回報</a:t>
                      </a:r>
                      <a:r>
                        <a:rPr lang="en-US" sz="2000" u="none" strike="noStrike" dirty="0">
                          <a:effectLst/>
                        </a:rPr>
                        <a:t>AGV or MGV mode?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>
                          <a:effectLst/>
                        </a:rPr>
                        <a:t>　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266519"/>
                  </a:ext>
                </a:extLst>
              </a:tr>
              <a:tr h="7280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26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For Amkor</a:t>
                      </a:r>
                      <a:b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zh-TW" alt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客製化</a:t>
                      </a:r>
                      <a:endParaRPr lang="zh-TW" alt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2000" u="none" strike="noStrike" dirty="0">
                          <a:effectLst/>
                        </a:rPr>
                        <a:t>EQ Port Block</a:t>
                      </a:r>
                      <a:r>
                        <a:rPr lang="zh-TW" altLang="en-US" sz="2000" u="none" strike="noStrike" dirty="0">
                          <a:effectLst/>
                        </a:rPr>
                        <a:t>停用功能</a:t>
                      </a:r>
                      <a:r>
                        <a:rPr lang="en-US" altLang="zh-TW" sz="2000" u="none" strike="noStrike" dirty="0">
                          <a:effectLst/>
                        </a:rPr>
                        <a:t>(Block</a:t>
                      </a:r>
                      <a:r>
                        <a:rPr lang="zh-TW" altLang="en-US" sz="2000" u="none" strike="noStrike" dirty="0">
                          <a:effectLst/>
                        </a:rPr>
                        <a:t>包含</a:t>
                      </a:r>
                      <a:r>
                        <a:rPr lang="en-US" altLang="zh-TW" sz="2000" u="none" strike="noStrike" dirty="0">
                          <a:effectLst/>
                        </a:rPr>
                        <a:t>Port</a:t>
                      </a:r>
                      <a:r>
                        <a:rPr lang="zh-TW" altLang="en-US" sz="2000" u="none" strike="noStrike" dirty="0">
                          <a:effectLst/>
                        </a:rPr>
                        <a:t>上有</a:t>
                      </a:r>
                      <a:r>
                        <a:rPr lang="en-US" altLang="zh-TW" sz="2000" u="none" strike="noStrike" dirty="0">
                          <a:effectLst/>
                        </a:rPr>
                        <a:t>WIP</a:t>
                      </a:r>
                      <a:r>
                        <a:rPr lang="zh-TW" altLang="en-US" sz="2000" u="none" strike="noStrike" dirty="0">
                          <a:effectLst/>
                        </a:rPr>
                        <a:t>也會被暫停</a:t>
                      </a:r>
                      <a:r>
                        <a:rPr lang="en-US" altLang="zh-TW" sz="2000" u="none" strike="noStrike" dirty="0">
                          <a:effectLst/>
                        </a:rPr>
                        <a:t>)</a:t>
                      </a:r>
                      <a:br>
                        <a:rPr lang="en-US" altLang="zh-TW" sz="2000" u="none" strike="noStrike" dirty="0">
                          <a:effectLst/>
                        </a:rPr>
                      </a:br>
                      <a:r>
                        <a:rPr lang="zh-TW" altLang="en-US" sz="2000" u="none" strike="noStrike" dirty="0">
                          <a:effectLst/>
                        </a:rPr>
                        <a:t>請客戶與製程</a:t>
                      </a:r>
                      <a:r>
                        <a:rPr lang="en-US" altLang="zh-TW" sz="2000" u="none" strike="noStrike" dirty="0">
                          <a:effectLst/>
                        </a:rPr>
                        <a:t>and RD </a:t>
                      </a:r>
                      <a:r>
                        <a:rPr lang="zh-TW" altLang="en-US" sz="2000" u="none" strike="noStrike" dirty="0">
                          <a:effectLst/>
                        </a:rPr>
                        <a:t>確認是否不要這個功能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>
                          <a:effectLst/>
                        </a:rPr>
                        <a:t>建議留存此功能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953026"/>
                  </a:ext>
                </a:extLst>
              </a:tr>
              <a:tr h="7280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27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>
                          <a:solidFill>
                            <a:srgbClr val="FF0000"/>
                          </a:solidFill>
                          <a:effectLst/>
                        </a:rPr>
                        <a:t>For Amkor</a:t>
                      </a:r>
                      <a:br>
                        <a:rPr lang="en-US" sz="2000" b="1" u="none" strike="noStrike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zh-TW" altLang="en-US" sz="2000" b="1" u="none" strike="noStrike">
                          <a:solidFill>
                            <a:srgbClr val="FF0000"/>
                          </a:solidFill>
                          <a:effectLst/>
                        </a:rPr>
                        <a:t>客製化</a:t>
                      </a:r>
                      <a:endParaRPr lang="zh-TW" altLang="en-US" sz="2000" b="1" i="0" u="none" strike="noStrike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 dirty="0">
                          <a:effectLst/>
                        </a:rPr>
                        <a:t>客戶要求</a:t>
                      </a:r>
                      <a:r>
                        <a:rPr lang="en-US" sz="2000" u="none" strike="noStrike" dirty="0">
                          <a:effectLst/>
                        </a:rPr>
                        <a:t>Sub Rule Dashboard, </a:t>
                      </a:r>
                      <a:r>
                        <a:rPr lang="zh-TW" altLang="en-US" sz="2000" u="none" strike="noStrike" dirty="0">
                          <a:effectLst/>
                        </a:rPr>
                        <a:t>提供個功能或</a:t>
                      </a:r>
                      <a:r>
                        <a:rPr lang="en-US" sz="2000" u="none" strike="noStrike" dirty="0">
                          <a:effectLst/>
                        </a:rPr>
                        <a:t>Event, IF, Else…</a:t>
                      </a:r>
                      <a:r>
                        <a:rPr lang="en-US" sz="2000" u="none" strike="noStrike" dirty="0" err="1">
                          <a:effectLst/>
                        </a:rPr>
                        <a:t>etc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r>
                        <a:rPr lang="zh-TW" altLang="en-US" sz="2000" u="none" strike="noStrike" dirty="0">
                          <a:effectLst/>
                        </a:rPr>
                        <a:t>等圖形介面</a:t>
                      </a:r>
                      <a:r>
                        <a:rPr lang="en-US" altLang="zh-TW" sz="2000" u="none" strike="noStrike" dirty="0">
                          <a:effectLst/>
                        </a:rPr>
                        <a:t>, </a:t>
                      </a:r>
                      <a:r>
                        <a:rPr lang="zh-TW" altLang="en-US" sz="2000" u="none" strike="noStrike" dirty="0">
                          <a:effectLst/>
                        </a:rPr>
                        <a:t>讓</a:t>
                      </a:r>
                      <a:r>
                        <a:rPr lang="en-US" sz="2000" u="none" strike="noStrike" dirty="0">
                          <a:effectLst/>
                        </a:rPr>
                        <a:t>User</a:t>
                      </a:r>
                      <a:r>
                        <a:rPr lang="zh-TW" altLang="en-US" sz="2000" u="none" strike="noStrike" dirty="0">
                          <a:effectLst/>
                        </a:rPr>
                        <a:t>可用拖拉方式進行</a:t>
                      </a:r>
                      <a:r>
                        <a:rPr lang="en-US" sz="2000" u="none" strike="noStrike" dirty="0">
                          <a:effectLst/>
                        </a:rPr>
                        <a:t>follow and rule </a:t>
                      </a:r>
                      <a:r>
                        <a:rPr lang="zh-TW" altLang="en-US" sz="2000" u="none" strike="noStrike" dirty="0">
                          <a:effectLst/>
                        </a:rPr>
                        <a:t>設定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Advance Function, </a:t>
                      </a:r>
                      <a:r>
                        <a:rPr lang="zh-TW" altLang="en-US" sz="2000" u="none" strike="noStrike" dirty="0">
                          <a:effectLst/>
                        </a:rPr>
                        <a:t>建議先放在</a:t>
                      </a:r>
                      <a:r>
                        <a:rPr lang="en-US" sz="2000" u="none" strike="noStrike" dirty="0">
                          <a:effectLst/>
                        </a:rPr>
                        <a:t>Phase2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963446"/>
                  </a:ext>
                </a:extLst>
              </a:tr>
              <a:tr h="95934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</a:rPr>
                        <a:t>28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For Amkor</a:t>
                      </a:r>
                      <a:b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</a:br>
                      <a:r>
                        <a:rPr lang="zh-TW" alt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客製化</a:t>
                      </a:r>
                      <a:endParaRPr lang="zh-TW" alt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 dirty="0">
                          <a:effectLst/>
                        </a:rPr>
                        <a:t>已知目前</a:t>
                      </a:r>
                      <a:r>
                        <a:rPr lang="en-US" altLang="zh-TW" sz="2000" u="none" strike="noStrike" dirty="0">
                          <a:effectLst/>
                        </a:rPr>
                        <a:t>MES</a:t>
                      </a:r>
                      <a:r>
                        <a:rPr lang="zh-TW" altLang="en-US" sz="2000" u="none" strike="noStrike" dirty="0">
                          <a:effectLst/>
                        </a:rPr>
                        <a:t>無法提供</a:t>
                      </a:r>
                      <a:r>
                        <a:rPr lang="en-US" altLang="zh-TW" sz="2000" u="none" strike="noStrike" dirty="0">
                          <a:effectLst/>
                        </a:rPr>
                        <a:t>ERP</a:t>
                      </a:r>
                      <a:r>
                        <a:rPr lang="zh-TW" altLang="en-US" sz="2000" u="none" strike="noStrike" dirty="0">
                          <a:effectLst/>
                        </a:rPr>
                        <a:t>訂單 </a:t>
                      </a:r>
                      <a:r>
                        <a:rPr lang="en-US" altLang="zh-TW" sz="2000" u="none" strike="noStrike" dirty="0">
                          <a:effectLst/>
                        </a:rPr>
                        <a:t>Order data, MES</a:t>
                      </a:r>
                      <a:r>
                        <a:rPr lang="zh-TW" altLang="en-US" sz="2000" u="none" strike="noStrike" dirty="0">
                          <a:effectLst/>
                        </a:rPr>
                        <a:t>希望我們</a:t>
                      </a:r>
                      <a:r>
                        <a:rPr lang="en-US" altLang="zh-TW" sz="2000" u="none" strike="noStrike" dirty="0">
                          <a:effectLst/>
                        </a:rPr>
                        <a:t>Phase I </a:t>
                      </a:r>
                      <a:r>
                        <a:rPr lang="zh-TW" altLang="en-US" sz="2000" u="none" strike="noStrike" dirty="0">
                          <a:effectLst/>
                        </a:rPr>
                        <a:t>先以</a:t>
                      </a:r>
                      <a:r>
                        <a:rPr lang="en-US" altLang="zh-TW" sz="2000" u="none" strike="noStrike" dirty="0">
                          <a:effectLst/>
                        </a:rPr>
                        <a:t>WIP</a:t>
                      </a:r>
                      <a:r>
                        <a:rPr lang="zh-TW" altLang="en-US" sz="2000" u="none" strike="noStrike" dirty="0">
                          <a:effectLst/>
                        </a:rPr>
                        <a:t>資訊為主派貨</a:t>
                      </a:r>
                      <a:r>
                        <a:rPr lang="en-US" altLang="zh-TW" sz="2000" u="none" strike="noStrike" dirty="0">
                          <a:effectLst/>
                        </a:rPr>
                        <a:t>, </a:t>
                      </a:r>
                      <a:r>
                        <a:rPr lang="zh-TW" altLang="en-US" sz="2000" u="none" strike="noStrike" dirty="0">
                          <a:effectLst/>
                        </a:rPr>
                        <a:t>建議此資訊之後還是要導入</a:t>
                      </a:r>
                      <a:r>
                        <a:rPr lang="en-US" altLang="zh-TW" sz="2000" u="none" strike="noStrike" dirty="0">
                          <a:effectLst/>
                        </a:rPr>
                        <a:t>MES, </a:t>
                      </a:r>
                      <a:r>
                        <a:rPr lang="zh-TW" altLang="en-US" sz="2000" u="none" strike="noStrike" dirty="0">
                          <a:effectLst/>
                        </a:rPr>
                        <a:t>要不然將來無法引進先進的</a:t>
                      </a:r>
                      <a:r>
                        <a:rPr lang="en-US" altLang="zh-TW" sz="2000" u="none" strike="noStrike" dirty="0">
                          <a:effectLst/>
                        </a:rPr>
                        <a:t>APS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618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6060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3AD96094-5360-B7CE-2C10-94B967305F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70EB5109-DEC2-32F9-ACAA-5F0907602250}"/>
              </a:ext>
            </a:extLst>
          </p:cNvPr>
          <p:cNvSpPr txBox="1">
            <a:spLocks/>
          </p:cNvSpPr>
          <p:nvPr/>
        </p:nvSpPr>
        <p:spPr>
          <a:xfrm>
            <a:off x="64008" y="64398"/>
            <a:ext cx="8494776" cy="737895"/>
          </a:xfrm>
          <a:prstGeom prst="rect">
            <a:avLst/>
          </a:prstGeom>
          <a:solidFill>
            <a:srgbClr val="00B0F0">
              <a:alpha val="28000"/>
            </a:srgb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4800" dirty="0"/>
              <a:t>Amkor DCS Project Milestone </a:t>
            </a:r>
            <a:endParaRPr lang="zh-TW" altLang="en-US" sz="4800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3DB9B200-F7F2-5ECE-57A0-0E408DAB0EF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008" y="1049154"/>
            <a:ext cx="12034948" cy="501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568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316072" y="3462451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MCS&amp;DCS 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窗口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邱泰銓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Derrick Chiu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聯繫電話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+886-963-606-625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Email: derrickchiu@mirle.com.tw</a:t>
            </a:r>
          </a:p>
        </p:txBody>
      </p:sp>
    </p:spTree>
    <p:extLst>
      <p:ext uri="{BB962C8B-B14F-4D97-AF65-F5344CB8AC3E}">
        <p14:creationId xmlns:p14="http://schemas.microsoft.com/office/powerpoint/2010/main" val="3371865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3AD96094-5360-B7CE-2C10-94B967305F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741A8C6-32E8-847E-27CD-FEACE0007DE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93020" y="1858301"/>
            <a:ext cx="718477" cy="646104"/>
          </a:xfrm>
          <a:prstGeom prst="rect">
            <a:avLst/>
          </a:prstGeom>
          <a:noFill/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2EF9D261-5DEB-72DA-D2AD-516A53DCDA5D}"/>
              </a:ext>
            </a:extLst>
          </p:cNvPr>
          <p:cNvSpPr/>
          <p:nvPr/>
        </p:nvSpPr>
        <p:spPr>
          <a:xfrm>
            <a:off x="452276" y="2952141"/>
            <a:ext cx="1340881" cy="27699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zh-CN" altLang="en-US" sz="1200" dirty="0">
                <a:solidFill>
                  <a:srgbClr val="191919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設備</a:t>
            </a:r>
            <a:r>
              <a:rPr lang="en-US" altLang="zh-CN" sz="1200" dirty="0">
                <a:solidFill>
                  <a:srgbClr val="191919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Remote</a:t>
            </a:r>
            <a:r>
              <a:rPr lang="zh-CN" altLang="en-US" sz="1200" dirty="0">
                <a:solidFill>
                  <a:srgbClr val="191919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  <a:r>
              <a:rPr lang="en-US" altLang="zh-CN" sz="1200" dirty="0">
                <a:solidFill>
                  <a:srgbClr val="191919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I/O</a:t>
            </a:r>
            <a:endParaRPr lang="zh-CN" altLang="en-US" sz="1200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0C8EEC30-2861-C267-BC69-16411746AF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70101" y="3195754"/>
            <a:ext cx="718477" cy="646104"/>
          </a:xfrm>
          <a:prstGeom prst="rect">
            <a:avLst/>
          </a:prstGeom>
          <a:noFill/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947D0162-6895-D3AC-C9BD-E7A2DB3E4128}"/>
              </a:ext>
            </a:extLst>
          </p:cNvPr>
          <p:cNvSpPr/>
          <p:nvPr/>
        </p:nvSpPr>
        <p:spPr>
          <a:xfrm>
            <a:off x="418585" y="4285061"/>
            <a:ext cx="1340881" cy="27699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zh-CN" altLang="en-US" sz="1200" dirty="0">
                <a:solidFill>
                  <a:srgbClr val="191919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設備</a:t>
            </a:r>
            <a:r>
              <a:rPr lang="en-US" altLang="zh-CN" sz="1200" dirty="0">
                <a:solidFill>
                  <a:srgbClr val="191919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Remote</a:t>
            </a:r>
            <a:r>
              <a:rPr lang="zh-CN" altLang="en-US" sz="1200" dirty="0">
                <a:solidFill>
                  <a:srgbClr val="191919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  <a:r>
              <a:rPr lang="en-US" altLang="zh-CN" sz="1200" dirty="0">
                <a:solidFill>
                  <a:srgbClr val="191919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I/O</a:t>
            </a:r>
            <a:endParaRPr lang="zh-CN" altLang="en-US" sz="1200" dirty="0"/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B1662DFC-0F20-1313-7EC9-20619C7C63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36410" y="4528674"/>
            <a:ext cx="718477" cy="646104"/>
          </a:xfrm>
          <a:prstGeom prst="rect">
            <a:avLst/>
          </a:prstGeom>
          <a:noFill/>
        </p:spPr>
      </p:pic>
      <p:sp>
        <p:nvSpPr>
          <p:cNvPr id="9" name="投影片編號版面配置區 1">
            <a:extLst>
              <a:ext uri="{FF2B5EF4-FFF2-40B4-BE49-F238E27FC236}">
                <a16:creationId xmlns:a16="http://schemas.microsoft.com/office/drawing/2014/main" id="{3A6A5434-2ECE-E06C-3500-B0A255089427}"/>
              </a:ext>
            </a:extLst>
          </p:cNvPr>
          <p:cNvSpPr txBox="1">
            <a:spLocks/>
          </p:cNvSpPr>
          <p:nvPr/>
        </p:nvSpPr>
        <p:spPr>
          <a:xfrm>
            <a:off x="9435276" y="6336078"/>
            <a:ext cx="2743200" cy="249301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B7B820D-1911-41CB-98C7-D57AFA04BA90}" type="slidenum">
              <a:rPr lang="zh-TW" altLang="en-US" sz="120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pPr/>
              <a:t>2</a:t>
            </a:fld>
            <a:endParaRPr lang="zh-TW" altLang="en-US" sz="120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cxnSp>
        <p:nvCxnSpPr>
          <p:cNvPr id="10" name="直线连接符 11">
            <a:extLst>
              <a:ext uri="{FF2B5EF4-FFF2-40B4-BE49-F238E27FC236}">
                <a16:creationId xmlns:a16="http://schemas.microsoft.com/office/drawing/2014/main" id="{B7216574-3BDD-0E4D-CF00-A2B0B64FC55E}"/>
              </a:ext>
            </a:extLst>
          </p:cNvPr>
          <p:cNvCxnSpPr>
            <a:cxnSpLocks/>
          </p:cNvCxnSpPr>
          <p:nvPr/>
        </p:nvCxnSpPr>
        <p:spPr>
          <a:xfrm>
            <a:off x="1015993" y="1252706"/>
            <a:ext cx="3559024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椭圆 13">
            <a:extLst>
              <a:ext uri="{FF2B5EF4-FFF2-40B4-BE49-F238E27FC236}">
                <a16:creationId xmlns:a16="http://schemas.microsoft.com/office/drawing/2014/main" id="{1E345A52-ADAC-AF00-3234-D0BD4B590C91}"/>
              </a:ext>
            </a:extLst>
          </p:cNvPr>
          <p:cNvSpPr/>
          <p:nvPr/>
        </p:nvSpPr>
        <p:spPr>
          <a:xfrm>
            <a:off x="1015993" y="1184715"/>
            <a:ext cx="135984" cy="135984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799"/>
          </a:p>
        </p:txBody>
      </p:sp>
      <p:sp>
        <p:nvSpPr>
          <p:cNvPr id="12" name="椭圆 14">
            <a:extLst>
              <a:ext uri="{FF2B5EF4-FFF2-40B4-BE49-F238E27FC236}">
                <a16:creationId xmlns:a16="http://schemas.microsoft.com/office/drawing/2014/main" id="{54DBBAC1-C080-867F-4CA2-2036D7B98AEB}"/>
              </a:ext>
            </a:extLst>
          </p:cNvPr>
          <p:cNvSpPr/>
          <p:nvPr/>
        </p:nvSpPr>
        <p:spPr>
          <a:xfrm>
            <a:off x="4507025" y="1184715"/>
            <a:ext cx="135984" cy="135984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799"/>
          </a:p>
        </p:txBody>
      </p:sp>
      <p:sp>
        <p:nvSpPr>
          <p:cNvPr id="13" name="椭圆 15">
            <a:extLst>
              <a:ext uri="{FF2B5EF4-FFF2-40B4-BE49-F238E27FC236}">
                <a16:creationId xmlns:a16="http://schemas.microsoft.com/office/drawing/2014/main" id="{27655263-1D75-6B91-9E59-A4A2FEBAB27E}"/>
              </a:ext>
            </a:extLst>
          </p:cNvPr>
          <p:cNvSpPr/>
          <p:nvPr/>
        </p:nvSpPr>
        <p:spPr>
          <a:xfrm>
            <a:off x="2179671" y="1184715"/>
            <a:ext cx="135984" cy="135984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799"/>
          </a:p>
        </p:txBody>
      </p:sp>
      <p:sp>
        <p:nvSpPr>
          <p:cNvPr id="14" name="椭圆 16">
            <a:extLst>
              <a:ext uri="{FF2B5EF4-FFF2-40B4-BE49-F238E27FC236}">
                <a16:creationId xmlns:a16="http://schemas.microsoft.com/office/drawing/2014/main" id="{BB2C134B-152E-016E-25A3-421039778B31}"/>
              </a:ext>
            </a:extLst>
          </p:cNvPr>
          <p:cNvSpPr/>
          <p:nvPr/>
        </p:nvSpPr>
        <p:spPr>
          <a:xfrm>
            <a:off x="3343348" y="1184715"/>
            <a:ext cx="135984" cy="135984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799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C5EF9E75-9A0A-6385-C6EF-38C9F03530D3}"/>
              </a:ext>
            </a:extLst>
          </p:cNvPr>
          <p:cNvSpPr/>
          <p:nvPr/>
        </p:nvSpPr>
        <p:spPr>
          <a:xfrm>
            <a:off x="683887" y="941720"/>
            <a:ext cx="800196" cy="276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1200" dirty="0">
                <a:solidFill>
                  <a:srgbClr val="191919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客戶需求</a:t>
            </a:r>
            <a:endParaRPr lang="zh-CN" altLang="en-US" sz="1200" dirty="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9597CFF1-0641-BD20-DF10-1EBAF013A75E}"/>
              </a:ext>
            </a:extLst>
          </p:cNvPr>
          <p:cNvSpPr/>
          <p:nvPr/>
        </p:nvSpPr>
        <p:spPr>
          <a:xfrm>
            <a:off x="1847565" y="941719"/>
            <a:ext cx="800196" cy="276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1200" dirty="0">
                <a:solidFill>
                  <a:srgbClr val="191919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物料平衡</a:t>
            </a:r>
            <a:endParaRPr lang="zh-CN" altLang="en-US" sz="1200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089679B9-3E06-B0F2-221B-DE706014DE6C}"/>
              </a:ext>
            </a:extLst>
          </p:cNvPr>
          <p:cNvSpPr/>
          <p:nvPr/>
        </p:nvSpPr>
        <p:spPr>
          <a:xfrm>
            <a:off x="2857357" y="941718"/>
            <a:ext cx="1107963" cy="276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1200" dirty="0">
                <a:solidFill>
                  <a:srgbClr val="191919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生成生產訂單</a:t>
            </a:r>
            <a:endParaRPr lang="zh-CN" altLang="en-US" sz="1200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AC056913-737F-3196-24F6-7F116FF4580E}"/>
              </a:ext>
            </a:extLst>
          </p:cNvPr>
          <p:cNvSpPr/>
          <p:nvPr/>
        </p:nvSpPr>
        <p:spPr>
          <a:xfrm>
            <a:off x="4025845" y="941717"/>
            <a:ext cx="1098346" cy="276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1200" dirty="0">
                <a:solidFill>
                  <a:srgbClr val="191919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下發生產訂單</a:t>
            </a:r>
            <a:endParaRPr lang="zh-CN" altLang="en-US" sz="1200" dirty="0"/>
          </a:p>
        </p:txBody>
      </p:sp>
      <p:sp>
        <p:nvSpPr>
          <p:cNvPr id="19" name="圆角矩形 25">
            <a:extLst>
              <a:ext uri="{FF2B5EF4-FFF2-40B4-BE49-F238E27FC236}">
                <a16:creationId xmlns:a16="http://schemas.microsoft.com/office/drawing/2014/main" id="{89533CD5-115B-2594-28C8-62B7A5E01408}"/>
              </a:ext>
            </a:extLst>
          </p:cNvPr>
          <p:cNvSpPr/>
          <p:nvPr/>
        </p:nvSpPr>
        <p:spPr>
          <a:xfrm>
            <a:off x="2363860" y="4456806"/>
            <a:ext cx="7608913" cy="407510"/>
          </a:xfrm>
          <a:prstGeom prst="roundRect">
            <a:avLst>
              <a:gd name="adj" fmla="val 745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TW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FAB</a:t>
            </a:r>
            <a:r>
              <a:rPr kumimoji="1" lang="zh-TW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  <a:r>
              <a:rPr kumimoji="1" lang="en-US" altLang="zh-TW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AMHS</a:t>
            </a:r>
            <a:endParaRPr kumimoji="1"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" name="圆角矩形 36">
            <a:extLst>
              <a:ext uri="{FF2B5EF4-FFF2-40B4-BE49-F238E27FC236}">
                <a16:creationId xmlns:a16="http://schemas.microsoft.com/office/drawing/2014/main" id="{26CF315B-AD2E-EBB1-D440-F4C9A662F6CA}"/>
              </a:ext>
            </a:extLst>
          </p:cNvPr>
          <p:cNvSpPr/>
          <p:nvPr/>
        </p:nvSpPr>
        <p:spPr>
          <a:xfrm>
            <a:off x="5202085" y="1786963"/>
            <a:ext cx="1691904" cy="2097204"/>
          </a:xfrm>
          <a:prstGeom prst="roundRect">
            <a:avLst>
              <a:gd name="adj" fmla="val 7457"/>
            </a:avLst>
          </a:prstGeom>
          <a:solidFill>
            <a:srgbClr val="437ECF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37" tIns="45719" rIns="91437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en-US" altLang="zh-CN" sz="14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endParaRPr kumimoji="1" lang="en-US" altLang="zh-CN" sz="10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kumimoji="1" lang="zh-TW" altLang="en-US" sz="1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生產訂單管理</a:t>
            </a:r>
            <a:endParaRPr kumimoji="1" lang="en-US" altLang="zh-TW" sz="14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kumimoji="1" lang="zh-TW" altLang="en-US" sz="1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工廠建模</a:t>
            </a:r>
            <a:endParaRPr kumimoji="1" lang="en-US" altLang="zh-TW" sz="14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kumimoji="1" lang="zh-TW" altLang="en-US" sz="1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製程流程管理</a:t>
            </a:r>
            <a:endParaRPr kumimoji="1" lang="en-US" altLang="zh-TW" sz="14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kumimoji="1" lang="zh-TW" altLang="en-US" sz="1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即時物料管理</a:t>
            </a:r>
            <a:endParaRPr kumimoji="1" lang="en-US" altLang="zh-TW" sz="14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kumimoji="1" lang="zh-TW" altLang="en-US" sz="1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即時設備狀態</a:t>
            </a:r>
            <a:endParaRPr kumimoji="1" lang="en-US" altLang="zh-TW" sz="14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kumimoji="1" lang="en-US" altLang="zh-TW" sz="1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:</a:t>
            </a:r>
          </a:p>
          <a:p>
            <a:pPr algn="ctr"/>
            <a:r>
              <a:rPr kumimoji="1" lang="en-US" altLang="zh-TW" sz="1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:</a:t>
            </a:r>
          </a:p>
          <a:p>
            <a:pPr algn="ctr"/>
            <a:endParaRPr kumimoji="1" lang="zh-CN" altLang="en-US" sz="14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35A6FDC9-490C-8262-1FE3-5B080493AE81}"/>
              </a:ext>
            </a:extLst>
          </p:cNvPr>
          <p:cNvSpPr/>
          <p:nvPr/>
        </p:nvSpPr>
        <p:spPr>
          <a:xfrm flipH="1">
            <a:off x="2869903" y="5047978"/>
            <a:ext cx="857560" cy="24382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35999" tIns="45719" rIns="35999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zh-CN" sz="12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STK-C</a:t>
            </a:r>
            <a:endParaRPr kumimoji="1" lang="zh-CN" altLang="en-US" sz="1200" b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5F34F0EE-DE1E-4A7C-EB51-346E09B0CDAE}"/>
              </a:ext>
            </a:extLst>
          </p:cNvPr>
          <p:cNvSpPr/>
          <p:nvPr/>
        </p:nvSpPr>
        <p:spPr>
          <a:xfrm flipH="1">
            <a:off x="5861429" y="5047978"/>
            <a:ext cx="857560" cy="276991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35999" tIns="45719" rIns="35999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zh-CN" sz="12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OHTS-C</a:t>
            </a:r>
            <a:endParaRPr kumimoji="1" lang="zh-CN" altLang="en-US" sz="1200" b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89D1292F-9FC4-DB16-A70B-E7CE8B64E4B6}"/>
              </a:ext>
            </a:extLst>
          </p:cNvPr>
          <p:cNvSpPr/>
          <p:nvPr/>
        </p:nvSpPr>
        <p:spPr>
          <a:xfrm flipH="1">
            <a:off x="8601015" y="5047978"/>
            <a:ext cx="857560" cy="276991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35999" tIns="45719" rIns="35999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zh-CN" sz="12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AGV-C</a:t>
            </a:r>
            <a:endParaRPr kumimoji="1" lang="zh-CN" altLang="en-US" sz="1200" b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cxnSp>
        <p:nvCxnSpPr>
          <p:cNvPr id="24" name="直线连接符 41">
            <a:extLst>
              <a:ext uri="{FF2B5EF4-FFF2-40B4-BE49-F238E27FC236}">
                <a16:creationId xmlns:a16="http://schemas.microsoft.com/office/drawing/2014/main" id="{3EF49D09-81BC-E8C7-0B61-2E59FB72C170}"/>
              </a:ext>
            </a:extLst>
          </p:cNvPr>
          <p:cNvCxnSpPr>
            <a:cxnSpLocks/>
          </p:cNvCxnSpPr>
          <p:nvPr/>
        </p:nvCxnSpPr>
        <p:spPr>
          <a:xfrm rot="5400000">
            <a:off x="3214742" y="4965844"/>
            <a:ext cx="179995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线连接符 42">
            <a:extLst>
              <a:ext uri="{FF2B5EF4-FFF2-40B4-BE49-F238E27FC236}">
                <a16:creationId xmlns:a16="http://schemas.microsoft.com/office/drawing/2014/main" id="{41FFB022-0ECE-5E95-EA89-416B43D4FB5D}"/>
              </a:ext>
            </a:extLst>
          </p:cNvPr>
          <p:cNvCxnSpPr>
            <a:cxnSpLocks/>
          </p:cNvCxnSpPr>
          <p:nvPr/>
        </p:nvCxnSpPr>
        <p:spPr>
          <a:xfrm rot="5400000">
            <a:off x="6208729" y="4965844"/>
            <a:ext cx="179995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线连接符 43">
            <a:extLst>
              <a:ext uri="{FF2B5EF4-FFF2-40B4-BE49-F238E27FC236}">
                <a16:creationId xmlns:a16="http://schemas.microsoft.com/office/drawing/2014/main" id="{A5B6A58C-9A7E-5463-C482-B77DBE75C7E6}"/>
              </a:ext>
            </a:extLst>
          </p:cNvPr>
          <p:cNvCxnSpPr>
            <a:cxnSpLocks/>
          </p:cNvCxnSpPr>
          <p:nvPr/>
        </p:nvCxnSpPr>
        <p:spPr>
          <a:xfrm rot="5400000">
            <a:off x="8935437" y="4965844"/>
            <a:ext cx="179995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圆角矩形 44">
            <a:extLst>
              <a:ext uri="{FF2B5EF4-FFF2-40B4-BE49-F238E27FC236}">
                <a16:creationId xmlns:a16="http://schemas.microsoft.com/office/drawing/2014/main" id="{DD595B32-6615-70FA-94C0-B431025E2823}"/>
              </a:ext>
            </a:extLst>
          </p:cNvPr>
          <p:cNvSpPr/>
          <p:nvPr/>
        </p:nvSpPr>
        <p:spPr>
          <a:xfrm>
            <a:off x="10178684" y="4369681"/>
            <a:ext cx="1691904" cy="1899102"/>
          </a:xfrm>
          <a:prstGeom prst="roundRect">
            <a:avLst>
              <a:gd name="adj" fmla="val 7457"/>
            </a:avLst>
          </a:prstGeom>
          <a:solidFill>
            <a:srgbClr val="437EC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9998" tIns="45719" rIns="89998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en-US" altLang="zh-CN" sz="14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endParaRPr kumimoji="1" lang="en-US" altLang="zh-CN" sz="14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endParaRPr kumimoji="1" lang="en-US" altLang="zh-CN" sz="14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kumimoji="1" lang="en-US" altLang="zh-CN" sz="1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AMHS/MCS</a:t>
            </a:r>
          </a:p>
          <a:p>
            <a:pPr algn="ctr"/>
            <a:r>
              <a:rPr kumimoji="1" lang="zh-CN" altLang="en-US" sz="1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自動上下料</a:t>
            </a:r>
            <a:endParaRPr kumimoji="1" lang="en-US" altLang="zh-CN" sz="14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kumimoji="1" lang="zh-CN" altLang="en-US" sz="1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自動</a:t>
            </a:r>
            <a:r>
              <a:rPr kumimoji="1" lang="en-US" altLang="zh-CN" sz="1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Sorter</a:t>
            </a:r>
          </a:p>
          <a:p>
            <a:pPr algn="ctr"/>
            <a:r>
              <a:rPr kumimoji="1" lang="zh-CN" altLang="en-US" sz="1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自動測試</a:t>
            </a:r>
            <a:r>
              <a:rPr kumimoji="1" lang="en-US" altLang="zh-CN" sz="1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/</a:t>
            </a:r>
            <a:r>
              <a:rPr kumimoji="1" lang="zh-CN" altLang="en-US" sz="1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包裝</a:t>
            </a:r>
            <a:endParaRPr kumimoji="1" lang="en-US" altLang="zh-CN" sz="14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kumimoji="1" lang="en-US" altLang="zh-TW" sz="1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MCS</a:t>
            </a:r>
            <a:r>
              <a:rPr kumimoji="1" lang="zh-TW" altLang="en-US" sz="1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路徑優化</a:t>
            </a:r>
            <a:endParaRPr kumimoji="1" lang="en-US" altLang="zh-TW" sz="14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kumimoji="1" lang="zh-TW" altLang="en-US" sz="1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全廠</a:t>
            </a:r>
            <a:r>
              <a:rPr kumimoji="1" lang="en-US" altLang="zh-TW" sz="1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WIP</a:t>
            </a:r>
            <a:r>
              <a:rPr kumimoji="1" lang="zh-TW" altLang="en-US" sz="1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管理</a:t>
            </a:r>
            <a:endParaRPr kumimoji="1" lang="en-US" altLang="zh-CN" sz="14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endParaRPr kumimoji="1" lang="zh-CN" altLang="en-US" sz="14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8" name="下箭头 45">
            <a:extLst>
              <a:ext uri="{FF2B5EF4-FFF2-40B4-BE49-F238E27FC236}">
                <a16:creationId xmlns:a16="http://schemas.microsoft.com/office/drawing/2014/main" id="{A3E31FA6-859E-9635-EFB6-9591CE191864}"/>
              </a:ext>
            </a:extLst>
          </p:cNvPr>
          <p:cNvSpPr/>
          <p:nvPr/>
        </p:nvSpPr>
        <p:spPr>
          <a:xfrm rot="5400000" flipH="1">
            <a:off x="9686493" y="5367441"/>
            <a:ext cx="666407" cy="206006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54">
              <a:defRPr/>
            </a:pPr>
            <a:endParaRPr lang="zh-CN" altLang="en-US" sz="1799">
              <a:solidFill>
                <a:prstClr val="white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cxnSp>
        <p:nvCxnSpPr>
          <p:cNvPr id="29" name="直线连接符 54">
            <a:extLst>
              <a:ext uri="{FF2B5EF4-FFF2-40B4-BE49-F238E27FC236}">
                <a16:creationId xmlns:a16="http://schemas.microsoft.com/office/drawing/2014/main" id="{0923F17B-17EF-413E-2A5A-F97A4A1DCC1C}"/>
              </a:ext>
            </a:extLst>
          </p:cNvPr>
          <p:cNvCxnSpPr>
            <a:cxnSpLocks/>
          </p:cNvCxnSpPr>
          <p:nvPr/>
        </p:nvCxnSpPr>
        <p:spPr>
          <a:xfrm>
            <a:off x="7783139" y="1249840"/>
            <a:ext cx="3275905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椭圆 55">
            <a:extLst>
              <a:ext uri="{FF2B5EF4-FFF2-40B4-BE49-F238E27FC236}">
                <a16:creationId xmlns:a16="http://schemas.microsoft.com/office/drawing/2014/main" id="{C31D4A1E-6DE1-AE40-3F91-753AF018406E}"/>
              </a:ext>
            </a:extLst>
          </p:cNvPr>
          <p:cNvSpPr/>
          <p:nvPr/>
        </p:nvSpPr>
        <p:spPr>
          <a:xfrm>
            <a:off x="7783140" y="1181849"/>
            <a:ext cx="135984" cy="135984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799"/>
          </a:p>
        </p:txBody>
      </p:sp>
      <p:sp>
        <p:nvSpPr>
          <p:cNvPr id="31" name="椭圆 56">
            <a:extLst>
              <a:ext uri="{FF2B5EF4-FFF2-40B4-BE49-F238E27FC236}">
                <a16:creationId xmlns:a16="http://schemas.microsoft.com/office/drawing/2014/main" id="{AE4BC7FE-FD43-817F-8FCD-175C66CC85D3}"/>
              </a:ext>
            </a:extLst>
          </p:cNvPr>
          <p:cNvSpPr/>
          <p:nvPr/>
        </p:nvSpPr>
        <p:spPr>
          <a:xfrm>
            <a:off x="8985555" y="1181849"/>
            <a:ext cx="135984" cy="135984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799"/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514C82FB-B041-9D25-3E35-A046123337FA}"/>
              </a:ext>
            </a:extLst>
          </p:cNvPr>
          <p:cNvSpPr/>
          <p:nvPr/>
        </p:nvSpPr>
        <p:spPr>
          <a:xfrm>
            <a:off x="7297153" y="938728"/>
            <a:ext cx="1107963" cy="276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1200" dirty="0">
                <a:solidFill>
                  <a:srgbClr val="191919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生產實績接收</a:t>
            </a:r>
            <a:endParaRPr lang="zh-CN" altLang="en-US" sz="1200" dirty="0"/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037C4BA3-C90B-FB77-E605-3C90C381D6EE}"/>
              </a:ext>
            </a:extLst>
          </p:cNvPr>
          <p:cNvSpPr/>
          <p:nvPr/>
        </p:nvSpPr>
        <p:spPr>
          <a:xfrm>
            <a:off x="8318682" y="938728"/>
            <a:ext cx="1569614" cy="276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1200" dirty="0">
                <a:solidFill>
                  <a:srgbClr val="191919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生產完工及成本統計</a:t>
            </a:r>
            <a:endParaRPr lang="zh-CN" altLang="en-US" sz="1200" dirty="0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50D08743-9ABE-D112-E842-7216D2A8E459}"/>
              </a:ext>
            </a:extLst>
          </p:cNvPr>
          <p:cNvSpPr/>
          <p:nvPr/>
        </p:nvSpPr>
        <p:spPr>
          <a:xfrm>
            <a:off x="3965133" y="4966709"/>
            <a:ext cx="1340881" cy="27699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zh-CN" altLang="en-US" sz="1200" dirty="0">
                <a:solidFill>
                  <a:srgbClr val="191919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設備</a:t>
            </a:r>
            <a:r>
              <a:rPr lang="en-US" altLang="zh-CN" sz="1200" dirty="0">
                <a:solidFill>
                  <a:srgbClr val="191919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Remote</a:t>
            </a:r>
            <a:r>
              <a:rPr lang="zh-CN" altLang="en-US" sz="1200" dirty="0">
                <a:solidFill>
                  <a:srgbClr val="191919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  <a:r>
              <a:rPr lang="en-US" altLang="zh-CN" sz="1200" dirty="0">
                <a:solidFill>
                  <a:srgbClr val="191919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I/O</a:t>
            </a:r>
            <a:endParaRPr lang="zh-CN" altLang="en-US" sz="1200" dirty="0"/>
          </a:p>
        </p:txBody>
      </p:sp>
      <p:cxnSp>
        <p:nvCxnSpPr>
          <p:cNvPr id="35" name="直线连接符 138">
            <a:extLst>
              <a:ext uri="{FF2B5EF4-FFF2-40B4-BE49-F238E27FC236}">
                <a16:creationId xmlns:a16="http://schemas.microsoft.com/office/drawing/2014/main" id="{8E6FEFC6-6030-565B-22E0-30D9224D4756}"/>
              </a:ext>
            </a:extLst>
          </p:cNvPr>
          <p:cNvCxnSpPr>
            <a:cxnSpLocks/>
          </p:cNvCxnSpPr>
          <p:nvPr/>
        </p:nvCxnSpPr>
        <p:spPr>
          <a:xfrm>
            <a:off x="1484082" y="1578596"/>
            <a:ext cx="9716625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矩形 35">
            <a:extLst>
              <a:ext uri="{FF2B5EF4-FFF2-40B4-BE49-F238E27FC236}">
                <a16:creationId xmlns:a16="http://schemas.microsoft.com/office/drawing/2014/main" id="{10D208F7-ACA4-CAE7-C2F8-9C0BFDA98526}"/>
              </a:ext>
            </a:extLst>
          </p:cNvPr>
          <p:cNvSpPr/>
          <p:nvPr/>
        </p:nvSpPr>
        <p:spPr>
          <a:xfrm>
            <a:off x="5757108" y="1322587"/>
            <a:ext cx="517551" cy="246214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1000" dirty="0">
                <a:solidFill>
                  <a:srgbClr val="191919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介面</a:t>
            </a:r>
            <a:endParaRPr lang="zh-CN" altLang="en-US" sz="1000" dirty="0"/>
          </a:p>
        </p:txBody>
      </p:sp>
      <p:cxnSp>
        <p:nvCxnSpPr>
          <p:cNvPr id="37" name="直线连接符 142">
            <a:extLst>
              <a:ext uri="{FF2B5EF4-FFF2-40B4-BE49-F238E27FC236}">
                <a16:creationId xmlns:a16="http://schemas.microsoft.com/office/drawing/2014/main" id="{CAE3A3A3-171A-E2FA-E82C-ED125F05BDB0}"/>
              </a:ext>
            </a:extLst>
          </p:cNvPr>
          <p:cNvCxnSpPr>
            <a:cxnSpLocks/>
          </p:cNvCxnSpPr>
          <p:nvPr/>
        </p:nvCxnSpPr>
        <p:spPr>
          <a:xfrm rot="5400000">
            <a:off x="5936645" y="1255529"/>
            <a:ext cx="143996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矩形 37">
            <a:extLst>
              <a:ext uri="{FF2B5EF4-FFF2-40B4-BE49-F238E27FC236}">
                <a16:creationId xmlns:a16="http://schemas.microsoft.com/office/drawing/2014/main" id="{553AAC02-62D1-4574-204C-9C2AADD05C0C}"/>
              </a:ext>
            </a:extLst>
          </p:cNvPr>
          <p:cNvSpPr/>
          <p:nvPr/>
        </p:nvSpPr>
        <p:spPr>
          <a:xfrm>
            <a:off x="5543349" y="819662"/>
            <a:ext cx="928503" cy="3525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5999" rIns="35999" rtlCol="0" anchor="ctr"/>
          <a:lstStyle/>
          <a:p>
            <a:pPr algn="ctr"/>
            <a:r>
              <a:rPr kumimoji="1" lang="en-US" altLang="zh-CN" sz="1799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ERP</a:t>
            </a:r>
            <a:endParaRPr kumimoji="1" lang="zh-CN" altLang="en-US" sz="1799" b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E69BE20D-21E0-4179-7374-DC6172F99294}"/>
              </a:ext>
            </a:extLst>
          </p:cNvPr>
          <p:cNvSpPr/>
          <p:nvPr/>
        </p:nvSpPr>
        <p:spPr>
          <a:xfrm>
            <a:off x="5210128" y="1562936"/>
            <a:ext cx="1691903" cy="364443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5999" rIns="35999" rtlCol="0" anchor="ctr"/>
          <a:lstStyle/>
          <a:p>
            <a:pPr algn="ctr"/>
            <a:r>
              <a:rPr kumimoji="1" lang="en-US" altLang="zh-TW" sz="1799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MES</a:t>
            </a:r>
            <a:endParaRPr kumimoji="1" lang="zh-CN" altLang="en-US" sz="1799" b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12731D75-28E7-B635-907F-3429F3641595}"/>
              </a:ext>
            </a:extLst>
          </p:cNvPr>
          <p:cNvSpPr/>
          <p:nvPr/>
        </p:nvSpPr>
        <p:spPr>
          <a:xfrm>
            <a:off x="10178614" y="4367148"/>
            <a:ext cx="1691902" cy="364443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5999" rIns="35999" rtlCol="0" anchor="ctr"/>
          <a:lstStyle/>
          <a:p>
            <a:pPr algn="ctr"/>
            <a:r>
              <a:rPr kumimoji="1" lang="zh-CN" altLang="en-US" sz="1799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自動化</a:t>
            </a:r>
          </a:p>
        </p:txBody>
      </p:sp>
      <p:sp>
        <p:nvSpPr>
          <p:cNvPr id="41" name="椭圆 133">
            <a:extLst>
              <a:ext uri="{FF2B5EF4-FFF2-40B4-BE49-F238E27FC236}">
                <a16:creationId xmlns:a16="http://schemas.microsoft.com/office/drawing/2014/main" id="{8BF25487-DEB6-C8E0-7E46-59CE687BD3D5}"/>
              </a:ext>
            </a:extLst>
          </p:cNvPr>
          <p:cNvSpPr/>
          <p:nvPr/>
        </p:nvSpPr>
        <p:spPr>
          <a:xfrm>
            <a:off x="10093285" y="1181849"/>
            <a:ext cx="135984" cy="135984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799"/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A308A643-3E9F-ED4E-04F8-E2D048AAB350}"/>
              </a:ext>
            </a:extLst>
          </p:cNvPr>
          <p:cNvSpPr/>
          <p:nvPr/>
        </p:nvSpPr>
        <p:spPr>
          <a:xfrm>
            <a:off x="9799357" y="938728"/>
            <a:ext cx="823728" cy="276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1200" dirty="0">
                <a:solidFill>
                  <a:srgbClr val="191919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包裝配送</a:t>
            </a:r>
            <a:endParaRPr lang="zh-CN" altLang="en-US" sz="1200" dirty="0"/>
          </a:p>
        </p:txBody>
      </p:sp>
      <p:sp>
        <p:nvSpPr>
          <p:cNvPr id="43" name="椭圆 136">
            <a:extLst>
              <a:ext uri="{FF2B5EF4-FFF2-40B4-BE49-F238E27FC236}">
                <a16:creationId xmlns:a16="http://schemas.microsoft.com/office/drawing/2014/main" id="{BE31FC10-0774-4DE7-0ACC-523E7805D492}"/>
              </a:ext>
            </a:extLst>
          </p:cNvPr>
          <p:cNvSpPr/>
          <p:nvPr/>
        </p:nvSpPr>
        <p:spPr>
          <a:xfrm>
            <a:off x="10941200" y="1181849"/>
            <a:ext cx="135984" cy="135984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799"/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EE8ACD99-73DE-37D9-56CE-5AAF3BA06E43}"/>
              </a:ext>
            </a:extLst>
          </p:cNvPr>
          <p:cNvSpPr/>
          <p:nvPr/>
        </p:nvSpPr>
        <p:spPr>
          <a:xfrm>
            <a:off x="10659040" y="938728"/>
            <a:ext cx="800197" cy="276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1200" dirty="0">
                <a:solidFill>
                  <a:srgbClr val="191919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客戶支援</a:t>
            </a: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7D901852-7649-B30B-5253-06121C8F3C0D}"/>
              </a:ext>
            </a:extLst>
          </p:cNvPr>
          <p:cNvSpPr/>
          <p:nvPr/>
        </p:nvSpPr>
        <p:spPr>
          <a:xfrm>
            <a:off x="619925" y="761738"/>
            <a:ext cx="10775350" cy="829514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799"/>
          </a:p>
        </p:txBody>
      </p:sp>
      <p:pic>
        <p:nvPicPr>
          <p:cNvPr id="46" name="Picture 10" descr="DSC00078">
            <a:extLst>
              <a:ext uri="{FF2B5EF4-FFF2-40B4-BE49-F238E27FC236}">
                <a16:creationId xmlns:a16="http://schemas.microsoft.com/office/drawing/2014/main" id="{C560D95F-61F4-5A0C-01A8-53505D1241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69923" y="5364768"/>
            <a:ext cx="1358944" cy="1084404"/>
          </a:xfrm>
          <a:prstGeom prst="rect">
            <a:avLst/>
          </a:prstGeom>
          <a:noFill/>
          <a:ln w="9525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>
            <a:extLst>
              <a:ext uri="{FF2B5EF4-FFF2-40B4-BE49-F238E27FC236}">
                <a16:creationId xmlns:a16="http://schemas.microsoft.com/office/drawing/2014/main" id="{4CE59D61-CB11-F4AD-8E73-72015ABF0B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582958" y="5210322"/>
            <a:ext cx="718477" cy="646104"/>
          </a:xfrm>
          <a:prstGeom prst="rect">
            <a:avLst/>
          </a:prstGeom>
          <a:noFill/>
        </p:spPr>
      </p:pic>
      <p:pic>
        <p:nvPicPr>
          <p:cNvPr id="48" name="Picture 61">
            <a:extLst>
              <a:ext uri="{FF2B5EF4-FFF2-40B4-BE49-F238E27FC236}">
                <a16:creationId xmlns:a16="http://schemas.microsoft.com/office/drawing/2014/main" id="{B0DF0182-94DB-DF33-2384-FC1A86808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15757" y="5415783"/>
            <a:ext cx="1141758" cy="1157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5" descr="DSC00159">
            <a:extLst>
              <a:ext uri="{FF2B5EF4-FFF2-40B4-BE49-F238E27FC236}">
                <a16:creationId xmlns:a16="http://schemas.microsoft.com/office/drawing/2014/main" id="{0909DDBC-66EF-8C50-E1FD-18BFA7D2D3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37431" y="5394543"/>
            <a:ext cx="1343265" cy="1157335"/>
          </a:xfrm>
          <a:prstGeom prst="rect">
            <a:avLst/>
          </a:prstGeom>
          <a:noFill/>
          <a:ln w="9525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6" descr="000048">
            <a:extLst>
              <a:ext uri="{FF2B5EF4-FFF2-40B4-BE49-F238E27FC236}">
                <a16:creationId xmlns:a16="http://schemas.microsoft.com/office/drawing/2014/main" id="{D5EA390D-926E-0741-BAF2-0A5E8268E5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86124" y="5386248"/>
            <a:ext cx="1479606" cy="1157335"/>
          </a:xfrm>
          <a:prstGeom prst="rect">
            <a:avLst/>
          </a:prstGeom>
          <a:noFill/>
          <a:ln w="9525">
            <a:solidFill>
              <a:srgbClr val="33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17">
            <a:extLst>
              <a:ext uri="{FF2B5EF4-FFF2-40B4-BE49-F238E27FC236}">
                <a16:creationId xmlns:a16="http://schemas.microsoft.com/office/drawing/2014/main" id="{2D7EA33A-8A51-AB2A-9099-C5B411EE36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8342251" y="5377711"/>
            <a:ext cx="1375019" cy="998921"/>
          </a:xfrm>
          <a:prstGeom prst="round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3175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52" name="圆角矩形 44">
            <a:extLst>
              <a:ext uri="{FF2B5EF4-FFF2-40B4-BE49-F238E27FC236}">
                <a16:creationId xmlns:a16="http://schemas.microsoft.com/office/drawing/2014/main" id="{8F503F29-B554-9860-3551-4AE7E61B2EB9}"/>
              </a:ext>
            </a:extLst>
          </p:cNvPr>
          <p:cNvSpPr/>
          <p:nvPr/>
        </p:nvSpPr>
        <p:spPr>
          <a:xfrm>
            <a:off x="8430796" y="1972306"/>
            <a:ext cx="1691904" cy="1899102"/>
          </a:xfrm>
          <a:prstGeom prst="roundRect">
            <a:avLst>
              <a:gd name="adj" fmla="val 7457"/>
            </a:avLst>
          </a:prstGeom>
          <a:solidFill>
            <a:srgbClr val="437EC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9998" tIns="45719" rIns="89998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en-US" altLang="zh-CN" sz="14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endParaRPr kumimoji="1" lang="en-US" altLang="zh-CN" sz="14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endParaRPr kumimoji="1" lang="en-US" altLang="zh-CN" sz="14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kumimoji="1" lang="en-US" altLang="zh-CN" sz="1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AMHS/MCS</a:t>
            </a:r>
          </a:p>
          <a:p>
            <a:pPr algn="ctr"/>
            <a:r>
              <a:rPr kumimoji="1" lang="zh-CN" altLang="en-US" sz="1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自動上下料</a:t>
            </a:r>
            <a:endParaRPr kumimoji="1" lang="en-US" altLang="zh-CN" sz="14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kumimoji="1" lang="zh-CN" altLang="en-US" sz="1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自動</a:t>
            </a:r>
            <a:r>
              <a:rPr kumimoji="1" lang="en-US" altLang="zh-CN" sz="1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Sorter</a:t>
            </a:r>
          </a:p>
          <a:p>
            <a:pPr algn="ctr"/>
            <a:r>
              <a:rPr kumimoji="1" lang="zh-CN" altLang="en-US" sz="1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自動測試</a:t>
            </a:r>
            <a:r>
              <a:rPr kumimoji="1" lang="en-US" altLang="zh-CN" sz="1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/</a:t>
            </a:r>
            <a:r>
              <a:rPr kumimoji="1" lang="zh-CN" altLang="en-US" sz="1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包裝</a:t>
            </a:r>
            <a:endParaRPr kumimoji="1" lang="en-US" altLang="zh-CN" sz="14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kumimoji="1" lang="en-US" altLang="zh-TW" sz="1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MCS</a:t>
            </a:r>
            <a:r>
              <a:rPr kumimoji="1" lang="zh-TW" altLang="en-US" sz="1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路徑優化</a:t>
            </a:r>
            <a:endParaRPr kumimoji="1" lang="en-US" altLang="zh-TW" sz="14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kumimoji="1" lang="zh-TW" altLang="en-US" sz="1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全廠</a:t>
            </a:r>
            <a:r>
              <a:rPr kumimoji="1" lang="en-US" altLang="zh-TW" sz="1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WIP</a:t>
            </a:r>
            <a:r>
              <a:rPr kumimoji="1" lang="zh-TW" altLang="en-US" sz="1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管理</a:t>
            </a:r>
            <a:endParaRPr kumimoji="1" lang="en-US" altLang="zh-CN" sz="14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endParaRPr kumimoji="1" lang="zh-CN" altLang="en-US" sz="14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id="{8940096E-AA32-D390-8FC7-A0F2BACC3BF3}"/>
              </a:ext>
            </a:extLst>
          </p:cNvPr>
          <p:cNvSpPr/>
          <p:nvPr/>
        </p:nvSpPr>
        <p:spPr>
          <a:xfrm>
            <a:off x="8430726" y="1969773"/>
            <a:ext cx="1691902" cy="364443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5999" rIns="35999" rtlCol="0" anchor="ctr"/>
          <a:lstStyle/>
          <a:p>
            <a:pPr algn="ctr"/>
            <a:r>
              <a:rPr kumimoji="1" lang="en-US" altLang="zh-TW" sz="1799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DCS</a:t>
            </a:r>
            <a:endParaRPr kumimoji="1" lang="zh-CN" altLang="en-US" sz="1799" b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4" name="箭號: 向右 53">
            <a:extLst>
              <a:ext uri="{FF2B5EF4-FFF2-40B4-BE49-F238E27FC236}">
                <a16:creationId xmlns:a16="http://schemas.microsoft.com/office/drawing/2014/main" id="{5AC485BA-6796-8594-3492-19A9679D8872}"/>
              </a:ext>
            </a:extLst>
          </p:cNvPr>
          <p:cNvSpPr/>
          <p:nvPr/>
        </p:nvSpPr>
        <p:spPr>
          <a:xfrm>
            <a:off x="6937431" y="2560320"/>
            <a:ext cx="1461185" cy="22472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55" name="Picture 61">
            <a:extLst>
              <a:ext uri="{FF2B5EF4-FFF2-40B4-BE49-F238E27FC236}">
                <a16:creationId xmlns:a16="http://schemas.microsoft.com/office/drawing/2014/main" id="{6A716917-95A5-9E56-5819-8505462191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8639" y="1771233"/>
            <a:ext cx="1265443" cy="1282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61">
            <a:extLst>
              <a:ext uri="{FF2B5EF4-FFF2-40B4-BE49-F238E27FC236}">
                <a16:creationId xmlns:a16="http://schemas.microsoft.com/office/drawing/2014/main" id="{20AA1E4D-5B47-EA37-4F20-D5B6281E68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6816" y="3053942"/>
            <a:ext cx="1265443" cy="1282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61">
            <a:extLst>
              <a:ext uri="{FF2B5EF4-FFF2-40B4-BE49-F238E27FC236}">
                <a16:creationId xmlns:a16="http://schemas.microsoft.com/office/drawing/2014/main" id="{16C9AE41-65E4-295A-A1D5-E3423A28BA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9040" y="4406623"/>
            <a:ext cx="1265443" cy="1282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" name="箭號: 左-右雙向 57">
            <a:extLst>
              <a:ext uri="{FF2B5EF4-FFF2-40B4-BE49-F238E27FC236}">
                <a16:creationId xmlns:a16="http://schemas.microsoft.com/office/drawing/2014/main" id="{E08AFB1B-8A52-4B4E-CEC5-B0FA0F7D8E28}"/>
              </a:ext>
            </a:extLst>
          </p:cNvPr>
          <p:cNvSpPr/>
          <p:nvPr/>
        </p:nvSpPr>
        <p:spPr>
          <a:xfrm>
            <a:off x="1429340" y="2311760"/>
            <a:ext cx="3694851" cy="248560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箭號: 左-右雙向 58">
            <a:extLst>
              <a:ext uri="{FF2B5EF4-FFF2-40B4-BE49-F238E27FC236}">
                <a16:creationId xmlns:a16="http://schemas.microsoft.com/office/drawing/2014/main" id="{43E5A536-E0F3-50FB-F44D-3CD1A235FA28}"/>
              </a:ext>
            </a:extLst>
          </p:cNvPr>
          <p:cNvSpPr/>
          <p:nvPr/>
        </p:nvSpPr>
        <p:spPr>
          <a:xfrm>
            <a:off x="1401969" y="3446736"/>
            <a:ext cx="3694851" cy="248560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0" name="箭號: 左-右雙向 59">
            <a:extLst>
              <a:ext uri="{FF2B5EF4-FFF2-40B4-BE49-F238E27FC236}">
                <a16:creationId xmlns:a16="http://schemas.microsoft.com/office/drawing/2014/main" id="{325313E3-8CBC-753E-11DC-3DF33801C492}"/>
              </a:ext>
            </a:extLst>
          </p:cNvPr>
          <p:cNvSpPr/>
          <p:nvPr/>
        </p:nvSpPr>
        <p:spPr>
          <a:xfrm rot="20359692">
            <a:off x="1272297" y="4382661"/>
            <a:ext cx="3946419" cy="231204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箭號: 左-右雙向 60">
            <a:extLst>
              <a:ext uri="{FF2B5EF4-FFF2-40B4-BE49-F238E27FC236}">
                <a16:creationId xmlns:a16="http://schemas.microsoft.com/office/drawing/2014/main" id="{76898015-ABB0-3F74-B07A-C23236DF4E77}"/>
              </a:ext>
            </a:extLst>
          </p:cNvPr>
          <p:cNvSpPr/>
          <p:nvPr/>
        </p:nvSpPr>
        <p:spPr>
          <a:xfrm rot="6660203">
            <a:off x="4827746" y="4453029"/>
            <a:ext cx="1358899" cy="262411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矩形 61">
            <a:extLst>
              <a:ext uri="{FF2B5EF4-FFF2-40B4-BE49-F238E27FC236}">
                <a16:creationId xmlns:a16="http://schemas.microsoft.com/office/drawing/2014/main" id="{9528A099-D3BF-B2CA-FE04-D16E2E20DB0B}"/>
              </a:ext>
            </a:extLst>
          </p:cNvPr>
          <p:cNvSpPr/>
          <p:nvPr/>
        </p:nvSpPr>
        <p:spPr>
          <a:xfrm>
            <a:off x="475195" y="1614688"/>
            <a:ext cx="1340881" cy="27699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zh-CN" altLang="en-US" sz="1200" dirty="0">
                <a:solidFill>
                  <a:srgbClr val="191919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設備</a:t>
            </a:r>
            <a:r>
              <a:rPr lang="en-US" altLang="zh-CN" sz="1200" dirty="0">
                <a:solidFill>
                  <a:srgbClr val="191919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Remote</a:t>
            </a:r>
            <a:r>
              <a:rPr lang="zh-CN" altLang="en-US" sz="1200" dirty="0">
                <a:solidFill>
                  <a:srgbClr val="191919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  <a:r>
              <a:rPr lang="en-US" altLang="zh-CN" sz="1200" dirty="0">
                <a:solidFill>
                  <a:srgbClr val="191919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I/O</a:t>
            </a:r>
            <a:endParaRPr lang="zh-CN" altLang="en-US" sz="1200" dirty="0"/>
          </a:p>
        </p:txBody>
      </p:sp>
      <p:sp>
        <p:nvSpPr>
          <p:cNvPr id="63" name="矩形: 按鈕形 62">
            <a:extLst>
              <a:ext uri="{FF2B5EF4-FFF2-40B4-BE49-F238E27FC236}">
                <a16:creationId xmlns:a16="http://schemas.microsoft.com/office/drawing/2014/main" id="{8408044C-FADF-E0F2-A89F-849BE01A26D0}"/>
              </a:ext>
            </a:extLst>
          </p:cNvPr>
          <p:cNvSpPr/>
          <p:nvPr/>
        </p:nvSpPr>
        <p:spPr>
          <a:xfrm>
            <a:off x="2758688" y="2238205"/>
            <a:ext cx="711679" cy="37172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EAP</a:t>
            </a:r>
            <a:endParaRPr lang="zh-TW" altLang="en-US" dirty="0"/>
          </a:p>
        </p:txBody>
      </p:sp>
      <p:sp>
        <p:nvSpPr>
          <p:cNvPr id="64" name="矩形: 按鈕形 63">
            <a:extLst>
              <a:ext uri="{FF2B5EF4-FFF2-40B4-BE49-F238E27FC236}">
                <a16:creationId xmlns:a16="http://schemas.microsoft.com/office/drawing/2014/main" id="{71F7A4C2-4805-AB88-D52F-414B26ED23B4}"/>
              </a:ext>
            </a:extLst>
          </p:cNvPr>
          <p:cNvSpPr/>
          <p:nvPr/>
        </p:nvSpPr>
        <p:spPr>
          <a:xfrm>
            <a:off x="2758688" y="3361367"/>
            <a:ext cx="711679" cy="37172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EAP</a:t>
            </a:r>
            <a:endParaRPr lang="zh-TW" altLang="en-US" dirty="0"/>
          </a:p>
        </p:txBody>
      </p:sp>
      <p:sp>
        <p:nvSpPr>
          <p:cNvPr id="65" name="矩形: 按鈕形 64">
            <a:extLst>
              <a:ext uri="{FF2B5EF4-FFF2-40B4-BE49-F238E27FC236}">
                <a16:creationId xmlns:a16="http://schemas.microsoft.com/office/drawing/2014/main" id="{40823E50-C2C8-3A7F-4626-11935E53589F}"/>
              </a:ext>
            </a:extLst>
          </p:cNvPr>
          <p:cNvSpPr/>
          <p:nvPr/>
        </p:nvSpPr>
        <p:spPr>
          <a:xfrm>
            <a:off x="3727463" y="3918389"/>
            <a:ext cx="711679" cy="37172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EAP</a:t>
            </a:r>
            <a:endParaRPr lang="zh-TW" altLang="en-US" dirty="0"/>
          </a:p>
        </p:txBody>
      </p:sp>
      <p:sp>
        <p:nvSpPr>
          <p:cNvPr id="66" name="矩形: 按鈕形 65">
            <a:extLst>
              <a:ext uri="{FF2B5EF4-FFF2-40B4-BE49-F238E27FC236}">
                <a16:creationId xmlns:a16="http://schemas.microsoft.com/office/drawing/2014/main" id="{39EF1588-15B8-D91F-58EC-3A779005E801}"/>
              </a:ext>
            </a:extLst>
          </p:cNvPr>
          <p:cNvSpPr/>
          <p:nvPr/>
        </p:nvSpPr>
        <p:spPr>
          <a:xfrm>
            <a:off x="5018452" y="4139609"/>
            <a:ext cx="711679" cy="37172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EAP</a:t>
            </a:r>
            <a:endParaRPr lang="zh-TW" altLang="en-US" dirty="0"/>
          </a:p>
        </p:txBody>
      </p:sp>
      <p:sp>
        <p:nvSpPr>
          <p:cNvPr id="67" name="矩形 66">
            <a:extLst>
              <a:ext uri="{FF2B5EF4-FFF2-40B4-BE49-F238E27FC236}">
                <a16:creationId xmlns:a16="http://schemas.microsoft.com/office/drawing/2014/main" id="{85BD6F66-F345-18FE-1F17-FC16F1751585}"/>
              </a:ext>
            </a:extLst>
          </p:cNvPr>
          <p:cNvSpPr/>
          <p:nvPr/>
        </p:nvSpPr>
        <p:spPr>
          <a:xfrm>
            <a:off x="6738894" y="4092363"/>
            <a:ext cx="1691902" cy="364443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5999" rIns="35999" rtlCol="0" anchor="ctr"/>
          <a:lstStyle/>
          <a:p>
            <a:pPr algn="ctr"/>
            <a:r>
              <a:rPr kumimoji="1" lang="en-US" altLang="zh-TW" sz="1799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MCS</a:t>
            </a:r>
            <a:endParaRPr kumimoji="1" lang="zh-CN" altLang="en-US" sz="1799" b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8" name="文字方塊 67">
            <a:extLst>
              <a:ext uri="{FF2B5EF4-FFF2-40B4-BE49-F238E27FC236}">
                <a16:creationId xmlns:a16="http://schemas.microsoft.com/office/drawing/2014/main" id="{90D24038-3143-33DE-DA77-3BF0619D0D29}"/>
              </a:ext>
            </a:extLst>
          </p:cNvPr>
          <p:cNvSpPr txBox="1"/>
          <p:nvPr/>
        </p:nvSpPr>
        <p:spPr>
          <a:xfrm>
            <a:off x="7038862" y="2158264"/>
            <a:ext cx="1091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1400" b="1" spc="600" dirty="0"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</a:rPr>
              <a:t>SYNC.</a:t>
            </a:r>
          </a:p>
          <a:p>
            <a:pPr algn="ctr"/>
            <a:r>
              <a:rPr kumimoji="1" lang="en-US" altLang="zh-TW" sz="1400" b="1" spc="600" dirty="0"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</a:rPr>
              <a:t>Data</a:t>
            </a:r>
            <a:endParaRPr kumimoji="1" lang="zh-TW" altLang="en-US" sz="1400" b="1" spc="600" dirty="0">
              <a:latin typeface="微軟正黑體" panose="020B0604030504040204" pitchFamily="34" charset="-120"/>
              <a:ea typeface="微軟正黑體" panose="020B0604030504040204" pitchFamily="34" charset="-120"/>
              <a:cs typeface="微软雅黑" panose="020B0503020204020204" charset="-122"/>
            </a:endParaRPr>
          </a:p>
        </p:txBody>
      </p:sp>
      <p:cxnSp>
        <p:nvCxnSpPr>
          <p:cNvPr id="69" name="直線單箭頭接點 68">
            <a:extLst>
              <a:ext uri="{FF2B5EF4-FFF2-40B4-BE49-F238E27FC236}">
                <a16:creationId xmlns:a16="http://schemas.microsoft.com/office/drawing/2014/main" id="{495E05A6-76CA-5A31-05BF-FB08A326B41B}"/>
              </a:ext>
            </a:extLst>
          </p:cNvPr>
          <p:cNvCxnSpPr/>
          <p:nvPr/>
        </p:nvCxnSpPr>
        <p:spPr>
          <a:xfrm flipH="1">
            <a:off x="7919124" y="3551722"/>
            <a:ext cx="479492" cy="540641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單箭頭接點 69">
            <a:extLst>
              <a:ext uri="{FF2B5EF4-FFF2-40B4-BE49-F238E27FC236}">
                <a16:creationId xmlns:a16="http://schemas.microsoft.com/office/drawing/2014/main" id="{B4B4C934-CBAD-0AB4-21A4-8D3406DC656F}"/>
              </a:ext>
            </a:extLst>
          </p:cNvPr>
          <p:cNvCxnSpPr>
            <a:cxnSpLocks/>
          </p:cNvCxnSpPr>
          <p:nvPr/>
        </p:nvCxnSpPr>
        <p:spPr>
          <a:xfrm>
            <a:off x="6879295" y="3458577"/>
            <a:ext cx="417858" cy="614381"/>
          </a:xfrm>
          <a:prstGeom prst="straightConnector1">
            <a:avLst/>
          </a:prstGeom>
          <a:ln w="381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標題 1">
            <a:extLst>
              <a:ext uri="{FF2B5EF4-FFF2-40B4-BE49-F238E27FC236}">
                <a16:creationId xmlns:a16="http://schemas.microsoft.com/office/drawing/2014/main" id="{E0589FFF-3FFC-CA2F-3C98-1D5C9946AB6E}"/>
              </a:ext>
            </a:extLst>
          </p:cNvPr>
          <p:cNvSpPr txBox="1">
            <a:spLocks/>
          </p:cNvSpPr>
          <p:nvPr/>
        </p:nvSpPr>
        <p:spPr>
          <a:xfrm>
            <a:off x="64953" y="27822"/>
            <a:ext cx="5988515" cy="737895"/>
          </a:xfrm>
          <a:prstGeom prst="rect">
            <a:avLst/>
          </a:prstGeom>
          <a:solidFill>
            <a:srgbClr val="00B0F0">
              <a:alpha val="28000"/>
            </a:srgb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4800" dirty="0"/>
              <a:t>DCS Standard Structure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408730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613CAB0-A5E4-6A7D-FBFC-DDDCC69F7B5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4805" y="504782"/>
            <a:ext cx="10515600" cy="737895"/>
          </a:xfrm>
          <a:prstGeom prst="rect">
            <a:avLst/>
          </a:prstGeom>
        </p:spPr>
        <p:txBody>
          <a:bodyPr/>
          <a:lstStyle/>
          <a:p>
            <a:r>
              <a:rPr lang="en-US" altLang="zh-TW" sz="4800" dirty="0">
                <a:solidFill>
                  <a:schemeClr val="bg1"/>
                </a:solidFill>
              </a:rPr>
              <a:t>DCS with Amkor MES (Data follow)</a:t>
            </a:r>
            <a:endParaRPr lang="zh-TW" altLang="en-US" sz="4800" dirty="0">
              <a:solidFill>
                <a:schemeClr val="bg1"/>
              </a:solidFill>
            </a:endParaRPr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DE7E63E-78A0-B54A-ED50-D909CD8C22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5145E94A-D7D9-0C97-19B4-43D14B7ADDC3}"/>
              </a:ext>
            </a:extLst>
          </p:cNvPr>
          <p:cNvSpPr txBox="1"/>
          <p:nvPr/>
        </p:nvSpPr>
        <p:spPr>
          <a:xfrm>
            <a:off x="2071990" y="2484171"/>
            <a:ext cx="1736081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altLang="zh-TW" sz="4000" dirty="0"/>
              <a:t>MES</a:t>
            </a:r>
          </a:p>
        </p:txBody>
      </p:sp>
      <p:cxnSp>
        <p:nvCxnSpPr>
          <p:cNvPr id="7" name="直線單箭頭接點 6">
            <a:extLst>
              <a:ext uri="{FF2B5EF4-FFF2-40B4-BE49-F238E27FC236}">
                <a16:creationId xmlns:a16="http://schemas.microsoft.com/office/drawing/2014/main" id="{F6F8CACA-61DD-9865-B31E-5817F7CFFD00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3808071" y="2838114"/>
            <a:ext cx="3379807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流程圖: 多重文件 8">
            <a:extLst>
              <a:ext uri="{FF2B5EF4-FFF2-40B4-BE49-F238E27FC236}">
                <a16:creationId xmlns:a16="http://schemas.microsoft.com/office/drawing/2014/main" id="{B402385A-5309-7639-C0D6-F140747F84F0}"/>
              </a:ext>
            </a:extLst>
          </p:cNvPr>
          <p:cNvSpPr/>
          <p:nvPr/>
        </p:nvSpPr>
        <p:spPr>
          <a:xfrm>
            <a:off x="4653023" y="2365699"/>
            <a:ext cx="1442977" cy="944829"/>
          </a:xfrm>
          <a:prstGeom prst="flowChartMulti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DB</a:t>
            </a:r>
            <a:r>
              <a:rPr lang="zh-TW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Data</a:t>
            </a:r>
          </a:p>
          <a:p>
            <a:pPr algn="ctr"/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Snapshot</a:t>
            </a:r>
            <a:endParaRPr lang="zh-TW" altLang="en-US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83163F15-EC9D-D942-57CD-5CF3A65D1F4E}"/>
              </a:ext>
            </a:extLst>
          </p:cNvPr>
          <p:cNvSpPr txBox="1"/>
          <p:nvPr/>
        </p:nvSpPr>
        <p:spPr>
          <a:xfrm>
            <a:off x="3808071" y="1688591"/>
            <a:ext cx="31329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/>
              <a:t>MES WIP data and EQ status</a:t>
            </a:r>
          </a:p>
          <a:p>
            <a:r>
              <a:rPr lang="en-US" altLang="zh-TW" sz="2000" dirty="0"/>
              <a:t>+ process flow</a:t>
            </a:r>
            <a:endParaRPr lang="zh-TW" altLang="en-US" sz="2000" dirty="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21F7B3B1-5C58-CF59-6072-6C80CA812626}"/>
              </a:ext>
            </a:extLst>
          </p:cNvPr>
          <p:cNvSpPr txBox="1"/>
          <p:nvPr/>
        </p:nvSpPr>
        <p:spPr>
          <a:xfrm>
            <a:off x="7164789" y="2484171"/>
            <a:ext cx="1736081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altLang="zh-TW" sz="4000" dirty="0"/>
              <a:t>DCS</a:t>
            </a:r>
          </a:p>
        </p:txBody>
      </p:sp>
      <p:sp>
        <p:nvSpPr>
          <p:cNvPr id="12" name="流程圖: 磁碟 11">
            <a:extLst>
              <a:ext uri="{FF2B5EF4-FFF2-40B4-BE49-F238E27FC236}">
                <a16:creationId xmlns:a16="http://schemas.microsoft.com/office/drawing/2014/main" id="{936FA821-C368-E590-26A2-C3C4F524A494}"/>
              </a:ext>
            </a:extLst>
          </p:cNvPr>
          <p:cNvSpPr/>
          <p:nvPr/>
        </p:nvSpPr>
        <p:spPr>
          <a:xfrm>
            <a:off x="9259747" y="2770856"/>
            <a:ext cx="983848" cy="423923"/>
          </a:xfrm>
          <a:prstGeom prst="flowChartMagneticDisk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流程圖: 磁碟 12">
            <a:extLst>
              <a:ext uri="{FF2B5EF4-FFF2-40B4-BE49-F238E27FC236}">
                <a16:creationId xmlns:a16="http://schemas.microsoft.com/office/drawing/2014/main" id="{634FE53F-66E0-8039-968C-5A6588DAF152}"/>
              </a:ext>
            </a:extLst>
          </p:cNvPr>
          <p:cNvSpPr/>
          <p:nvPr/>
        </p:nvSpPr>
        <p:spPr>
          <a:xfrm>
            <a:off x="9259747" y="2484171"/>
            <a:ext cx="983848" cy="423923"/>
          </a:xfrm>
          <a:prstGeom prst="flowChartMagneticDisk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5754ADDE-CE7D-7865-B907-67E779363225}"/>
              </a:ext>
            </a:extLst>
          </p:cNvPr>
          <p:cNvSpPr txBox="1"/>
          <p:nvPr/>
        </p:nvSpPr>
        <p:spPr>
          <a:xfrm>
            <a:off x="10223957" y="2396477"/>
            <a:ext cx="16266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/>
              <a:t>DCS Database</a:t>
            </a:r>
            <a:endParaRPr lang="zh-TW" altLang="en-US" sz="2000" dirty="0"/>
          </a:p>
        </p:txBody>
      </p:sp>
      <p:sp>
        <p:nvSpPr>
          <p:cNvPr id="15" name="流程圖: 替代程序 14">
            <a:extLst>
              <a:ext uri="{FF2B5EF4-FFF2-40B4-BE49-F238E27FC236}">
                <a16:creationId xmlns:a16="http://schemas.microsoft.com/office/drawing/2014/main" id="{9153397B-D2C2-C4D9-3D1F-205C6995FA0A}"/>
              </a:ext>
            </a:extLst>
          </p:cNvPr>
          <p:cNvSpPr/>
          <p:nvPr/>
        </p:nvSpPr>
        <p:spPr>
          <a:xfrm>
            <a:off x="4576612" y="5011838"/>
            <a:ext cx="1997808" cy="944828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MCS</a:t>
            </a:r>
            <a:endParaRPr lang="zh-TW" altLang="en-US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92204F7A-4EB6-C565-29B7-126F45928B07}"/>
              </a:ext>
            </a:extLst>
          </p:cNvPr>
          <p:cNvCxnSpPr>
            <a:cxnSpLocks/>
          </p:cNvCxnSpPr>
          <p:nvPr/>
        </p:nvCxnSpPr>
        <p:spPr>
          <a:xfrm flipH="1">
            <a:off x="6559047" y="3192057"/>
            <a:ext cx="1693702" cy="1977352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3E1B5667-CF46-1D06-4014-73C5FBA7C709}"/>
              </a:ext>
            </a:extLst>
          </p:cNvPr>
          <p:cNvSpPr txBox="1"/>
          <p:nvPr/>
        </p:nvSpPr>
        <p:spPr>
          <a:xfrm>
            <a:off x="7405898" y="4034656"/>
            <a:ext cx="42729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Dispatch WIP Transfer Command</a:t>
            </a:r>
          </a:p>
          <a:p>
            <a:r>
              <a:rPr lang="en-US" altLang="zh-TW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(Attend priority)</a:t>
            </a:r>
            <a:endParaRPr lang="zh-TW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97D301DB-9E2B-2C0B-7D0D-A8AE66C321BF}"/>
              </a:ext>
            </a:extLst>
          </p:cNvPr>
          <p:cNvSpPr txBox="1"/>
          <p:nvPr/>
        </p:nvSpPr>
        <p:spPr>
          <a:xfrm>
            <a:off x="5208137" y="5930607"/>
            <a:ext cx="4364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Transfer Command Rule selection</a:t>
            </a:r>
            <a:endParaRPr lang="zh-TW" alt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22" name="直線單箭頭接點 21">
            <a:extLst>
              <a:ext uri="{FF2B5EF4-FFF2-40B4-BE49-F238E27FC236}">
                <a16:creationId xmlns:a16="http://schemas.microsoft.com/office/drawing/2014/main" id="{B04C1B56-6821-EAB2-E267-6A5436F97113}"/>
              </a:ext>
            </a:extLst>
          </p:cNvPr>
          <p:cNvCxnSpPr>
            <a:cxnSpLocks/>
            <a:stCxn id="15" idx="0"/>
          </p:cNvCxnSpPr>
          <p:nvPr/>
        </p:nvCxnSpPr>
        <p:spPr>
          <a:xfrm flipV="1">
            <a:off x="5575516" y="3192057"/>
            <a:ext cx="1814917" cy="1819781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單箭頭接點 25">
            <a:extLst>
              <a:ext uri="{FF2B5EF4-FFF2-40B4-BE49-F238E27FC236}">
                <a16:creationId xmlns:a16="http://schemas.microsoft.com/office/drawing/2014/main" id="{CB0B9E32-9075-28B7-1E60-D7491AB3F256}"/>
              </a:ext>
            </a:extLst>
          </p:cNvPr>
          <p:cNvCxnSpPr>
            <a:cxnSpLocks/>
          </p:cNvCxnSpPr>
          <p:nvPr/>
        </p:nvCxnSpPr>
        <p:spPr>
          <a:xfrm flipH="1" flipV="1">
            <a:off x="2940030" y="3196595"/>
            <a:ext cx="2472575" cy="1824319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21C81AC1-1194-FAA8-2A65-720D24D3BDB9}"/>
              </a:ext>
            </a:extLst>
          </p:cNvPr>
          <p:cNvSpPr txBox="1"/>
          <p:nvPr/>
        </p:nvSpPr>
        <p:spPr>
          <a:xfrm>
            <a:off x="5192704" y="3410314"/>
            <a:ext cx="2105192" cy="830997"/>
          </a:xfrm>
          <a:prstGeom prst="rect">
            <a:avLst/>
          </a:prstGeom>
          <a:solidFill>
            <a:schemeClr val="accent4">
              <a:lumMod val="60000"/>
              <a:lumOff val="40000"/>
              <a:alpha val="41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Carrier current</a:t>
            </a:r>
          </a:p>
          <a:p>
            <a:r>
              <a:rPr lang="en-US" altLang="zh-TW" sz="24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Location report</a:t>
            </a:r>
            <a:endParaRPr lang="zh-TW" altLang="en-US" sz="240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F1ED9368-FC14-D7BF-F99C-32C26B838A4C}"/>
              </a:ext>
            </a:extLst>
          </p:cNvPr>
          <p:cNvSpPr txBox="1"/>
          <p:nvPr/>
        </p:nvSpPr>
        <p:spPr>
          <a:xfrm>
            <a:off x="2924601" y="3431730"/>
            <a:ext cx="2105192" cy="830997"/>
          </a:xfrm>
          <a:prstGeom prst="rect">
            <a:avLst/>
          </a:prstGeom>
          <a:solidFill>
            <a:schemeClr val="accent4">
              <a:lumMod val="60000"/>
              <a:lumOff val="40000"/>
              <a:alpha val="41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Carrier current</a:t>
            </a:r>
          </a:p>
          <a:p>
            <a:r>
              <a:rPr lang="en-US" altLang="zh-TW" sz="24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Location report</a:t>
            </a:r>
            <a:endParaRPr lang="zh-TW" altLang="en-US" sz="240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30" name="Picture 61">
            <a:extLst>
              <a:ext uri="{FF2B5EF4-FFF2-40B4-BE49-F238E27FC236}">
                <a16:creationId xmlns:a16="http://schemas.microsoft.com/office/drawing/2014/main" id="{0431B3F6-7B42-BE82-8451-A74C33AC46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14945" y="5105233"/>
            <a:ext cx="1265443" cy="1282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箭號: 左-右雙向 30">
            <a:extLst>
              <a:ext uri="{FF2B5EF4-FFF2-40B4-BE49-F238E27FC236}">
                <a16:creationId xmlns:a16="http://schemas.microsoft.com/office/drawing/2014/main" id="{35A008C9-3BCA-9F08-2AE2-5564ECCC26D9}"/>
              </a:ext>
            </a:extLst>
          </p:cNvPr>
          <p:cNvSpPr/>
          <p:nvPr/>
        </p:nvSpPr>
        <p:spPr>
          <a:xfrm rot="18646217">
            <a:off x="112644" y="4073817"/>
            <a:ext cx="2636867" cy="284575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矩形: 按鈕形 31">
            <a:extLst>
              <a:ext uri="{FF2B5EF4-FFF2-40B4-BE49-F238E27FC236}">
                <a16:creationId xmlns:a16="http://schemas.microsoft.com/office/drawing/2014/main" id="{9DDEF177-5A1C-F2C3-FFAD-87A7300FD6F8}"/>
              </a:ext>
            </a:extLst>
          </p:cNvPr>
          <p:cNvSpPr/>
          <p:nvPr/>
        </p:nvSpPr>
        <p:spPr>
          <a:xfrm>
            <a:off x="1081909" y="3869584"/>
            <a:ext cx="851123" cy="393143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/>
              <a:t>EAP</a:t>
            </a:r>
            <a:endParaRPr lang="zh-TW" altLang="en-US" sz="2400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BE3290F2-6325-369D-7598-BE689F8CA31E}"/>
              </a:ext>
            </a:extLst>
          </p:cNvPr>
          <p:cNvSpPr txBox="1"/>
          <p:nvPr/>
        </p:nvSpPr>
        <p:spPr>
          <a:xfrm>
            <a:off x="941107" y="4497864"/>
            <a:ext cx="2566665" cy="1938992"/>
          </a:xfrm>
          <a:prstGeom prst="rect">
            <a:avLst/>
          </a:prstGeom>
          <a:solidFill>
            <a:schemeClr val="accent4">
              <a:lumMod val="60000"/>
              <a:lumOff val="40000"/>
              <a:alpha val="41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Process command</a:t>
            </a:r>
          </a:p>
          <a:p>
            <a:r>
              <a:rPr lang="en-US" altLang="zh-TW" sz="24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Recipe data</a:t>
            </a:r>
          </a:p>
          <a:p>
            <a:r>
              <a:rPr lang="en-US" altLang="zh-TW" sz="24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Process parameter</a:t>
            </a:r>
          </a:p>
          <a:p>
            <a:r>
              <a:rPr lang="en-US" altLang="zh-TW" sz="2400" b="1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EQ and Port Status</a:t>
            </a:r>
          </a:p>
          <a:p>
            <a:r>
              <a:rPr lang="en-US" altLang="zh-TW" sz="24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WIP Information</a:t>
            </a:r>
            <a:endParaRPr lang="zh-TW" altLang="en-US" sz="240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8545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613CAB0-A5E4-6A7D-FBFC-DDDCC69F7B5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4805" y="504782"/>
            <a:ext cx="10515600" cy="737895"/>
          </a:xfrm>
          <a:prstGeom prst="rect">
            <a:avLst/>
          </a:prstGeom>
        </p:spPr>
        <p:txBody>
          <a:bodyPr/>
          <a:lstStyle/>
          <a:p>
            <a:r>
              <a:rPr lang="en-US" altLang="zh-TW" sz="4800" dirty="0">
                <a:solidFill>
                  <a:schemeClr val="bg1"/>
                </a:solidFill>
              </a:rPr>
              <a:t>What is Dispatcher</a:t>
            </a:r>
            <a:endParaRPr lang="zh-TW" altLang="en-US" sz="4800" dirty="0">
              <a:solidFill>
                <a:schemeClr val="bg1"/>
              </a:solidFill>
            </a:endParaRPr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DE7E63E-78A0-B54A-ED50-D909CD8C22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7CC8A94D-CA22-4734-ECA9-BC6751D7261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06581" y="1333500"/>
            <a:ext cx="9578837" cy="5019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992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標題 1">
            <a:extLst>
              <a:ext uri="{FF2B5EF4-FFF2-40B4-BE49-F238E27FC236}">
                <a16:creationId xmlns:a16="http://schemas.microsoft.com/office/drawing/2014/main" id="{D613CAB0-A5E4-6A7D-FBFC-DDDCC69F7B5A}"/>
              </a:ext>
            </a:extLst>
          </p:cNvPr>
          <p:cNvSpPr txBox="1">
            <a:spLocks/>
          </p:cNvSpPr>
          <p:nvPr/>
        </p:nvSpPr>
        <p:spPr>
          <a:xfrm>
            <a:off x="154805" y="504782"/>
            <a:ext cx="10515600" cy="7378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4800" dirty="0">
                <a:solidFill>
                  <a:schemeClr val="bg1"/>
                </a:solidFill>
              </a:rPr>
              <a:t>DCS Hardware structure</a:t>
            </a:r>
            <a:endParaRPr lang="zh-TW" altLang="en-US" sz="4800" dirty="0">
              <a:solidFill>
                <a:schemeClr val="bg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5015879" y="1875690"/>
            <a:ext cx="1179576" cy="46018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MES</a:t>
            </a:r>
            <a:endParaRPr lang="zh-TW" altLang="en-US" dirty="0"/>
          </a:p>
        </p:txBody>
      </p:sp>
      <p:sp>
        <p:nvSpPr>
          <p:cNvPr id="7" name="圓角矩形 6"/>
          <p:cNvSpPr/>
          <p:nvPr/>
        </p:nvSpPr>
        <p:spPr>
          <a:xfrm>
            <a:off x="549958" y="2752975"/>
            <a:ext cx="10111419" cy="219536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Network Lan</a:t>
            </a:r>
            <a:endParaRPr lang="zh-TW" altLang="en-US" dirty="0"/>
          </a:p>
        </p:txBody>
      </p:sp>
      <p:sp>
        <p:nvSpPr>
          <p:cNvPr id="8" name="矩形 7"/>
          <p:cNvSpPr/>
          <p:nvPr/>
        </p:nvSpPr>
        <p:spPr>
          <a:xfrm>
            <a:off x="1962064" y="3462302"/>
            <a:ext cx="1188720" cy="914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DCS </a:t>
            </a:r>
          </a:p>
          <a:p>
            <a:pPr algn="ctr"/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 Server</a:t>
            </a:r>
            <a:endParaRPr lang="zh-TW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矩形 8"/>
          <p:cNvSpPr/>
          <p:nvPr/>
        </p:nvSpPr>
        <p:spPr>
          <a:xfrm>
            <a:off x="4457445" y="3487147"/>
            <a:ext cx="1188720" cy="914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DCS </a:t>
            </a:r>
          </a:p>
          <a:p>
            <a:pPr algn="ctr"/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DB Server</a:t>
            </a:r>
            <a:endParaRPr lang="zh-TW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49959" y="3462302"/>
            <a:ext cx="1188720" cy="914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DCS </a:t>
            </a:r>
          </a:p>
          <a:p>
            <a:pPr algn="ctr"/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Storage</a:t>
            </a:r>
          </a:p>
          <a:p>
            <a:pPr algn="ctr"/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Server </a:t>
            </a:r>
            <a:endParaRPr lang="zh-TW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090001" y="3478200"/>
            <a:ext cx="3461648" cy="914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Report/ Test/Develop/ Simulation Server</a:t>
            </a:r>
            <a:endParaRPr lang="zh-TW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4" name="直線接點 13"/>
          <p:cNvCxnSpPr>
            <a:stCxn id="5" idx="2"/>
            <a:endCxn id="7" idx="0"/>
          </p:cNvCxnSpPr>
          <p:nvPr/>
        </p:nvCxnSpPr>
        <p:spPr>
          <a:xfrm>
            <a:off x="5605667" y="2335876"/>
            <a:ext cx="1" cy="417099"/>
          </a:xfrm>
          <a:prstGeom prst="lin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/>
          <p:cNvCxnSpPr>
            <a:endCxn id="9" idx="0"/>
          </p:cNvCxnSpPr>
          <p:nvPr/>
        </p:nvCxnSpPr>
        <p:spPr>
          <a:xfrm flipH="1">
            <a:off x="5051805" y="3342014"/>
            <a:ext cx="430412" cy="145133"/>
          </a:xfrm>
          <a:prstGeom prst="lin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>
            <a:stCxn id="8" idx="0"/>
          </p:cNvCxnSpPr>
          <p:nvPr/>
        </p:nvCxnSpPr>
        <p:spPr>
          <a:xfrm flipV="1">
            <a:off x="2556424" y="3317169"/>
            <a:ext cx="1943744" cy="145133"/>
          </a:xfrm>
          <a:prstGeom prst="lin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>
            <a:endCxn id="10" idx="0"/>
          </p:cNvCxnSpPr>
          <p:nvPr/>
        </p:nvCxnSpPr>
        <p:spPr>
          <a:xfrm flipH="1">
            <a:off x="1144319" y="3317169"/>
            <a:ext cx="3355849" cy="145133"/>
          </a:xfrm>
          <a:prstGeom prst="lin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>
            <a:endCxn id="11" idx="0"/>
          </p:cNvCxnSpPr>
          <p:nvPr/>
        </p:nvCxnSpPr>
        <p:spPr>
          <a:xfrm>
            <a:off x="6601442" y="3333067"/>
            <a:ext cx="2219383" cy="145133"/>
          </a:xfrm>
          <a:prstGeom prst="lin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圖片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5764" y="4474652"/>
            <a:ext cx="1250121" cy="1250121"/>
          </a:xfrm>
          <a:prstGeom prst="rect">
            <a:avLst/>
          </a:prstGeom>
        </p:spPr>
      </p:pic>
      <p:pic>
        <p:nvPicPr>
          <p:cNvPr id="29" name="圖片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7433" y="4435673"/>
            <a:ext cx="932509" cy="1231616"/>
          </a:xfrm>
          <a:prstGeom prst="rect">
            <a:avLst/>
          </a:prstGeom>
        </p:spPr>
      </p:pic>
      <p:pic>
        <p:nvPicPr>
          <p:cNvPr id="30" name="圖片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2672" y="4455564"/>
            <a:ext cx="932509" cy="1231616"/>
          </a:xfrm>
          <a:prstGeom prst="rect">
            <a:avLst/>
          </a:prstGeom>
        </p:spPr>
      </p:pic>
      <p:pic>
        <p:nvPicPr>
          <p:cNvPr id="31" name="圖片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064" y="4376702"/>
            <a:ext cx="932509" cy="1231616"/>
          </a:xfrm>
          <a:prstGeom prst="rect">
            <a:avLst/>
          </a:prstGeom>
        </p:spPr>
      </p:pic>
      <p:cxnSp>
        <p:nvCxnSpPr>
          <p:cNvPr id="34" name="直線接點 33"/>
          <p:cNvCxnSpPr>
            <a:stCxn id="5" idx="2"/>
            <a:endCxn id="7" idx="0"/>
          </p:cNvCxnSpPr>
          <p:nvPr/>
        </p:nvCxnSpPr>
        <p:spPr>
          <a:xfrm>
            <a:off x="5605667" y="2335876"/>
            <a:ext cx="1" cy="417099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接點 35"/>
          <p:cNvCxnSpPr>
            <a:stCxn id="7" idx="2"/>
          </p:cNvCxnSpPr>
          <p:nvPr/>
        </p:nvCxnSpPr>
        <p:spPr>
          <a:xfrm flipH="1">
            <a:off x="1144320" y="2972511"/>
            <a:ext cx="4461348" cy="489791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接點 39"/>
          <p:cNvCxnSpPr>
            <a:stCxn id="7" idx="2"/>
            <a:endCxn id="11" idx="0"/>
          </p:cNvCxnSpPr>
          <p:nvPr/>
        </p:nvCxnSpPr>
        <p:spPr>
          <a:xfrm>
            <a:off x="5605668" y="2972511"/>
            <a:ext cx="3215157" cy="505689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/>
          <p:cNvCxnSpPr>
            <a:stCxn id="9" idx="0"/>
            <a:endCxn id="7" idx="2"/>
          </p:cNvCxnSpPr>
          <p:nvPr/>
        </p:nvCxnSpPr>
        <p:spPr>
          <a:xfrm flipV="1">
            <a:off x="5051805" y="2972511"/>
            <a:ext cx="553863" cy="514636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/>
          <p:cNvCxnSpPr>
            <a:endCxn id="7" idx="2"/>
          </p:cNvCxnSpPr>
          <p:nvPr/>
        </p:nvCxnSpPr>
        <p:spPr>
          <a:xfrm flipV="1">
            <a:off x="2556423" y="2972511"/>
            <a:ext cx="3049245" cy="489792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矩形 49"/>
          <p:cNvSpPr/>
          <p:nvPr/>
        </p:nvSpPr>
        <p:spPr>
          <a:xfrm>
            <a:off x="1857551" y="3389735"/>
            <a:ext cx="2532625" cy="2319140"/>
          </a:xfrm>
          <a:prstGeom prst="rect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3" name="文字方塊 52"/>
          <p:cNvSpPr txBox="1"/>
          <p:nvPr/>
        </p:nvSpPr>
        <p:spPr>
          <a:xfrm>
            <a:off x="10859367" y="5339543"/>
            <a:ext cx="1166666" cy="369332"/>
          </a:xfrm>
          <a:prstGeom prst="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txBody>
          <a:bodyPr wrap="none" rtlCol="0">
            <a:spAutoFit/>
          </a:bodyPr>
          <a:lstStyle/>
          <a:p>
            <a:r>
              <a:rPr lang="en-US" altLang="zh-TW" dirty="0"/>
              <a:t>Must have</a:t>
            </a:r>
          </a:p>
        </p:txBody>
      </p:sp>
      <p:sp>
        <p:nvSpPr>
          <p:cNvPr id="54" name="矩形 53"/>
          <p:cNvSpPr/>
          <p:nvPr/>
        </p:nvSpPr>
        <p:spPr>
          <a:xfrm>
            <a:off x="7044281" y="3389735"/>
            <a:ext cx="3617096" cy="2319140"/>
          </a:xfrm>
          <a:prstGeom prst="rect">
            <a:avLst/>
          </a:prstGeom>
          <a:noFill/>
          <a:ln w="57150"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5" name="矩形 54"/>
          <p:cNvSpPr/>
          <p:nvPr/>
        </p:nvSpPr>
        <p:spPr>
          <a:xfrm>
            <a:off x="487930" y="3389735"/>
            <a:ext cx="1276144" cy="2319140"/>
          </a:xfrm>
          <a:prstGeom prst="rect">
            <a:avLst/>
          </a:prstGeom>
          <a:noFill/>
          <a:ln w="57150"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6" name="矩形 55"/>
          <p:cNvSpPr/>
          <p:nvPr/>
        </p:nvSpPr>
        <p:spPr>
          <a:xfrm>
            <a:off x="10859367" y="5879592"/>
            <a:ext cx="1166666" cy="349276"/>
          </a:xfrm>
          <a:prstGeom prst="rect">
            <a:avLst/>
          </a:prstGeom>
          <a:noFill/>
          <a:ln w="57150"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Option</a:t>
            </a:r>
            <a:endParaRPr lang="zh-TW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4393424" y="3398682"/>
            <a:ext cx="2532625" cy="2319140"/>
          </a:xfrm>
          <a:prstGeom prst="rect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6" name="矩形 65"/>
          <p:cNvSpPr/>
          <p:nvPr/>
        </p:nvSpPr>
        <p:spPr>
          <a:xfrm>
            <a:off x="3226792" y="3478200"/>
            <a:ext cx="1126377" cy="915887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DCS </a:t>
            </a:r>
          </a:p>
          <a:p>
            <a:pPr algn="ctr"/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 Server</a:t>
            </a:r>
            <a:endParaRPr lang="zh-TW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5715197" y="3510523"/>
            <a:ext cx="1188720" cy="914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DCS </a:t>
            </a:r>
          </a:p>
          <a:p>
            <a:pPr algn="ctr"/>
            <a:r>
              <a:rPr lang="en-US" altLang="zh-TW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DB Server</a:t>
            </a:r>
            <a:endParaRPr lang="zh-TW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69" name="圖片 6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9534" y="4435673"/>
            <a:ext cx="932509" cy="1231616"/>
          </a:xfrm>
          <a:prstGeom prst="rect">
            <a:avLst/>
          </a:prstGeom>
        </p:spPr>
      </p:pic>
      <p:pic>
        <p:nvPicPr>
          <p:cNvPr id="70" name="圖片 6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6259" y="4435673"/>
            <a:ext cx="932509" cy="1231616"/>
          </a:xfrm>
          <a:prstGeom prst="rect">
            <a:avLst/>
          </a:prstGeom>
        </p:spPr>
      </p:pic>
      <p:cxnSp>
        <p:nvCxnSpPr>
          <p:cNvPr id="72" name="直線單箭頭接點 71"/>
          <p:cNvCxnSpPr>
            <a:stCxn id="29" idx="3"/>
            <a:endCxn id="69" idx="1"/>
          </p:cNvCxnSpPr>
          <p:nvPr/>
        </p:nvCxnSpPr>
        <p:spPr>
          <a:xfrm>
            <a:off x="2979942" y="5051481"/>
            <a:ext cx="409592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文字方塊 74"/>
          <p:cNvSpPr txBox="1"/>
          <p:nvPr/>
        </p:nvSpPr>
        <p:spPr>
          <a:xfrm>
            <a:off x="2960795" y="4676520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HA</a:t>
            </a:r>
            <a:endParaRPr lang="zh-TW" altLang="en-US" dirty="0"/>
          </a:p>
        </p:txBody>
      </p:sp>
      <p:cxnSp>
        <p:nvCxnSpPr>
          <p:cNvPr id="76" name="直線單箭頭接點 75"/>
          <p:cNvCxnSpPr/>
          <p:nvPr/>
        </p:nvCxnSpPr>
        <p:spPr>
          <a:xfrm>
            <a:off x="5530608" y="5077001"/>
            <a:ext cx="409592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文字方塊 76"/>
          <p:cNvSpPr txBox="1"/>
          <p:nvPr/>
        </p:nvSpPr>
        <p:spPr>
          <a:xfrm>
            <a:off x="5511461" y="4702040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HA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19245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 dirty="0"/>
              <a:t>DCS Server Basic Requirement</a:t>
            </a:r>
            <a:endParaRPr lang="zh-TW" altLang="en-US" sz="40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2"/>
          <a:srcRect t="5418"/>
          <a:stretch/>
        </p:blipFill>
        <p:spPr>
          <a:xfrm>
            <a:off x="1743133" y="1649690"/>
            <a:ext cx="8367595" cy="4751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783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 dirty="0"/>
              <a:t>DCS Server Application - Must</a:t>
            </a:r>
            <a:endParaRPr lang="zh-TW" altLang="en-US" sz="4000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1169987" y="1946277"/>
            <a:ext cx="9519033" cy="450691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dirty="0"/>
              <a:t>AP Server</a:t>
            </a:r>
          </a:p>
          <a:p>
            <a:pPr lvl="1">
              <a:defRPr/>
            </a:pPr>
            <a:r>
              <a:rPr lang="en-US" altLang="zh-TW" dirty="0"/>
              <a:t>OS: </a:t>
            </a:r>
            <a:r>
              <a:rPr lang="en-US" altLang="zh-TW" dirty="0" err="1"/>
              <a:t>RedHat</a:t>
            </a:r>
            <a:r>
              <a:rPr lang="en-US" altLang="zh-TW" dirty="0"/>
              <a:t> Enterprise Linux</a:t>
            </a:r>
          </a:p>
          <a:p>
            <a:pPr lvl="1">
              <a:defRPr/>
            </a:pPr>
            <a:r>
              <a:rPr lang="en-US" altLang="zh-TW" dirty="0"/>
              <a:t>App: DCS Server, MES Adaptor, Web Server</a:t>
            </a:r>
          </a:p>
          <a:p>
            <a:pPr>
              <a:defRPr/>
            </a:pPr>
            <a:r>
              <a:rPr lang="en-US" altLang="zh-TW" dirty="0"/>
              <a:t>DB Server</a:t>
            </a:r>
          </a:p>
          <a:p>
            <a:pPr lvl="1">
              <a:defRPr/>
            </a:pPr>
            <a:r>
              <a:rPr lang="en-US" altLang="zh-TW" dirty="0"/>
              <a:t>App: Oracle license (</a:t>
            </a:r>
            <a:r>
              <a:rPr lang="zh-TW" altLang="en-US" dirty="0"/>
              <a:t> </a:t>
            </a:r>
            <a:r>
              <a:rPr lang="en-US" altLang="zh-TW" dirty="0"/>
              <a:t>Version: 11g,12c,19c)</a:t>
            </a:r>
            <a:r>
              <a:rPr lang="en-US" altLang="zh-TW" dirty="0">
                <a:solidFill>
                  <a:srgbClr val="FF0000"/>
                </a:solidFill>
              </a:rPr>
              <a:t>(Customer provide)</a:t>
            </a:r>
          </a:p>
          <a:p>
            <a:pPr lvl="1">
              <a:defRPr/>
            </a:pPr>
            <a:r>
              <a:rPr lang="en-US" altLang="zh-TW" dirty="0"/>
              <a:t>JCC DB Server</a:t>
            </a:r>
          </a:p>
          <a:p>
            <a:pPr lvl="1">
              <a:defRPr/>
            </a:pPr>
            <a:endParaRPr lang="en-US" altLang="zh-TW" dirty="0"/>
          </a:p>
          <a:p>
            <a:pPr>
              <a:defRPr/>
            </a:pPr>
            <a:endParaRPr lang="en-US" altLang="zh-TW" dirty="0"/>
          </a:p>
          <a:p>
            <a:pPr>
              <a:defRPr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63870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 dirty="0"/>
              <a:t>DCS Server Application - Option</a:t>
            </a:r>
            <a:endParaRPr lang="zh-TW" altLang="en-US" sz="4000" dirty="0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1215708" y="1415923"/>
            <a:ext cx="7772400" cy="47958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dirty="0"/>
              <a:t>Develop / Test Server</a:t>
            </a:r>
          </a:p>
          <a:p>
            <a:pPr lvl="1">
              <a:defRPr/>
            </a:pPr>
            <a:r>
              <a:rPr lang="en-US" altLang="zh-TW" dirty="0"/>
              <a:t>OS: </a:t>
            </a:r>
            <a:r>
              <a:rPr lang="en-US" altLang="zh-TW" dirty="0" err="1"/>
              <a:t>RedHat</a:t>
            </a:r>
            <a:r>
              <a:rPr lang="en-US" altLang="zh-TW" dirty="0"/>
              <a:t> Enterprise Linux </a:t>
            </a:r>
            <a:r>
              <a:rPr lang="en-US" altLang="zh-TW" dirty="0">
                <a:solidFill>
                  <a:srgbClr val="FF0000"/>
                </a:solidFill>
              </a:rPr>
              <a:t>(Customer provide)</a:t>
            </a:r>
            <a:endParaRPr lang="en-US" altLang="zh-TW" dirty="0"/>
          </a:p>
          <a:p>
            <a:pPr lvl="1">
              <a:defRPr/>
            </a:pPr>
            <a:r>
              <a:rPr lang="en-US" altLang="zh-TW" dirty="0"/>
              <a:t>App: DCS Server, AMHS Driver, MES Adaptor, Process Manager, DB Server, Database</a:t>
            </a:r>
          </a:p>
          <a:p>
            <a:pPr>
              <a:defRPr/>
            </a:pPr>
            <a:r>
              <a:rPr lang="en-US" altLang="zh-TW" dirty="0"/>
              <a:t>Simulation Server</a:t>
            </a:r>
          </a:p>
          <a:p>
            <a:pPr lvl="1">
              <a:defRPr/>
            </a:pPr>
            <a:r>
              <a:rPr lang="en-US" altLang="zh-TW" dirty="0"/>
              <a:t>OS: Windows </a:t>
            </a:r>
          </a:p>
          <a:p>
            <a:pPr lvl="1">
              <a:defRPr/>
            </a:pPr>
            <a:r>
              <a:rPr lang="en-US" altLang="zh-TW" dirty="0"/>
              <a:t>App: AMHS Emulator, MES Emulator</a:t>
            </a:r>
          </a:p>
          <a:p>
            <a:pPr>
              <a:defRPr/>
            </a:pPr>
            <a:r>
              <a:rPr lang="en-US" altLang="zh-TW" dirty="0"/>
              <a:t>Develop Laptop</a:t>
            </a:r>
          </a:p>
          <a:p>
            <a:pPr lvl="1">
              <a:defRPr/>
            </a:pPr>
            <a:r>
              <a:rPr lang="en-US" altLang="zh-TW" dirty="0"/>
              <a:t>OS: Windows 10 Professional</a:t>
            </a:r>
          </a:p>
          <a:p>
            <a:pPr lvl="1">
              <a:defRPr/>
            </a:pPr>
            <a:r>
              <a:rPr lang="en-US" altLang="zh-TW" dirty="0"/>
              <a:t>App: Visual Studio 2019, </a:t>
            </a:r>
            <a:r>
              <a:rPr lang="en-US" altLang="zh-TW" dirty="0" err="1"/>
              <a:t>PuTTY</a:t>
            </a:r>
            <a:r>
              <a:rPr lang="en-US" altLang="zh-TW" dirty="0"/>
              <a:t>, FileZilla FTP Client, Notepad++</a:t>
            </a:r>
          </a:p>
          <a:p>
            <a:pPr>
              <a:defRPr/>
            </a:pPr>
            <a:endParaRPr lang="en-US" altLang="zh-TW" dirty="0"/>
          </a:p>
          <a:p>
            <a:pPr lvl="1">
              <a:defRPr/>
            </a:pPr>
            <a:endParaRPr lang="en-US" altLang="zh-TW" dirty="0"/>
          </a:p>
          <a:p>
            <a:pPr>
              <a:defRPr/>
            </a:pPr>
            <a:endParaRPr lang="en-US" altLang="zh-TW" dirty="0"/>
          </a:p>
          <a:p>
            <a:pPr>
              <a:defRPr/>
            </a:pPr>
            <a:endParaRPr lang="zh-TW" altLang="en-US" dirty="0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6857556" y="3299587"/>
            <a:ext cx="7772400" cy="4114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888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id="{3AD96094-5360-B7CE-2C10-94B967305F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zh-TW" altLang="en-US" dirty="0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5A0307A0-321C-3AFD-ACAC-9C440C469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224951"/>
              </p:ext>
            </p:extLst>
          </p:nvPr>
        </p:nvGraphicFramePr>
        <p:xfrm>
          <a:off x="165099" y="228600"/>
          <a:ext cx="11861801" cy="60568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481">
                  <a:extLst>
                    <a:ext uri="{9D8B030D-6E8A-4147-A177-3AD203B41FA5}">
                      <a16:colId xmlns:a16="http://schemas.microsoft.com/office/drawing/2014/main" val="3675621608"/>
                    </a:ext>
                  </a:extLst>
                </a:gridCol>
                <a:gridCol w="928229">
                  <a:extLst>
                    <a:ext uri="{9D8B030D-6E8A-4147-A177-3AD203B41FA5}">
                      <a16:colId xmlns:a16="http://schemas.microsoft.com/office/drawing/2014/main" val="1222348268"/>
                    </a:ext>
                  </a:extLst>
                </a:gridCol>
                <a:gridCol w="6956837">
                  <a:extLst>
                    <a:ext uri="{9D8B030D-6E8A-4147-A177-3AD203B41FA5}">
                      <a16:colId xmlns:a16="http://schemas.microsoft.com/office/drawing/2014/main" val="666750029"/>
                    </a:ext>
                  </a:extLst>
                </a:gridCol>
                <a:gridCol w="3400254">
                  <a:extLst>
                    <a:ext uri="{9D8B030D-6E8A-4147-A177-3AD203B41FA5}">
                      <a16:colId xmlns:a16="http://schemas.microsoft.com/office/drawing/2014/main" val="3148477002"/>
                    </a:ext>
                  </a:extLst>
                </a:gridCol>
              </a:tblGrid>
              <a:tr h="27813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</a:rPr>
                        <a:t>DCS Function Module List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496337"/>
                  </a:ext>
                </a:extLst>
              </a:tr>
              <a:tr h="2781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effectLst/>
                        </a:rPr>
                        <a:t>No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</a:rPr>
                        <a:t>Type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effectLst/>
                        </a:rPr>
                        <a:t>Function Module Description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effectLst/>
                        </a:rPr>
                        <a:t>Note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3371546"/>
                  </a:ext>
                </a:extLst>
              </a:tr>
              <a:tr h="27813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 dirty="0">
                          <a:effectLst/>
                        </a:rPr>
                        <a:t>1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Basic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select best WIP for Load-Request Port</a:t>
                      </a:r>
                      <a:br>
                        <a:rPr lang="en-US" sz="2400" u="none" strike="noStrike" dirty="0">
                          <a:effectLst/>
                        </a:rPr>
                      </a:br>
                      <a:r>
                        <a:rPr lang="en-US" sz="2400" u="none" strike="noStrike" dirty="0">
                          <a:effectLst/>
                        </a:rPr>
                        <a:t>(For Priority Main rule and Sub Rule)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>
                          <a:effectLst/>
                        </a:rPr>
                        <a:t>　</a:t>
                      </a:r>
                      <a:endParaRPr lang="zh-TW" alt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032109"/>
                  </a:ext>
                </a:extLst>
              </a:tr>
              <a:tr h="27813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2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Basic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Dispatch by EQ Group or direction EQ</a:t>
                      </a:r>
                      <a:br>
                        <a:rPr lang="en-US" sz="2400" u="none" strike="noStrike" dirty="0">
                          <a:effectLst/>
                        </a:rPr>
                      </a:br>
                      <a:r>
                        <a:rPr lang="en-US" sz="2400" u="none" strike="noStrike" dirty="0">
                          <a:effectLst/>
                        </a:rPr>
                        <a:t>(EQ Group setting table attend with DCS)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>
                          <a:effectLst/>
                        </a:rPr>
                        <a:t>　</a:t>
                      </a:r>
                      <a:endParaRPr lang="zh-TW" alt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913858"/>
                  </a:ext>
                </a:extLst>
              </a:tr>
              <a:tr h="27813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3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Basic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 dirty="0">
                          <a:effectLst/>
                        </a:rPr>
                        <a:t>提高</a:t>
                      </a:r>
                      <a:r>
                        <a:rPr lang="en-US" sz="2400" u="none" strike="noStrike" dirty="0">
                          <a:effectLst/>
                        </a:rPr>
                        <a:t>WIP</a:t>
                      </a:r>
                      <a:r>
                        <a:rPr lang="zh-TW" altLang="en-US" sz="2400" u="none" strike="noStrike" dirty="0">
                          <a:effectLst/>
                        </a:rPr>
                        <a:t>直送率</a:t>
                      </a:r>
                      <a:r>
                        <a:rPr lang="en-US" altLang="zh-TW" sz="2400" u="none" strike="noStrike" dirty="0">
                          <a:effectLst/>
                        </a:rPr>
                        <a:t>(</a:t>
                      </a:r>
                      <a:r>
                        <a:rPr lang="en-US" sz="2400" u="none" strike="noStrike" dirty="0">
                          <a:effectLst/>
                        </a:rPr>
                        <a:t>EQ Port Unload-Request WIP, </a:t>
                      </a:r>
                      <a:r>
                        <a:rPr lang="zh-TW" altLang="en-US" sz="2400" u="none" strike="noStrike" dirty="0">
                          <a:effectLst/>
                        </a:rPr>
                        <a:t>直送下醫製程</a:t>
                      </a:r>
                      <a:r>
                        <a:rPr lang="en-US" sz="2400" u="none" strike="noStrike" dirty="0">
                          <a:effectLst/>
                        </a:rPr>
                        <a:t>EQ Port, </a:t>
                      </a:r>
                      <a:r>
                        <a:rPr lang="zh-TW" altLang="en-US" sz="2400" u="none" strike="noStrike" dirty="0">
                          <a:effectLst/>
                        </a:rPr>
                        <a:t>提高搬送效能與產量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>
                          <a:effectLst/>
                        </a:rPr>
                        <a:t>　</a:t>
                      </a:r>
                      <a:endParaRPr lang="zh-TW" alt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213932"/>
                  </a:ext>
                </a:extLst>
              </a:tr>
              <a:tr h="27813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4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Basic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Select best WIP by Main rule + </a:t>
                      </a:r>
                      <a:r>
                        <a:rPr lang="zh-TW" altLang="en-US" sz="2400" u="none" strike="noStrike" dirty="0">
                          <a:effectLst/>
                        </a:rPr>
                        <a:t>數個</a:t>
                      </a:r>
                      <a:r>
                        <a:rPr lang="en-US" sz="2400" u="none" strike="noStrike" dirty="0">
                          <a:effectLst/>
                        </a:rPr>
                        <a:t>User</a:t>
                      </a:r>
                      <a:r>
                        <a:rPr lang="zh-TW" altLang="en-US" sz="2400" u="none" strike="noStrike" dirty="0">
                          <a:effectLst/>
                        </a:rPr>
                        <a:t>設定的</a:t>
                      </a:r>
                      <a:r>
                        <a:rPr lang="en-US" sz="2400" u="none" strike="noStrike" dirty="0">
                          <a:effectLst/>
                        </a:rPr>
                        <a:t>Sub Rule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 dirty="0">
                          <a:effectLst/>
                        </a:rPr>
                        <a:t>　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562685"/>
                  </a:ext>
                </a:extLst>
              </a:tr>
              <a:tr h="27813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5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Basic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Double Check </a:t>
                      </a:r>
                      <a:r>
                        <a:rPr lang="zh-TW" altLang="en-US" sz="2400" u="none" strike="noStrike" dirty="0">
                          <a:effectLst/>
                        </a:rPr>
                        <a:t>派送</a:t>
                      </a:r>
                      <a:r>
                        <a:rPr lang="en-US" sz="2400" u="none" strike="noStrike" dirty="0">
                          <a:effectLst/>
                        </a:rPr>
                        <a:t>EQ </a:t>
                      </a:r>
                      <a:r>
                        <a:rPr lang="zh-TW" altLang="en-US" sz="2400" u="none" strike="noStrike" dirty="0">
                          <a:effectLst/>
                        </a:rPr>
                        <a:t>是否有此</a:t>
                      </a:r>
                      <a:r>
                        <a:rPr lang="en-US" sz="2400" u="none" strike="noStrike" dirty="0">
                          <a:effectLst/>
                        </a:rPr>
                        <a:t>WIP</a:t>
                      </a:r>
                      <a:r>
                        <a:rPr lang="zh-TW" altLang="en-US" sz="2400" u="none" strike="noStrike" dirty="0">
                          <a:effectLst/>
                        </a:rPr>
                        <a:t>的</a:t>
                      </a:r>
                      <a:r>
                        <a:rPr lang="en-US" sz="2400" u="none" strike="noStrike" dirty="0">
                          <a:effectLst/>
                        </a:rPr>
                        <a:t>Process data and Recipe?</a:t>
                      </a:r>
                      <a:br>
                        <a:rPr lang="en-US" sz="2400" u="none" strike="noStrike" dirty="0">
                          <a:effectLst/>
                        </a:rPr>
                      </a:br>
                      <a:r>
                        <a:rPr lang="en-US" sz="2400" u="none" strike="noStrike" dirty="0">
                          <a:effectLst/>
                        </a:rPr>
                        <a:t>(</a:t>
                      </a:r>
                      <a:r>
                        <a:rPr lang="zh-TW" altLang="en-US" sz="2400" u="none" strike="noStrike" dirty="0">
                          <a:effectLst/>
                        </a:rPr>
                        <a:t>若沒有可通知</a:t>
                      </a:r>
                      <a:r>
                        <a:rPr lang="en-US" sz="2400" u="none" strike="noStrike" dirty="0">
                          <a:effectLst/>
                        </a:rPr>
                        <a:t>MES</a:t>
                      </a:r>
                      <a:r>
                        <a:rPr lang="zh-TW" altLang="en-US" sz="2400" u="none" strike="noStrike" dirty="0">
                          <a:effectLst/>
                        </a:rPr>
                        <a:t>下載</a:t>
                      </a:r>
                      <a:r>
                        <a:rPr lang="en-US" altLang="zh-TW" sz="2400" u="none" strike="noStrike" dirty="0">
                          <a:effectLst/>
                        </a:rPr>
                        <a:t>, </a:t>
                      </a:r>
                      <a:r>
                        <a:rPr lang="zh-TW" altLang="en-US" sz="2400" u="none" strike="noStrike" dirty="0">
                          <a:effectLst/>
                        </a:rPr>
                        <a:t>或是改派其他</a:t>
                      </a:r>
                      <a:r>
                        <a:rPr lang="en-US" sz="2400" u="none" strike="noStrike" dirty="0">
                          <a:effectLst/>
                        </a:rPr>
                        <a:t>EQ)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 dirty="0">
                          <a:effectLst/>
                        </a:rPr>
                        <a:t>　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743529"/>
                  </a:ext>
                </a:extLst>
              </a:tr>
              <a:tr h="27813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u="none" strike="noStrike">
                          <a:effectLst/>
                        </a:rPr>
                        <a:t>6</a:t>
                      </a:r>
                      <a:endParaRPr lang="en-US" altLang="zh-TW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Basic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DCS Component</a:t>
                      </a:r>
                      <a:r>
                        <a:rPr lang="zh-TW" altLang="en-US" sz="2400" u="none" strike="noStrike" dirty="0">
                          <a:effectLst/>
                        </a:rPr>
                        <a:t>中有包含</a:t>
                      </a:r>
                      <a:r>
                        <a:rPr lang="en-US" sz="2400" u="none" strike="noStrike" dirty="0">
                          <a:effectLst/>
                        </a:rPr>
                        <a:t>EQ Port Remote I/O</a:t>
                      </a:r>
                      <a:r>
                        <a:rPr lang="zh-TW" altLang="en-US" sz="2400" u="none" strike="noStrike" dirty="0">
                          <a:effectLst/>
                        </a:rPr>
                        <a:t>模組</a:t>
                      </a:r>
                      <a:r>
                        <a:rPr lang="en-US" altLang="zh-TW" sz="2400" u="none" strike="noStrike" dirty="0">
                          <a:effectLst/>
                        </a:rPr>
                        <a:t>, </a:t>
                      </a:r>
                      <a:r>
                        <a:rPr lang="zh-TW" altLang="en-US" sz="2400" u="none" strike="noStrike" dirty="0">
                          <a:effectLst/>
                        </a:rPr>
                        <a:t>將來客戶連通各設備</a:t>
                      </a:r>
                      <a:r>
                        <a:rPr lang="en-US" sz="2400" u="none" strike="noStrike" dirty="0">
                          <a:effectLst/>
                        </a:rPr>
                        <a:t>Remote I/O</a:t>
                      </a:r>
                      <a:r>
                        <a:rPr lang="zh-TW" altLang="en-US" sz="2400" u="none" strike="noStrike" dirty="0">
                          <a:effectLst/>
                        </a:rPr>
                        <a:t>後</a:t>
                      </a:r>
                      <a:r>
                        <a:rPr lang="en-US" altLang="zh-TW" sz="2400" u="none" strike="noStrike" dirty="0">
                          <a:effectLst/>
                        </a:rPr>
                        <a:t>, </a:t>
                      </a:r>
                      <a:r>
                        <a:rPr lang="zh-TW" altLang="en-US" sz="2400" u="none" strike="noStrike" dirty="0">
                          <a:effectLst/>
                        </a:rPr>
                        <a:t>可望將</a:t>
                      </a:r>
                      <a:r>
                        <a:rPr lang="en-US" sz="2400" u="none" strike="noStrike" dirty="0">
                          <a:effectLst/>
                        </a:rPr>
                        <a:t>AMHS</a:t>
                      </a:r>
                      <a:r>
                        <a:rPr lang="zh-TW" altLang="en-US" sz="2400" u="none" strike="noStrike" dirty="0">
                          <a:effectLst/>
                        </a:rPr>
                        <a:t>搬送正確率提高到</a:t>
                      </a:r>
                      <a:r>
                        <a:rPr lang="en-US" altLang="zh-TW" sz="2400" u="none" strike="noStrike" dirty="0">
                          <a:effectLst/>
                        </a:rPr>
                        <a:t>98%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400" u="none" strike="noStrike" dirty="0">
                          <a:effectLst/>
                        </a:rPr>
                        <a:t>　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721" marR="2721" marT="27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313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603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6200</TotalTime>
  <Words>1451</Words>
  <Application>Microsoft Office PowerPoint</Application>
  <PresentationFormat>寬螢幕</PresentationFormat>
  <Paragraphs>265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4" baseType="lpstr">
      <vt:lpstr>Microsoft JhengHei UI</vt:lpstr>
      <vt:lpstr>Microsoft YaHei UI</vt:lpstr>
      <vt:lpstr>微軟正黑體</vt:lpstr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  <vt:lpstr>PowerPoint 簡報</vt:lpstr>
      <vt:lpstr>DCS with Amkor MES (Data follow)</vt:lpstr>
      <vt:lpstr>What is Dispatcher</vt:lpstr>
      <vt:lpstr>PowerPoint 簡報</vt:lpstr>
      <vt:lpstr>DCS Server Basic Requirement</vt:lpstr>
      <vt:lpstr>DCS Server Application - Must</vt:lpstr>
      <vt:lpstr>DCS Server Application - Option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030 107098 陳穎潔</dc:creator>
  <cp:lastModifiedBy>San Wang</cp:lastModifiedBy>
  <cp:revision>179</cp:revision>
  <dcterms:created xsi:type="dcterms:W3CDTF">2021-12-16T05:36:06Z</dcterms:created>
  <dcterms:modified xsi:type="dcterms:W3CDTF">2023-02-15T09:02:51Z</dcterms:modified>
</cp:coreProperties>
</file>